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68" r:id="rId3"/>
    <p:sldId id="259" r:id="rId4"/>
    <p:sldId id="256" r:id="rId5"/>
    <p:sldId id="270" r:id="rId6"/>
    <p:sldId id="260" r:id="rId7"/>
    <p:sldId id="261" r:id="rId8"/>
    <p:sldId id="262" r:id="rId9"/>
    <p:sldId id="263" r:id="rId10"/>
    <p:sldId id="264" r:id="rId11"/>
    <p:sldId id="271" r:id="rId12"/>
    <p:sldId id="272" r:id="rId13"/>
    <p:sldId id="265" r:id="rId14"/>
    <p:sldId id="266" r:id="rId15"/>
    <p:sldId id="27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6EB8A-E76B-4346-A16E-AFD1EF1A7EF8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D27F4-62F9-4A9C-9DD0-551F47413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762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 команде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27F4-62F9-4A9C-9DD0-551F4741387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89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 команде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27F4-62F9-4A9C-9DD0-551F4741387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011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49211-DDF6-4076-8ECF-7974F2FEA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79905A-28D6-4EED-BDE9-CDE89F2B3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BB80C7-25B5-493B-8352-5DF10FA4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64E-D579-4C67-92E7-E6510189F172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24E665-F6E3-4C47-A481-736E6384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198F5D-AE63-4431-AEEE-CA03B4C2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D426-7A46-4BED-80D3-D3551B74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9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D1F1F8-9876-4BBB-A920-F8099853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F7E794-F607-46DD-B19E-8FFF77B11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BC6314-EF27-4D39-B5CC-A685A250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64E-D579-4C67-92E7-E6510189F172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EEB45A-EC0C-4387-851A-D8FA254E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0BD067-349B-42A5-8180-937A0D97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D426-7A46-4BED-80D3-D3551B74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83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F21418-5092-4623-BECF-B74D34FFB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372334-C56C-4EFC-AD6D-A11DCDB40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42D814-5EDA-475F-9875-53391769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64E-D579-4C67-92E7-E6510189F172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CF3E8E-180F-49E1-9833-EBBCB560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4D60B1-CF2C-4E84-BCBA-5934B094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D426-7A46-4BED-80D3-D3551B74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03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98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91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82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84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20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91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6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152CF-9203-4C0E-BB96-FA289FCE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41E04E-E5FB-464E-A618-88E6D763B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3AB2A3-16CA-4B7B-B554-75568547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64E-D579-4C67-92E7-E6510189F172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C1AEC2-BDEC-4870-B24C-ADE19675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F2269D-86D9-48EC-83C7-FAF26549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D426-7A46-4BED-80D3-D3551B74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923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260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64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2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53E61-8433-477E-98D3-6CAA3EBB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F777D2-D129-4F36-9CA3-98F5ED0F7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BE3D51-C517-4DAD-80EA-56A05788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64E-D579-4C67-92E7-E6510189F172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40B240-FFBC-41ED-A91C-D517B40C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88B6D1-A306-468E-9065-4CD702E3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D426-7A46-4BED-80D3-D3551B74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43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C4ED6-F6F9-45E7-BE18-506BDD17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90312D-9499-4F21-B7C9-584568D17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1E22AE-EE5D-4533-826E-3D37DE030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436504-31A0-4454-859D-05F06A39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64E-D579-4C67-92E7-E6510189F172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4928A9-63D1-4A35-8E88-61E305DA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9CD480-C020-448C-B841-8E7E7F70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D426-7A46-4BED-80D3-D3551B74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56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5BC95-F74D-4CBE-9002-8CD7DDF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EE3747-0406-474F-B0DA-C22325D4F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F5C47B-72F7-45F2-85B2-4405A3736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7E2E53-2041-4FEA-BFDE-EE1F5CD99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B9A5C9A-E9BE-4A2C-B281-DF9D4F7DA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B2D7D82-F3F5-40AB-892B-B603ED97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64E-D579-4C67-92E7-E6510189F172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1A93D2-F99C-48AA-ABD0-6D338969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B68283-208F-47DF-A16E-A61E59E7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D426-7A46-4BED-80D3-D3551B74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19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7B844F-70E2-4427-BF0D-203E2026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FA5407-383D-4F93-8F25-92C385E3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64E-D579-4C67-92E7-E6510189F172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97B8D28-D449-4DFC-AE4B-A9FB0D82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4920A88-869D-4403-B25F-C6F56BDA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D426-7A46-4BED-80D3-D3551B74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58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F9B7A4-30EE-4615-BC58-B054EBE2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64E-D579-4C67-92E7-E6510189F172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06B96C2-6DE7-4167-BCFF-5FC4F2E7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3930AA-A840-47DD-BEF4-14E5A2E6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D426-7A46-4BED-80D3-D3551B74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23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6C154-5578-497D-99D3-7684F20A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B875-5402-400D-B50D-24D21B43B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EA434A-2BC5-4586-9B0B-13705C6D2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8084B6-B9B8-4C1E-B16A-7729EDDB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64E-D579-4C67-92E7-E6510189F172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FDF293-5695-451E-8A05-866A5470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9FD599-A148-4AB9-981E-A0E9E889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D426-7A46-4BED-80D3-D3551B74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58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87321-AF06-4614-8BF5-89CB0F90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9581C-A798-44A5-BED7-8C46F6965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350C85-B806-4B38-9475-2FE4A6AD3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6EE9C3-C308-4695-88E5-013580D4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64E-D579-4C67-92E7-E6510189F172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AEDB1F-382D-4CFD-8429-1326C3FE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03FC88-CCE5-4632-B7D2-DFAFA16C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D426-7A46-4BED-80D3-D3551B74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07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D6AC5-2447-4017-93A1-E933BCC9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0C1303-2A07-4D62-BC9F-F70458E46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3ABF0D-503A-47B5-A2BE-4EC13A425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464E-D579-4C67-92E7-E6510189F172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50F7C4-811B-4C21-A7ED-6F4342F18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627DAD-D1F1-4273-8849-43BB741F0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1D426-7A46-4BED-80D3-D3551B74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57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9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chemeClr val="tx1"/>
            </a:gs>
            <a:gs pos="37000">
              <a:srgbClr val="2A2A2A"/>
            </a:gs>
            <a:gs pos="99000">
              <a:schemeClr val="tx1">
                <a:lumMod val="75000"/>
                <a:lumOff val="25000"/>
              </a:schemeClr>
            </a:gs>
            <a:gs pos="89000">
              <a:srgbClr val="66FF33"/>
            </a:gs>
            <a:gs pos="72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C4D8F5-3F04-4F76-A06E-D1BF4691576A}"/>
              </a:ext>
            </a:extLst>
          </p:cNvPr>
          <p:cNvSpPr txBox="1"/>
          <p:nvPr/>
        </p:nvSpPr>
        <p:spPr>
          <a:xfrm>
            <a:off x="1369943" y="2320459"/>
            <a:ext cx="9452113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Зарегистрируйся на «ФСП»</a:t>
            </a:r>
          </a:p>
          <a:p>
            <a:pPr algn="ctr">
              <a:lnSpc>
                <a:spcPct val="150000"/>
              </a:lnSpc>
            </a:pPr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спортивное программирование</a:t>
            </a:r>
          </a:p>
          <a:p>
            <a:pPr algn="r">
              <a:lnSpc>
                <a:spcPct val="150000"/>
              </a:lnSpc>
            </a:pPr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без лишних движений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56905E-7AAE-4064-A387-E3B6EA9E3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413" y="532553"/>
            <a:ext cx="2706859" cy="12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3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000">
              <a:schemeClr val="tx1"/>
            </a:gs>
            <a:gs pos="45000">
              <a:srgbClr val="66FF33"/>
            </a:gs>
            <a:gs pos="50000">
              <a:schemeClr val="tx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BFE76DF9-28C9-44DC-AC36-5432E6F7E791}"/>
              </a:ext>
            </a:extLst>
          </p:cNvPr>
          <p:cNvGrpSpPr/>
          <p:nvPr/>
        </p:nvGrpSpPr>
        <p:grpSpPr>
          <a:xfrm>
            <a:off x="406747" y="681749"/>
            <a:ext cx="5439747" cy="2709159"/>
            <a:chOff x="406747" y="1400201"/>
            <a:chExt cx="5439747" cy="2709159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E2D5EB0D-12D9-491D-A05F-6E884EAB2C9D}"/>
                </a:ext>
              </a:extLst>
            </p:cNvPr>
            <p:cNvGrpSpPr/>
            <p:nvPr/>
          </p:nvGrpSpPr>
          <p:grpSpPr>
            <a:xfrm>
              <a:off x="467745" y="1400201"/>
              <a:ext cx="1855574" cy="584775"/>
              <a:chOff x="1391479" y="1570382"/>
              <a:chExt cx="2514600" cy="584775"/>
            </a:xfrm>
          </p:grpSpPr>
          <p:sp>
            <p:nvSpPr>
              <p:cNvPr id="5" name="Блок-схема: ручной ввод 4">
                <a:extLst>
                  <a:ext uri="{FF2B5EF4-FFF2-40B4-BE49-F238E27FC236}">
                    <a16:creationId xmlns:a16="http://schemas.microsoft.com/office/drawing/2014/main" id="{A20D9059-C48B-48F8-B4D7-0C79F703F1F2}"/>
                  </a:ext>
                </a:extLst>
              </p:cNvPr>
              <p:cNvSpPr/>
              <p:nvPr/>
            </p:nvSpPr>
            <p:spPr>
              <a:xfrm>
                <a:off x="1391479" y="1570382"/>
                <a:ext cx="2514600" cy="584775"/>
              </a:xfrm>
              <a:prstGeom prst="flowChartManualInput">
                <a:avLst/>
              </a:prstGeom>
              <a:solidFill>
                <a:srgbClr val="66FF33"/>
              </a:solidFill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9A834A-D020-403E-BEFE-89CDFF65FF62}"/>
                  </a:ext>
                </a:extLst>
              </p:cNvPr>
              <p:cNvSpPr txBox="1"/>
              <p:nvPr/>
            </p:nvSpPr>
            <p:spPr>
              <a:xfrm>
                <a:off x="1520687" y="1727798"/>
                <a:ext cx="2385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Сценарий №5 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72E49B1-BCEB-4DAD-B947-6D84AF0FECDA}"/>
                </a:ext>
              </a:extLst>
            </p:cNvPr>
            <p:cNvSpPr txBox="1"/>
            <p:nvPr/>
          </p:nvSpPr>
          <p:spPr>
            <a:xfrm>
              <a:off x="406747" y="2078035"/>
              <a:ext cx="543974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ФСП запускает федеральный турнир → </a:t>
              </a:r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автоматически открывает приём заявок;</a:t>
              </a:r>
            </a:p>
            <a:p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регионы подают команды через единый стандартизированный формат </a:t>
              </a:r>
            </a:p>
            <a:p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(ID/электронные ключи)</a:t>
              </a:r>
            </a:p>
            <a:p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Система мгновенно </a:t>
              </a:r>
              <a:r>
                <a:rPr lang="ru-RU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валидирует</a:t>
              </a:r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данные → формирует сводный реестр участников</a:t>
              </a: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0A3D80C5-0EF7-4BC8-8352-2CFEEFBD39A1}"/>
              </a:ext>
            </a:extLst>
          </p:cNvPr>
          <p:cNvGrpSpPr/>
          <p:nvPr/>
        </p:nvGrpSpPr>
        <p:grpSpPr>
          <a:xfrm>
            <a:off x="6345507" y="681378"/>
            <a:ext cx="5439746" cy="2719575"/>
            <a:chOff x="6345507" y="1108907"/>
            <a:chExt cx="5439746" cy="2719575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2897D652-0D25-4203-BDC3-4C700C9F2761}"/>
                </a:ext>
              </a:extLst>
            </p:cNvPr>
            <p:cNvGrpSpPr/>
            <p:nvPr/>
          </p:nvGrpSpPr>
          <p:grpSpPr>
            <a:xfrm flipH="1">
              <a:off x="6364155" y="1108907"/>
              <a:ext cx="1963757" cy="584775"/>
              <a:chOff x="1391479" y="1570382"/>
              <a:chExt cx="2514600" cy="584775"/>
            </a:xfrm>
            <a:solidFill>
              <a:srgbClr val="FFFF00"/>
            </a:solidFill>
          </p:grpSpPr>
          <p:sp>
            <p:nvSpPr>
              <p:cNvPr id="8" name="Блок-схема: ручной ввод 7">
                <a:extLst>
                  <a:ext uri="{FF2B5EF4-FFF2-40B4-BE49-F238E27FC236}">
                    <a16:creationId xmlns:a16="http://schemas.microsoft.com/office/drawing/2014/main" id="{15953983-E6D5-47ED-873F-1690F95E2DB1}"/>
                  </a:ext>
                </a:extLst>
              </p:cNvPr>
              <p:cNvSpPr/>
              <p:nvPr/>
            </p:nvSpPr>
            <p:spPr>
              <a:xfrm>
                <a:off x="1391479" y="1570382"/>
                <a:ext cx="2514600" cy="584775"/>
              </a:xfrm>
              <a:prstGeom prst="flowChartManualInput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61A706-FF2B-452F-B7C6-D24AB4306E38}"/>
                  </a:ext>
                </a:extLst>
              </p:cNvPr>
              <p:cNvSpPr txBox="1"/>
              <p:nvPr/>
            </p:nvSpPr>
            <p:spPr>
              <a:xfrm>
                <a:off x="1391479" y="1729839"/>
                <a:ext cx="2385391" cy="369332"/>
              </a:xfrm>
              <a:prstGeom prst="rect">
                <a:avLst/>
              </a:prstGeom>
              <a:grpFill/>
              <a:ln>
                <a:solidFill>
                  <a:srgbClr val="FFFF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Сценарий №6 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114001-3410-4DE6-B00B-A1A8CA4D18F4}"/>
                </a:ext>
              </a:extLst>
            </p:cNvPr>
            <p:cNvSpPr txBox="1"/>
            <p:nvPr/>
          </p:nvSpPr>
          <p:spPr>
            <a:xfrm>
              <a:off x="6345507" y="1797157"/>
              <a:ext cx="543974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Выбираешь регион → 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система ставит броню. Чужие не пройдут — свои регистрируются за 15 секунд!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Автоматическая геолокация соревнований;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</a:t>
              </a:r>
              <a:r>
                <a:rPr kumimoji="0" lang="ru-RU" sz="180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ащита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от «чужих» без ручных проверок;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гибкость: от локальных битв до столичных дуэлей.</a:t>
              </a: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A8FF195E-D0DE-4BFF-ADCF-12315CB73660}"/>
              </a:ext>
            </a:extLst>
          </p:cNvPr>
          <p:cNvGrpSpPr/>
          <p:nvPr/>
        </p:nvGrpSpPr>
        <p:grpSpPr>
          <a:xfrm>
            <a:off x="437844" y="3679995"/>
            <a:ext cx="5439747" cy="2432160"/>
            <a:chOff x="406747" y="1400201"/>
            <a:chExt cx="5439747" cy="2432160"/>
          </a:xfrm>
        </p:grpSpPr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C028D0F8-F6E4-4D7D-AE63-DB65539CE085}"/>
                </a:ext>
              </a:extLst>
            </p:cNvPr>
            <p:cNvGrpSpPr/>
            <p:nvPr/>
          </p:nvGrpSpPr>
          <p:grpSpPr>
            <a:xfrm>
              <a:off x="467745" y="1400201"/>
              <a:ext cx="1855574" cy="584775"/>
              <a:chOff x="1391479" y="1570382"/>
              <a:chExt cx="2514600" cy="584775"/>
            </a:xfrm>
          </p:grpSpPr>
          <p:sp>
            <p:nvSpPr>
              <p:cNvPr id="25" name="Блок-схема: ручной ввод 24">
                <a:extLst>
                  <a:ext uri="{FF2B5EF4-FFF2-40B4-BE49-F238E27FC236}">
                    <a16:creationId xmlns:a16="http://schemas.microsoft.com/office/drawing/2014/main" id="{67A062BA-D6E5-4144-B019-4D13D2124DB8}"/>
                  </a:ext>
                </a:extLst>
              </p:cNvPr>
              <p:cNvSpPr/>
              <p:nvPr/>
            </p:nvSpPr>
            <p:spPr>
              <a:xfrm>
                <a:off x="1391479" y="1570382"/>
                <a:ext cx="2514600" cy="584775"/>
              </a:xfrm>
              <a:prstGeom prst="flowChartManualInput">
                <a:avLst/>
              </a:prstGeom>
              <a:solidFill>
                <a:srgbClr val="66FF33"/>
              </a:solidFill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39D7EE-73CF-4A46-ABFF-1C1B3628886A}"/>
                  </a:ext>
                </a:extLst>
              </p:cNvPr>
              <p:cNvSpPr txBox="1"/>
              <p:nvPr/>
            </p:nvSpPr>
            <p:spPr>
              <a:xfrm>
                <a:off x="1520687" y="1727798"/>
                <a:ext cx="2385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Сценарий №7 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BA3486-E3A6-4232-99D0-E467024040ED}"/>
                </a:ext>
              </a:extLst>
            </p:cNvPr>
            <p:cNvSpPr txBox="1"/>
            <p:nvPr/>
          </p:nvSpPr>
          <p:spPr>
            <a:xfrm>
              <a:off x="406747" y="2078035"/>
              <a:ext cx="543974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Спортсмен видит все турниры в единой ленте (актуальные + архив)</a:t>
              </a:r>
            </a:p>
            <a:p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спортсмен выбирает событие → </a:t>
              </a:r>
            </a:p>
            <a:p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система авто подставляет его данные;</a:t>
              </a:r>
            </a:p>
            <a:p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мгновенная заявка — никаких форм </a:t>
              </a:r>
            </a:p>
            <a:p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 подтверждений.</a:t>
              </a: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D75A0440-35F6-4B2E-8C51-EC16217B4549}"/>
              </a:ext>
            </a:extLst>
          </p:cNvPr>
          <p:cNvGrpSpPr/>
          <p:nvPr/>
        </p:nvGrpSpPr>
        <p:grpSpPr>
          <a:xfrm flipH="1">
            <a:off x="6382803" y="3685442"/>
            <a:ext cx="1963757" cy="584775"/>
            <a:chOff x="1391479" y="1570382"/>
            <a:chExt cx="2514600" cy="584775"/>
          </a:xfrm>
          <a:solidFill>
            <a:srgbClr val="FFFF00"/>
          </a:solidFill>
        </p:grpSpPr>
        <p:sp>
          <p:nvSpPr>
            <p:cNvPr id="20" name="Блок-схема: ручной ввод 19">
              <a:extLst>
                <a:ext uri="{FF2B5EF4-FFF2-40B4-BE49-F238E27FC236}">
                  <a16:creationId xmlns:a16="http://schemas.microsoft.com/office/drawing/2014/main" id="{5C980864-1CAD-4574-AACE-F7000F130AD3}"/>
                </a:ext>
              </a:extLst>
            </p:cNvPr>
            <p:cNvSpPr/>
            <p:nvPr/>
          </p:nvSpPr>
          <p:spPr>
            <a:xfrm>
              <a:off x="1391479" y="1570382"/>
              <a:ext cx="2514600" cy="584775"/>
            </a:xfrm>
            <a:prstGeom prst="flowChartManualInpu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3FB178-7DEF-4060-8C8A-D226DF8417B9}"/>
                </a:ext>
              </a:extLst>
            </p:cNvPr>
            <p:cNvSpPr txBox="1"/>
            <p:nvPr/>
          </p:nvSpPr>
          <p:spPr>
            <a:xfrm>
              <a:off x="1391479" y="1729839"/>
              <a:ext cx="2385391" cy="36933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Сценарий №8 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5AAB7E5-4947-4963-B0C8-65D3763CCE99}"/>
              </a:ext>
            </a:extLst>
          </p:cNvPr>
          <p:cNvSpPr txBox="1"/>
          <p:nvPr/>
        </p:nvSpPr>
        <p:spPr>
          <a:xfrm>
            <a:off x="6382803" y="4352660"/>
            <a:ext cx="5439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Организатор вносит итоги → </a:t>
            </a:r>
            <a:r>
              <a:rPr kumimoji="0" lang="ru-RU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система мгновенно </a:t>
            </a:r>
            <a:r>
              <a:rPr kumimoji="0" lang="ru-RU" sz="18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апдейтит</a:t>
            </a:r>
            <a:r>
              <a:rPr kumimoji="0" lang="ru-RU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профили;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результаты публикуются без ручного ввода;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kumimoji="0" lang="ru-RU" sz="18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ортфолио</a:t>
            </a:r>
            <a:r>
              <a:rPr kumimoji="0" lang="ru-RU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спортсменов обновляется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в режиме </a:t>
            </a:r>
            <a:r>
              <a:rPr kumimoji="0" lang="ru-RU" sz="18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live</a:t>
            </a:r>
            <a:r>
              <a:rPr kumimoji="0" lang="ru-RU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A1C12E-5900-4542-A02D-95D7438A8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331" y="176783"/>
            <a:ext cx="2706859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83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tx1"/>
            </a:gs>
            <a:gs pos="19000">
              <a:srgbClr val="66FF33"/>
            </a:gs>
            <a:gs pos="72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BFE76DF9-28C9-44DC-AC36-5432E6F7E791}"/>
              </a:ext>
            </a:extLst>
          </p:cNvPr>
          <p:cNvGrpSpPr/>
          <p:nvPr/>
        </p:nvGrpSpPr>
        <p:grpSpPr>
          <a:xfrm>
            <a:off x="406747" y="681749"/>
            <a:ext cx="5689253" cy="4001821"/>
            <a:chOff x="406747" y="1400201"/>
            <a:chExt cx="5689253" cy="4001821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E2D5EB0D-12D9-491D-A05F-6E884EAB2C9D}"/>
                </a:ext>
              </a:extLst>
            </p:cNvPr>
            <p:cNvGrpSpPr/>
            <p:nvPr/>
          </p:nvGrpSpPr>
          <p:grpSpPr>
            <a:xfrm>
              <a:off x="467745" y="1400201"/>
              <a:ext cx="1855574" cy="584775"/>
              <a:chOff x="1391479" y="1570382"/>
              <a:chExt cx="2514600" cy="584775"/>
            </a:xfrm>
          </p:grpSpPr>
          <p:sp>
            <p:nvSpPr>
              <p:cNvPr id="5" name="Блок-схема: ручной ввод 4">
                <a:extLst>
                  <a:ext uri="{FF2B5EF4-FFF2-40B4-BE49-F238E27FC236}">
                    <a16:creationId xmlns:a16="http://schemas.microsoft.com/office/drawing/2014/main" id="{A20D9059-C48B-48F8-B4D7-0C79F703F1F2}"/>
                  </a:ext>
                </a:extLst>
              </p:cNvPr>
              <p:cNvSpPr/>
              <p:nvPr/>
            </p:nvSpPr>
            <p:spPr>
              <a:xfrm>
                <a:off x="1391479" y="1570382"/>
                <a:ext cx="2514600" cy="584775"/>
              </a:xfrm>
              <a:prstGeom prst="flowChartManualInput">
                <a:avLst/>
              </a:prstGeom>
              <a:solidFill>
                <a:srgbClr val="66FF33"/>
              </a:solidFill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9A834A-D020-403E-BEFE-89CDFF65FF62}"/>
                  </a:ext>
                </a:extLst>
              </p:cNvPr>
              <p:cNvSpPr txBox="1"/>
              <p:nvPr/>
            </p:nvSpPr>
            <p:spPr>
              <a:xfrm>
                <a:off x="1520687" y="1727798"/>
                <a:ext cx="2385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Сценарий №9 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72E49B1-BCEB-4DAD-B947-6D84AF0FECDA}"/>
                </a:ext>
              </a:extLst>
            </p:cNvPr>
            <p:cNvSpPr txBox="1"/>
            <p:nvPr/>
          </p:nvSpPr>
          <p:spPr>
            <a:xfrm>
              <a:off x="406747" y="2078035"/>
              <a:ext cx="5689253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Твой цифровой спортивный паспорт: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полный доступ к личным данным и истории выступлений;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вся статистика в одном клике (места, баллы, прогресс);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быстрое подтверждение участия в командах.</a:t>
              </a:r>
            </a:p>
            <a:p>
              <a:pPr>
                <a:lnSpc>
                  <a:spcPct val="150000"/>
                </a:lnSpc>
              </a:pPr>
              <a:r>
                <a:rPr lang="ru-RU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Всё под контролем — от статистики до команд!</a:t>
              </a:r>
            </a:p>
            <a:p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0A3D80C5-0EF7-4BC8-8352-2CFEEFBD39A1}"/>
              </a:ext>
            </a:extLst>
          </p:cNvPr>
          <p:cNvGrpSpPr/>
          <p:nvPr/>
        </p:nvGrpSpPr>
        <p:grpSpPr>
          <a:xfrm>
            <a:off x="6345507" y="681378"/>
            <a:ext cx="5439746" cy="3314610"/>
            <a:chOff x="6345507" y="1108907"/>
            <a:chExt cx="5439746" cy="3314610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2897D652-0D25-4203-BDC3-4C700C9F2761}"/>
                </a:ext>
              </a:extLst>
            </p:cNvPr>
            <p:cNvGrpSpPr/>
            <p:nvPr/>
          </p:nvGrpSpPr>
          <p:grpSpPr>
            <a:xfrm flipH="1">
              <a:off x="6364155" y="1108907"/>
              <a:ext cx="1963757" cy="584775"/>
              <a:chOff x="1391479" y="1570382"/>
              <a:chExt cx="2514600" cy="584775"/>
            </a:xfrm>
            <a:solidFill>
              <a:srgbClr val="FFFF00"/>
            </a:solidFill>
          </p:grpSpPr>
          <p:sp>
            <p:nvSpPr>
              <p:cNvPr id="8" name="Блок-схема: ручной ввод 7">
                <a:extLst>
                  <a:ext uri="{FF2B5EF4-FFF2-40B4-BE49-F238E27FC236}">
                    <a16:creationId xmlns:a16="http://schemas.microsoft.com/office/drawing/2014/main" id="{15953983-E6D5-47ED-873F-1690F95E2DB1}"/>
                  </a:ext>
                </a:extLst>
              </p:cNvPr>
              <p:cNvSpPr/>
              <p:nvPr/>
            </p:nvSpPr>
            <p:spPr>
              <a:xfrm>
                <a:off x="1391479" y="1570382"/>
                <a:ext cx="2514600" cy="584775"/>
              </a:xfrm>
              <a:prstGeom prst="flowChartManualInput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61A706-FF2B-452F-B7C6-D24AB4306E38}"/>
                  </a:ext>
                </a:extLst>
              </p:cNvPr>
              <p:cNvSpPr txBox="1"/>
              <p:nvPr/>
            </p:nvSpPr>
            <p:spPr>
              <a:xfrm>
                <a:off x="1391479" y="1729839"/>
                <a:ext cx="2385391" cy="369332"/>
              </a:xfrm>
              <a:prstGeom prst="rect">
                <a:avLst/>
              </a:prstGeom>
              <a:grpFill/>
              <a:ln>
                <a:solidFill>
                  <a:srgbClr val="FFFF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Сценарий №10 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114001-3410-4DE6-B00B-A1A8CA4D18F4}"/>
                </a:ext>
              </a:extLst>
            </p:cNvPr>
            <p:cNvSpPr txBox="1"/>
            <p:nvPr/>
          </p:nvSpPr>
          <p:spPr>
            <a:xfrm>
              <a:off x="6345507" y="1797157"/>
              <a:ext cx="5439746" cy="2626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Мгновенный срез статистики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по любым параметрам: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→ дисциплины/регионы/даты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→ активность спортсменов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→ динамика развития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Однокнопочная выгрузка отчётов в Excel/PDF</a:t>
              </a: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83833CF-E602-40C3-92A4-4F4E948D3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90" y="4994139"/>
            <a:ext cx="2706859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5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tx1"/>
            </a:gs>
            <a:gs pos="0">
              <a:srgbClr val="66FF33"/>
            </a:gs>
            <a:gs pos="72000">
              <a:schemeClr val="tx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1F732-49F9-4CB6-9092-0834366FBE8C}"/>
              </a:ext>
            </a:extLst>
          </p:cNvPr>
          <p:cNvSpPr txBox="1"/>
          <p:nvPr/>
        </p:nvSpPr>
        <p:spPr>
          <a:xfrm>
            <a:off x="1302026" y="795130"/>
            <a:ext cx="6748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Стек технологий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E06B50-A5F3-4D5F-941D-82A8B88D0DA0}"/>
              </a:ext>
            </a:extLst>
          </p:cNvPr>
          <p:cNvSpPr txBox="1"/>
          <p:nvPr/>
        </p:nvSpPr>
        <p:spPr>
          <a:xfrm>
            <a:off x="1483360" y="1493520"/>
            <a:ext cx="7152640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9613DB-07A2-4BF5-A880-B18019FB7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44371" y="4280292"/>
            <a:ext cx="1194920" cy="27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tx1"/>
            </a:gs>
            <a:gs pos="0">
              <a:srgbClr val="66FF33"/>
            </a:gs>
            <a:gs pos="72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1F732-49F9-4CB6-9092-0834366FBE8C}"/>
              </a:ext>
            </a:extLst>
          </p:cNvPr>
          <p:cNvSpPr txBox="1"/>
          <p:nvPr/>
        </p:nvSpPr>
        <p:spPr>
          <a:xfrm>
            <a:off x="600213" y="330934"/>
            <a:ext cx="11378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Развитие платформы спортивного программирования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8DFBAF-19BE-405D-8E42-75DC1EB660CD}"/>
              </a:ext>
            </a:extLst>
          </p:cNvPr>
          <p:cNvSpPr txBox="1"/>
          <p:nvPr/>
        </p:nvSpPr>
        <p:spPr>
          <a:xfrm>
            <a:off x="934720" y="1137920"/>
            <a:ext cx="4714240" cy="2724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Автоматизация и аналитика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Автоматизированные проверки заявок (алгоритмы валидации данных)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Дашборды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организаторов 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(участие, прогресс,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геоаналитика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Расширенный поиск турниров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(фильтры: сложность, формат, награды)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6171D-091E-4B1B-AE2E-980D4DC71761}"/>
              </a:ext>
            </a:extLst>
          </p:cNvPr>
          <p:cNvSpPr txBox="1"/>
          <p:nvPr/>
        </p:nvSpPr>
        <p:spPr>
          <a:xfrm>
            <a:off x="6543042" y="1137920"/>
            <a:ext cx="4714240" cy="2724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Геймификация и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рейтингов и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ачивок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(например, "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Грандмастер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алгоритмов")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ИИ-тренер 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(разбор ошибок, рекомендации задач)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Виртуальные чемпионские пояса 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(NFT-награды за победы)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C9D92-95F3-4C74-891C-117F01BD821E}"/>
              </a:ext>
            </a:extLst>
          </p:cNvPr>
          <p:cNvSpPr txBox="1"/>
          <p:nvPr/>
        </p:nvSpPr>
        <p:spPr>
          <a:xfrm>
            <a:off x="934720" y="4038300"/>
            <a:ext cx="4714240" cy="2724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Масштабирование и интеграции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Поддержка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multilingual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(английский/китайский языки)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для вузов 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(зачёт результатов как экзаменов)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Партнёрство с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-компаниями (спонсорские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хакатоны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CEAD6C-4447-4EBC-A66F-F40BF7820DA0}"/>
              </a:ext>
            </a:extLst>
          </p:cNvPr>
          <p:cNvSpPr txBox="1"/>
          <p:nvPr/>
        </p:nvSpPr>
        <p:spPr>
          <a:xfrm>
            <a:off x="6543040" y="4038300"/>
            <a:ext cx="4714240" cy="1985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VR/AR </a:t>
            </a: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мета вселенные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VR-арены для финалов 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(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кодинг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3D-пространстве)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AR-доски для командной работы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Цифровые кампусы федерации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D05AB7-883F-40D8-9CDD-0BDAD22B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903850" y="4433676"/>
            <a:ext cx="2706859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3DD945-244F-408B-AD2E-4C226CDCD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CEABE7A3-5752-490A-BB8B-63CF4C368844}"/>
              </a:ext>
            </a:extLst>
          </p:cNvPr>
          <p:cNvGrpSpPr/>
          <p:nvPr/>
        </p:nvGrpSpPr>
        <p:grpSpPr>
          <a:xfrm>
            <a:off x="3242186" y="278296"/>
            <a:ext cx="2573030" cy="976072"/>
            <a:chOff x="3122918" y="278296"/>
            <a:chExt cx="2573030" cy="9760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AFCF1E-68DB-4980-A521-BD8A2508BB67}"/>
                </a:ext>
              </a:extLst>
            </p:cNvPr>
            <p:cNvSpPr txBox="1"/>
            <p:nvPr/>
          </p:nvSpPr>
          <p:spPr>
            <a:xfrm>
              <a:off x="3260861" y="278296"/>
              <a:ext cx="2435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Александр</a:t>
              </a:r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Киселев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E66412-C3E0-4D0F-BA43-43F7F3DE785B}"/>
                </a:ext>
              </a:extLst>
            </p:cNvPr>
            <p:cNvSpPr txBox="1"/>
            <p:nvPr/>
          </p:nvSpPr>
          <p:spPr>
            <a:xfrm>
              <a:off x="3122918" y="608037"/>
              <a:ext cx="2572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solidFill>
                    <a:srgbClr val="66FF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архитектор, </a:t>
              </a:r>
              <a:r>
                <a:rPr lang="en-US" dirty="0">
                  <a:solidFill>
                    <a:srgbClr val="66FF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fullstack</a:t>
              </a:r>
              <a:r>
                <a:rPr lang="ru-RU" dirty="0">
                  <a:solidFill>
                    <a:srgbClr val="66FF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en-US" dirty="0">
                  <a:solidFill>
                    <a:srgbClr val="66FF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dirty="0">
                  <a:solidFill>
                    <a:srgbClr val="66FF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дизайнер, маркетолог</a:t>
              </a: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1BAA32BC-4BB5-456B-B680-A1981F9676B1}"/>
              </a:ext>
            </a:extLst>
          </p:cNvPr>
          <p:cNvGrpSpPr/>
          <p:nvPr/>
        </p:nvGrpSpPr>
        <p:grpSpPr>
          <a:xfrm>
            <a:off x="135598" y="278296"/>
            <a:ext cx="3199571" cy="965968"/>
            <a:chOff x="-102938" y="278296"/>
            <a:chExt cx="3199571" cy="9659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4E2296-6F38-4319-BC34-5A7A7257B303}"/>
                </a:ext>
              </a:extLst>
            </p:cNvPr>
            <p:cNvSpPr txBox="1"/>
            <p:nvPr/>
          </p:nvSpPr>
          <p:spPr>
            <a:xfrm>
              <a:off x="802586" y="278296"/>
              <a:ext cx="1898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Иван</a:t>
              </a:r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Ларин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DBA6EA-8747-45CE-8A68-8C345375F68C}"/>
                </a:ext>
              </a:extLst>
            </p:cNvPr>
            <p:cNvSpPr txBox="1"/>
            <p:nvPr/>
          </p:nvSpPr>
          <p:spPr>
            <a:xfrm>
              <a:off x="-102938" y="597933"/>
              <a:ext cx="3199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66FF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  <a:r>
                <a:rPr lang="ru-RU" dirty="0">
                  <a:solidFill>
                    <a:srgbClr val="66FF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dirty="0">
                  <a:solidFill>
                    <a:srgbClr val="66FF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back-end</a:t>
              </a:r>
              <a:endParaRPr lang="ru-RU" dirty="0">
                <a:solidFill>
                  <a:srgbClr val="66FF3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ru-RU" dirty="0">
                  <a:solidFill>
                    <a:srgbClr val="66FF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разработчик</a:t>
              </a: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06BBF721-97A1-4841-B302-F74AE7882B52}"/>
              </a:ext>
            </a:extLst>
          </p:cNvPr>
          <p:cNvGrpSpPr/>
          <p:nvPr/>
        </p:nvGrpSpPr>
        <p:grpSpPr>
          <a:xfrm>
            <a:off x="6175739" y="278296"/>
            <a:ext cx="2749600" cy="976072"/>
            <a:chOff x="6165800" y="278296"/>
            <a:chExt cx="2749600" cy="97607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3C0361-4D3C-4CE0-AB93-CBABCB1CC7E2}"/>
                </a:ext>
              </a:extLst>
            </p:cNvPr>
            <p:cNvSpPr txBox="1"/>
            <p:nvPr/>
          </p:nvSpPr>
          <p:spPr>
            <a:xfrm>
              <a:off x="6183798" y="278296"/>
              <a:ext cx="2731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Станислав</a:t>
              </a:r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Винокуров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0006F9-812E-47E7-8148-9C75BFAEA73C}"/>
                </a:ext>
              </a:extLst>
            </p:cNvPr>
            <p:cNvSpPr txBox="1"/>
            <p:nvPr/>
          </p:nvSpPr>
          <p:spPr>
            <a:xfrm>
              <a:off x="6165800" y="608037"/>
              <a:ext cx="2572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66FF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back-end </a:t>
              </a:r>
              <a:endParaRPr lang="ru-RU" dirty="0">
                <a:solidFill>
                  <a:srgbClr val="66FF3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ru-RU" dirty="0">
                  <a:solidFill>
                    <a:srgbClr val="66FF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разработчик</a:t>
              </a: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1DEFC107-8909-44E8-9896-55A1E317498D}"/>
              </a:ext>
            </a:extLst>
          </p:cNvPr>
          <p:cNvGrpSpPr/>
          <p:nvPr/>
        </p:nvGrpSpPr>
        <p:grpSpPr>
          <a:xfrm>
            <a:off x="8915402" y="278296"/>
            <a:ext cx="2645466" cy="965968"/>
            <a:chOff x="9193694" y="278296"/>
            <a:chExt cx="2645466" cy="9659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2E7E2B-77C7-4200-B898-5702F24EEB30}"/>
                </a:ext>
              </a:extLst>
            </p:cNvPr>
            <p:cNvSpPr txBox="1"/>
            <p:nvPr/>
          </p:nvSpPr>
          <p:spPr>
            <a:xfrm>
              <a:off x="9637643" y="278296"/>
              <a:ext cx="183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Иван</a:t>
              </a:r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Манюков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E80DF5E-1D69-4AAB-95A6-85D7D41D64CB}"/>
                </a:ext>
              </a:extLst>
            </p:cNvPr>
            <p:cNvSpPr txBox="1"/>
            <p:nvPr/>
          </p:nvSpPr>
          <p:spPr>
            <a:xfrm>
              <a:off x="9193694" y="597933"/>
              <a:ext cx="26454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66FF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front-end </a:t>
              </a:r>
            </a:p>
            <a:p>
              <a:pPr algn="ctr"/>
              <a:r>
                <a:rPr lang="ru-RU" dirty="0">
                  <a:solidFill>
                    <a:srgbClr val="66FF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разработчик</a:t>
              </a: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3B6E12-D1D5-43BA-ABD7-D0B237A1269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912" y="1244264"/>
            <a:ext cx="1273196" cy="115433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2DE812E-06FA-4AB1-81C3-0D99C258D8B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678" y="1468036"/>
            <a:ext cx="1159815" cy="125221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5FB2AFCA-956A-494A-89C8-0FA972C4105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01" y="1677631"/>
            <a:ext cx="1309779" cy="936417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17129584-6477-4C22-99C8-7C9E2B68030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17343" y="1225447"/>
            <a:ext cx="1309790" cy="11843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40692AD-A6DC-43A3-A5C7-CE02C4A83395}"/>
              </a:ext>
            </a:extLst>
          </p:cNvPr>
          <p:cNvSpPr txBox="1"/>
          <p:nvPr/>
        </p:nvSpPr>
        <p:spPr>
          <a:xfrm>
            <a:off x="4496906" y="5890735"/>
            <a:ext cx="319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ПРАВИЛ НЕ СУЩЕСТВУЕТ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4B8EE4-D159-4B90-A3A5-5E9F741F099F}"/>
              </a:ext>
            </a:extLst>
          </p:cNvPr>
          <p:cNvSpPr txBox="1"/>
          <p:nvPr/>
        </p:nvSpPr>
        <p:spPr>
          <a:xfrm>
            <a:off x="4597671" y="1378540"/>
            <a:ext cx="3198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Наша Команда</a:t>
            </a:r>
          </a:p>
        </p:txBody>
      </p:sp>
    </p:spTree>
    <p:extLst>
      <p:ext uri="{BB962C8B-B14F-4D97-AF65-F5344CB8AC3E}">
        <p14:creationId xmlns:p14="http://schemas.microsoft.com/office/powerpoint/2010/main" val="376338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3DD945-244F-408B-AD2E-4C226CDCD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CEABE7A3-5752-490A-BB8B-63CF4C368844}"/>
              </a:ext>
            </a:extLst>
          </p:cNvPr>
          <p:cNvGrpSpPr/>
          <p:nvPr/>
        </p:nvGrpSpPr>
        <p:grpSpPr>
          <a:xfrm>
            <a:off x="3242186" y="278296"/>
            <a:ext cx="2573030" cy="976072"/>
            <a:chOff x="3122918" y="278296"/>
            <a:chExt cx="2573030" cy="9760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AFCF1E-68DB-4980-A521-BD8A2508BB67}"/>
                </a:ext>
              </a:extLst>
            </p:cNvPr>
            <p:cNvSpPr txBox="1"/>
            <p:nvPr/>
          </p:nvSpPr>
          <p:spPr>
            <a:xfrm>
              <a:off x="3260861" y="278296"/>
              <a:ext cx="2435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Александр</a:t>
              </a:r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Киселев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E66412-C3E0-4D0F-BA43-43F7F3DE785B}"/>
                </a:ext>
              </a:extLst>
            </p:cNvPr>
            <p:cNvSpPr txBox="1"/>
            <p:nvPr/>
          </p:nvSpPr>
          <p:spPr>
            <a:xfrm>
              <a:off x="3122918" y="608037"/>
              <a:ext cx="2572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solidFill>
                    <a:srgbClr val="66FF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архитектор, </a:t>
              </a:r>
              <a:r>
                <a:rPr lang="en-US" dirty="0">
                  <a:solidFill>
                    <a:srgbClr val="66FF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fullstack</a:t>
              </a:r>
              <a:r>
                <a:rPr lang="ru-RU" dirty="0">
                  <a:solidFill>
                    <a:srgbClr val="66FF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en-US" dirty="0">
                  <a:solidFill>
                    <a:srgbClr val="66FF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dirty="0">
                  <a:solidFill>
                    <a:srgbClr val="66FF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дизайнер, маркетолог</a:t>
              </a: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1BAA32BC-4BB5-456B-B680-A1981F9676B1}"/>
              </a:ext>
            </a:extLst>
          </p:cNvPr>
          <p:cNvGrpSpPr/>
          <p:nvPr/>
        </p:nvGrpSpPr>
        <p:grpSpPr>
          <a:xfrm>
            <a:off x="135598" y="278296"/>
            <a:ext cx="3199571" cy="965968"/>
            <a:chOff x="-102938" y="278296"/>
            <a:chExt cx="3199571" cy="9659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4E2296-6F38-4319-BC34-5A7A7257B303}"/>
                </a:ext>
              </a:extLst>
            </p:cNvPr>
            <p:cNvSpPr txBox="1"/>
            <p:nvPr/>
          </p:nvSpPr>
          <p:spPr>
            <a:xfrm>
              <a:off x="802586" y="278296"/>
              <a:ext cx="1898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Иван</a:t>
              </a:r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Ларин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DBA6EA-8747-45CE-8A68-8C345375F68C}"/>
                </a:ext>
              </a:extLst>
            </p:cNvPr>
            <p:cNvSpPr txBox="1"/>
            <p:nvPr/>
          </p:nvSpPr>
          <p:spPr>
            <a:xfrm>
              <a:off x="-102938" y="597933"/>
              <a:ext cx="3199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66FF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  <a:r>
                <a:rPr lang="ru-RU" dirty="0">
                  <a:solidFill>
                    <a:srgbClr val="66FF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dirty="0">
                  <a:solidFill>
                    <a:srgbClr val="66FF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back-end</a:t>
              </a:r>
              <a:endParaRPr lang="ru-RU" dirty="0">
                <a:solidFill>
                  <a:srgbClr val="66FF3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ru-RU" dirty="0">
                  <a:solidFill>
                    <a:srgbClr val="66FF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разработчик</a:t>
              </a: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06BBF721-97A1-4841-B302-F74AE7882B52}"/>
              </a:ext>
            </a:extLst>
          </p:cNvPr>
          <p:cNvGrpSpPr/>
          <p:nvPr/>
        </p:nvGrpSpPr>
        <p:grpSpPr>
          <a:xfrm>
            <a:off x="6175739" y="278296"/>
            <a:ext cx="2749600" cy="976072"/>
            <a:chOff x="6165800" y="278296"/>
            <a:chExt cx="2749600" cy="97607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3C0361-4D3C-4CE0-AB93-CBABCB1CC7E2}"/>
                </a:ext>
              </a:extLst>
            </p:cNvPr>
            <p:cNvSpPr txBox="1"/>
            <p:nvPr/>
          </p:nvSpPr>
          <p:spPr>
            <a:xfrm>
              <a:off x="6183798" y="278296"/>
              <a:ext cx="2731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Станислав</a:t>
              </a:r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Винокуров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0006F9-812E-47E7-8148-9C75BFAEA73C}"/>
                </a:ext>
              </a:extLst>
            </p:cNvPr>
            <p:cNvSpPr txBox="1"/>
            <p:nvPr/>
          </p:nvSpPr>
          <p:spPr>
            <a:xfrm>
              <a:off x="6165800" y="608037"/>
              <a:ext cx="2572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66FF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back-end </a:t>
              </a:r>
              <a:endParaRPr lang="ru-RU" dirty="0">
                <a:solidFill>
                  <a:srgbClr val="66FF3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ru-RU" dirty="0">
                  <a:solidFill>
                    <a:srgbClr val="66FF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разработчик</a:t>
              </a: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1DEFC107-8909-44E8-9896-55A1E317498D}"/>
              </a:ext>
            </a:extLst>
          </p:cNvPr>
          <p:cNvGrpSpPr/>
          <p:nvPr/>
        </p:nvGrpSpPr>
        <p:grpSpPr>
          <a:xfrm>
            <a:off x="8915402" y="278296"/>
            <a:ext cx="2645466" cy="965968"/>
            <a:chOff x="9193694" y="278296"/>
            <a:chExt cx="2645466" cy="9659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2E7E2B-77C7-4200-B898-5702F24EEB30}"/>
                </a:ext>
              </a:extLst>
            </p:cNvPr>
            <p:cNvSpPr txBox="1"/>
            <p:nvPr/>
          </p:nvSpPr>
          <p:spPr>
            <a:xfrm>
              <a:off x="9637643" y="278296"/>
              <a:ext cx="183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Иван</a:t>
              </a:r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Манюков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E80DF5E-1D69-4AAB-95A6-85D7D41D64CB}"/>
                </a:ext>
              </a:extLst>
            </p:cNvPr>
            <p:cNvSpPr txBox="1"/>
            <p:nvPr/>
          </p:nvSpPr>
          <p:spPr>
            <a:xfrm>
              <a:off x="9193694" y="597933"/>
              <a:ext cx="26454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66FF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front-end </a:t>
              </a:r>
            </a:p>
            <a:p>
              <a:pPr algn="ctr"/>
              <a:r>
                <a:rPr lang="ru-RU" dirty="0">
                  <a:solidFill>
                    <a:srgbClr val="66FF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разработчик</a:t>
              </a: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3B6E12-D1D5-43BA-ABD7-D0B237A1269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912" y="1244264"/>
            <a:ext cx="1273196" cy="115433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2DE812E-06FA-4AB1-81C3-0D99C258D8B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678" y="1468036"/>
            <a:ext cx="1159815" cy="125221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5FB2AFCA-956A-494A-89C8-0FA972C4105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01" y="1677631"/>
            <a:ext cx="1309779" cy="936417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17129584-6477-4C22-99C8-7C9E2B68030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17343" y="1225447"/>
            <a:ext cx="1309790" cy="11843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40692AD-A6DC-43A3-A5C7-CE02C4A83395}"/>
              </a:ext>
            </a:extLst>
          </p:cNvPr>
          <p:cNvSpPr txBox="1"/>
          <p:nvPr/>
        </p:nvSpPr>
        <p:spPr>
          <a:xfrm>
            <a:off x="4496906" y="5890735"/>
            <a:ext cx="319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ПРАВИЛ НЕ СУЩЕСТВУЕТ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4B8EE4-D159-4B90-A3A5-5E9F741F099F}"/>
              </a:ext>
            </a:extLst>
          </p:cNvPr>
          <p:cNvSpPr txBox="1"/>
          <p:nvPr/>
        </p:nvSpPr>
        <p:spPr>
          <a:xfrm>
            <a:off x="4597671" y="1378540"/>
            <a:ext cx="3198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Наша Команда</a:t>
            </a:r>
          </a:p>
        </p:txBody>
      </p:sp>
    </p:spTree>
    <p:extLst>
      <p:ext uri="{BB962C8B-B14F-4D97-AF65-F5344CB8AC3E}">
        <p14:creationId xmlns:p14="http://schemas.microsoft.com/office/powerpoint/2010/main" val="56418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57000">
              <a:srgbClr val="2A2A2A"/>
            </a:gs>
            <a:gs pos="95000">
              <a:schemeClr val="tx1">
                <a:lumMod val="75000"/>
                <a:lumOff val="25000"/>
              </a:schemeClr>
            </a:gs>
            <a:gs pos="7000">
              <a:srgbClr val="66FF33"/>
            </a:gs>
            <a:gs pos="15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Блок-схема: ручной ввод 11">
            <a:extLst>
              <a:ext uri="{FF2B5EF4-FFF2-40B4-BE49-F238E27FC236}">
                <a16:creationId xmlns:a16="http://schemas.microsoft.com/office/drawing/2014/main" id="{750F4419-07D3-4EA0-A819-018078A2B937}"/>
              </a:ext>
            </a:extLst>
          </p:cNvPr>
          <p:cNvSpPr/>
          <p:nvPr/>
        </p:nvSpPr>
        <p:spPr>
          <a:xfrm flipH="1">
            <a:off x="897835" y="5232609"/>
            <a:ext cx="10396330" cy="1086911"/>
          </a:xfrm>
          <a:prstGeom prst="flowChartManualInput">
            <a:avLst/>
          </a:prstGeom>
          <a:solidFill>
            <a:srgbClr val="66FF33"/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ручной ввод 9">
            <a:extLst>
              <a:ext uri="{FF2B5EF4-FFF2-40B4-BE49-F238E27FC236}">
                <a16:creationId xmlns:a16="http://schemas.microsoft.com/office/drawing/2014/main" id="{8A3587EF-EDE3-4014-871D-FCC3B5B9B6BE}"/>
              </a:ext>
            </a:extLst>
          </p:cNvPr>
          <p:cNvSpPr/>
          <p:nvPr/>
        </p:nvSpPr>
        <p:spPr>
          <a:xfrm>
            <a:off x="897835" y="891894"/>
            <a:ext cx="10396330" cy="623477"/>
          </a:xfrm>
          <a:prstGeom prst="flowChartManualIn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1F732-49F9-4CB6-9092-0834366FBE8C}"/>
              </a:ext>
            </a:extLst>
          </p:cNvPr>
          <p:cNvSpPr txBox="1"/>
          <p:nvPr/>
        </p:nvSpPr>
        <p:spPr>
          <a:xfrm>
            <a:off x="1007165" y="307119"/>
            <a:ext cx="6649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Проблематика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E252A-92A4-40FB-A2AE-24F61DA57766}"/>
              </a:ext>
            </a:extLst>
          </p:cNvPr>
          <p:cNvSpPr txBox="1"/>
          <p:nvPr/>
        </p:nvSpPr>
        <p:spPr>
          <a:xfrm>
            <a:off x="1007165" y="1052553"/>
            <a:ext cx="1028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89 регионов - один вызов: цифровой прорыв спортивного программирования назрел!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4C570-AF34-4E79-AB0C-8E7D35DF7B1D}"/>
              </a:ext>
            </a:extLst>
          </p:cNvPr>
          <p:cNvSpPr txBox="1"/>
          <p:nvPr/>
        </p:nvSpPr>
        <p:spPr>
          <a:xfrm>
            <a:off x="1007165" y="1559449"/>
            <a:ext cx="10098156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Разрозненность убивает потенциал: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Вручную вести тысячи спортсменов - все равно что писать код в блокноте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Ручной ввод данных - это бесконечные баги человеческого фактора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Отсутствие единой системы - потерянные таланты и нереализованные возможности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839790-4EB3-47C9-8222-00DFD89681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3" t="18695" r="8940" b="18551"/>
          <a:stretch/>
        </p:blipFill>
        <p:spPr>
          <a:xfrm>
            <a:off x="8585801" y="3690498"/>
            <a:ext cx="2708364" cy="12003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464D97-78FB-4DF1-9F43-2FF1EDFDFCA4}"/>
              </a:ext>
            </a:extLst>
          </p:cNvPr>
          <p:cNvSpPr txBox="1"/>
          <p:nvPr/>
        </p:nvSpPr>
        <p:spPr>
          <a:xfrm>
            <a:off x="1010478" y="3334576"/>
            <a:ext cx="10098156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Цифры кричат о проблеме: 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89 регионов работают по разным "стандартам"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 ручного труда там, где нужны алгоритмы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автоматизации в эпоху цифровых технологий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BE438-358F-459B-A419-8C65D7DD4BE8}"/>
              </a:ext>
            </a:extLst>
          </p:cNvPr>
          <p:cNvSpPr txBox="1"/>
          <p:nvPr/>
        </p:nvSpPr>
        <p:spPr>
          <a:xfrm>
            <a:off x="1007165" y="5345970"/>
            <a:ext cx="1009815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Выбор прост: либо вы остаетесь в аналоговом прошлом, </a:t>
            </a:r>
          </a:p>
          <a:p>
            <a:pPr algn="r">
              <a:lnSpc>
                <a:spcPct val="150000"/>
              </a:lnSpc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либо становитесь частью цифровой революции в спорте!</a:t>
            </a:r>
          </a:p>
        </p:txBody>
      </p:sp>
    </p:spTree>
    <p:extLst>
      <p:ext uri="{BB962C8B-B14F-4D97-AF65-F5344CB8AC3E}">
        <p14:creationId xmlns:p14="http://schemas.microsoft.com/office/powerpoint/2010/main" val="340733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chemeClr val="tx1"/>
            </a:gs>
            <a:gs pos="2000">
              <a:srgbClr val="66FF33"/>
            </a:gs>
            <a:gs pos="72000">
              <a:schemeClr val="tx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Блок-схема: ручной ввод 14">
            <a:extLst>
              <a:ext uri="{FF2B5EF4-FFF2-40B4-BE49-F238E27FC236}">
                <a16:creationId xmlns:a16="http://schemas.microsoft.com/office/drawing/2014/main" id="{77B55A9B-C6F1-4F2D-A709-0B6CCB2AB0F9}"/>
              </a:ext>
            </a:extLst>
          </p:cNvPr>
          <p:cNvSpPr/>
          <p:nvPr/>
        </p:nvSpPr>
        <p:spPr>
          <a:xfrm>
            <a:off x="1302026" y="5128591"/>
            <a:ext cx="9809922" cy="1348252"/>
          </a:xfrm>
          <a:prstGeom prst="flowChartManualIn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1F732-49F9-4CB6-9092-0834366FBE8C}"/>
              </a:ext>
            </a:extLst>
          </p:cNvPr>
          <p:cNvSpPr txBox="1"/>
          <p:nvPr/>
        </p:nvSpPr>
        <p:spPr>
          <a:xfrm>
            <a:off x="1302026" y="795130"/>
            <a:ext cx="6649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Почему это важно?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CD28F0D-FB42-40EF-B3AE-15BBB3694AF7}"/>
              </a:ext>
            </a:extLst>
          </p:cNvPr>
          <p:cNvGrpSpPr/>
          <p:nvPr/>
        </p:nvGrpSpPr>
        <p:grpSpPr>
          <a:xfrm>
            <a:off x="1391479" y="1570382"/>
            <a:ext cx="2514600" cy="584775"/>
            <a:chOff x="1391479" y="1570382"/>
            <a:chExt cx="2514600" cy="584775"/>
          </a:xfrm>
        </p:grpSpPr>
        <p:sp>
          <p:nvSpPr>
            <p:cNvPr id="2" name="Блок-схема: ручной ввод 1">
              <a:extLst>
                <a:ext uri="{FF2B5EF4-FFF2-40B4-BE49-F238E27FC236}">
                  <a16:creationId xmlns:a16="http://schemas.microsoft.com/office/drawing/2014/main" id="{5778B65D-66BF-4205-BAF6-5D820D8C9934}"/>
                </a:ext>
              </a:extLst>
            </p:cNvPr>
            <p:cNvSpPr/>
            <p:nvPr/>
          </p:nvSpPr>
          <p:spPr>
            <a:xfrm>
              <a:off x="1391479" y="1570382"/>
              <a:ext cx="2514600" cy="584775"/>
            </a:xfrm>
            <a:prstGeom prst="flowChartManualInput">
              <a:avLst/>
            </a:prstGeom>
            <a:solidFill>
              <a:srgbClr val="66FF33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F5B079-3D8F-4800-9A8C-AE771FF64054}"/>
                </a:ext>
              </a:extLst>
            </p:cNvPr>
            <p:cNvSpPr txBox="1"/>
            <p:nvPr/>
          </p:nvSpPr>
          <p:spPr>
            <a:xfrm>
              <a:off x="1520687" y="1727798"/>
              <a:ext cx="2385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Для Организаторов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47C92A8-0077-445B-941A-A31981BD87EC}"/>
              </a:ext>
            </a:extLst>
          </p:cNvPr>
          <p:cNvSpPr txBox="1"/>
          <p:nvPr/>
        </p:nvSpPr>
        <p:spPr>
          <a:xfrm>
            <a:off x="4343400" y="1490870"/>
            <a:ext cx="632791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Зарегистрируйся на «ФСП»</a:t>
            </a:r>
          </a:p>
          <a:p>
            <a:pPr algn="r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и пусть технологии работают за тебя!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241B5A9-53FC-4104-B7AD-5241C4E7C0B5}"/>
              </a:ext>
            </a:extLst>
          </p:cNvPr>
          <p:cNvGrpSpPr/>
          <p:nvPr/>
        </p:nvGrpSpPr>
        <p:grpSpPr>
          <a:xfrm flipH="1">
            <a:off x="8385316" y="3429000"/>
            <a:ext cx="2282684" cy="584775"/>
            <a:chOff x="1391479" y="1570382"/>
            <a:chExt cx="2514600" cy="584775"/>
          </a:xfrm>
          <a:solidFill>
            <a:srgbClr val="FFFF00"/>
          </a:solidFill>
        </p:grpSpPr>
        <p:sp>
          <p:nvSpPr>
            <p:cNvPr id="8" name="Блок-схема: ручной ввод 7">
              <a:extLst>
                <a:ext uri="{FF2B5EF4-FFF2-40B4-BE49-F238E27FC236}">
                  <a16:creationId xmlns:a16="http://schemas.microsoft.com/office/drawing/2014/main" id="{4F9FBEB9-D1E8-46B0-8EE3-D41A8F5C9164}"/>
                </a:ext>
              </a:extLst>
            </p:cNvPr>
            <p:cNvSpPr/>
            <p:nvPr/>
          </p:nvSpPr>
          <p:spPr>
            <a:xfrm>
              <a:off x="1391479" y="1570382"/>
              <a:ext cx="2514600" cy="584775"/>
            </a:xfrm>
            <a:prstGeom prst="flowChartManualInpu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56D093-7DB3-4579-8A1A-ED70D0EC1651}"/>
                </a:ext>
              </a:extLst>
            </p:cNvPr>
            <p:cNvSpPr txBox="1"/>
            <p:nvPr/>
          </p:nvSpPr>
          <p:spPr>
            <a:xfrm>
              <a:off x="1408042" y="1722615"/>
              <a:ext cx="2385391" cy="36933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Для Спортсменов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E5714E6-6304-47A2-B1EA-300E16A95DC3}"/>
              </a:ext>
            </a:extLst>
          </p:cNvPr>
          <p:cNvSpPr txBox="1"/>
          <p:nvPr/>
        </p:nvSpPr>
        <p:spPr>
          <a:xfrm>
            <a:off x="1302026" y="3242336"/>
            <a:ext cx="6649278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Зарегистрируйся на «ФСП»</a:t>
            </a:r>
          </a:p>
          <a:p>
            <a:pPr algn="r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сосредоточься на спорте, а не на бумагах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68B5C-B6F5-4DF8-BC72-CF88B6FA74C7}"/>
              </a:ext>
            </a:extLst>
          </p:cNvPr>
          <p:cNvSpPr txBox="1"/>
          <p:nvPr/>
        </p:nvSpPr>
        <p:spPr>
          <a:xfrm>
            <a:off x="2110404" y="2228116"/>
            <a:ext cx="797118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Автоматизация отчетов, расписаний и коммуникации без рутины</a:t>
            </a:r>
          </a:p>
          <a:p>
            <a:pPr algn="ctr">
              <a:lnSpc>
                <a:spcPct val="150000"/>
              </a:lnSpc>
            </a:pPr>
            <a:r>
              <a:rPr lang="ru-RU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экономия времени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4E88C1-CDCF-471E-A841-A87F01EFBD44}"/>
              </a:ext>
            </a:extLst>
          </p:cNvPr>
          <p:cNvSpPr txBox="1"/>
          <p:nvPr/>
        </p:nvSpPr>
        <p:spPr>
          <a:xfrm>
            <a:off x="3044681" y="4048810"/>
            <a:ext cx="6102627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 старты, статистика и документы в одном месте</a:t>
            </a:r>
          </a:p>
          <a:p>
            <a:pPr algn="ctr">
              <a:lnSpc>
                <a:spcPct val="150000"/>
              </a:lnSpc>
            </a:pPr>
            <a:r>
              <a:rPr lang="ru-RU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удобство и прозрачность</a:t>
            </a:r>
            <a:endParaRPr lang="ru-RU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3CBCA-A342-4CBD-AE5C-E5A4324100B2}"/>
              </a:ext>
            </a:extLst>
          </p:cNvPr>
          <p:cNvSpPr txBox="1"/>
          <p:nvPr/>
        </p:nvSpPr>
        <p:spPr>
          <a:xfrm>
            <a:off x="1520687" y="5450338"/>
            <a:ext cx="9293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Зарегистрируйся на «ФСП» </a:t>
            </a:r>
          </a:p>
          <a:p>
            <a:pPr algn="r"/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умная платформа для тех, кто любит точность!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1F01801-EB86-4713-8F46-71A1389B1D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3" t="18695" r="8940" b="18551"/>
          <a:stretch/>
        </p:blipFill>
        <p:spPr>
          <a:xfrm>
            <a:off x="9013184" y="381157"/>
            <a:ext cx="270836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2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chemeClr val="tx1"/>
            </a:gs>
            <a:gs pos="2000">
              <a:srgbClr val="66FF33"/>
            </a:gs>
            <a:gs pos="72000">
              <a:schemeClr val="tx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1F732-49F9-4CB6-9092-0834366FBE8C}"/>
              </a:ext>
            </a:extLst>
          </p:cNvPr>
          <p:cNvSpPr txBox="1"/>
          <p:nvPr/>
        </p:nvSpPr>
        <p:spPr>
          <a:xfrm>
            <a:off x="468906" y="419210"/>
            <a:ext cx="6649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Архитектура Решения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423271-FDBF-4699-9370-40ADA856E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16" y="1290320"/>
            <a:ext cx="11075987" cy="461264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49430F-1996-47F9-8396-75EC1AF23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97" y="5483300"/>
            <a:ext cx="2706859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5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000">
              <a:schemeClr val="tx1"/>
            </a:gs>
            <a:gs pos="3000">
              <a:srgbClr val="66FF33"/>
            </a:gs>
            <a:gs pos="55000">
              <a:schemeClr val="tx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1F732-49F9-4CB6-9092-0834366FBE8C}"/>
              </a:ext>
            </a:extLst>
          </p:cNvPr>
          <p:cNvSpPr txBox="1"/>
          <p:nvPr/>
        </p:nvSpPr>
        <p:spPr>
          <a:xfrm>
            <a:off x="1302026" y="795130"/>
            <a:ext cx="6748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ER-диаграмма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49FDC0-17F8-4631-B8EC-585EEDE83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14" y="1461185"/>
            <a:ext cx="7081324" cy="50295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00DB58-700F-4A2D-BF30-7FE0FD6C3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450" y="3176980"/>
            <a:ext cx="2706859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4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chemeClr val="tx1"/>
            </a:gs>
            <a:gs pos="41000">
              <a:srgbClr val="66FF33"/>
            </a:gs>
            <a:gs pos="55000">
              <a:schemeClr val="tx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1F732-49F9-4CB6-9092-0834366FBE8C}"/>
              </a:ext>
            </a:extLst>
          </p:cNvPr>
          <p:cNvSpPr txBox="1"/>
          <p:nvPr/>
        </p:nvSpPr>
        <p:spPr>
          <a:xfrm>
            <a:off x="1302026" y="795130"/>
            <a:ext cx="6748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Скринкаст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61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chemeClr val="tx1"/>
            </a:gs>
            <a:gs pos="41000">
              <a:srgbClr val="66FF33"/>
            </a:gs>
            <a:gs pos="55000">
              <a:schemeClr val="tx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1F732-49F9-4CB6-9092-0834366FBE8C}"/>
              </a:ext>
            </a:extLst>
          </p:cNvPr>
          <p:cNvSpPr txBox="1"/>
          <p:nvPr/>
        </p:nvSpPr>
        <p:spPr>
          <a:xfrm>
            <a:off x="1302026" y="795130"/>
            <a:ext cx="6748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Киллерфичи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2E7AE6-438E-4939-8778-BE94F42BDC40}"/>
              </a:ext>
            </a:extLst>
          </p:cNvPr>
          <p:cNvSpPr txBox="1"/>
          <p:nvPr/>
        </p:nvSpPr>
        <p:spPr>
          <a:xfrm>
            <a:off x="1302026" y="1747520"/>
            <a:ext cx="925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Спонсоры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009E7E-3E57-4D90-914D-50196D42F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026" y="4467300"/>
            <a:ext cx="2706859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3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000">
              <a:schemeClr val="tx1"/>
            </a:gs>
            <a:gs pos="45000">
              <a:srgbClr val="66FF33"/>
            </a:gs>
            <a:gs pos="46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1F732-49F9-4CB6-9092-0834366FBE8C}"/>
              </a:ext>
            </a:extLst>
          </p:cNvPr>
          <p:cNvSpPr txBox="1"/>
          <p:nvPr/>
        </p:nvSpPr>
        <p:spPr>
          <a:xfrm>
            <a:off x="1048026" y="241763"/>
            <a:ext cx="6748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Сценарии использования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BFE76DF9-28C9-44DC-AC36-5432E6F7E791}"/>
              </a:ext>
            </a:extLst>
          </p:cNvPr>
          <p:cNvGrpSpPr/>
          <p:nvPr/>
        </p:nvGrpSpPr>
        <p:grpSpPr>
          <a:xfrm>
            <a:off x="437844" y="1150538"/>
            <a:ext cx="5439747" cy="2380864"/>
            <a:chOff x="406747" y="1400201"/>
            <a:chExt cx="5439747" cy="2380864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E2D5EB0D-12D9-491D-A05F-6E884EAB2C9D}"/>
                </a:ext>
              </a:extLst>
            </p:cNvPr>
            <p:cNvGrpSpPr/>
            <p:nvPr/>
          </p:nvGrpSpPr>
          <p:grpSpPr>
            <a:xfrm>
              <a:off x="467745" y="1400201"/>
              <a:ext cx="1855574" cy="584775"/>
              <a:chOff x="1391479" y="1570382"/>
              <a:chExt cx="2514600" cy="584775"/>
            </a:xfrm>
          </p:grpSpPr>
          <p:sp>
            <p:nvSpPr>
              <p:cNvPr id="5" name="Блок-схема: ручной ввод 4">
                <a:extLst>
                  <a:ext uri="{FF2B5EF4-FFF2-40B4-BE49-F238E27FC236}">
                    <a16:creationId xmlns:a16="http://schemas.microsoft.com/office/drawing/2014/main" id="{A20D9059-C48B-48F8-B4D7-0C79F703F1F2}"/>
                  </a:ext>
                </a:extLst>
              </p:cNvPr>
              <p:cNvSpPr/>
              <p:nvPr/>
            </p:nvSpPr>
            <p:spPr>
              <a:xfrm>
                <a:off x="1391479" y="1570382"/>
                <a:ext cx="2514600" cy="584775"/>
              </a:xfrm>
              <a:prstGeom prst="flowChartManualInput">
                <a:avLst/>
              </a:prstGeom>
              <a:solidFill>
                <a:srgbClr val="66FF33"/>
              </a:solidFill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9A834A-D020-403E-BEFE-89CDFF65FF62}"/>
                  </a:ext>
                </a:extLst>
              </p:cNvPr>
              <p:cNvSpPr txBox="1"/>
              <p:nvPr/>
            </p:nvSpPr>
            <p:spPr>
              <a:xfrm>
                <a:off x="1520687" y="1727798"/>
                <a:ext cx="2385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Сценарий №1 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72E49B1-BCEB-4DAD-B947-6D84AF0FECDA}"/>
                </a:ext>
              </a:extLst>
            </p:cNvPr>
            <p:cNvSpPr txBox="1"/>
            <p:nvPr/>
          </p:nvSpPr>
          <p:spPr>
            <a:xfrm>
              <a:off x="406747" y="2078035"/>
              <a:ext cx="5439747" cy="170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ФСП создаёт событие → </a:t>
              </a:r>
            </a:p>
            <a:p>
              <a:pPr>
                <a:lnSpc>
                  <a:spcPct val="150000"/>
                </a:lnSpc>
              </a:pPr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система публикует его в ленте для регионов</a:t>
              </a:r>
            </a:p>
            <a:p>
              <a:pPr>
                <a:lnSpc>
                  <a:spcPct val="150000"/>
                </a:lnSpc>
              </a:pPr>
              <a:r>
                <a:rPr lang="ru-RU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Что указываем: </a:t>
              </a:r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дисциплину и даты; </a:t>
              </a:r>
            </a:p>
            <a:p>
              <a:pPr>
                <a:lnSpc>
                  <a:spcPct val="150000"/>
                </a:lnSpc>
              </a:pPr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лимиты участников; региональные ограничения.</a:t>
              </a: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0A3D80C5-0EF7-4BC8-8352-2CFEEFBD39A1}"/>
              </a:ext>
            </a:extLst>
          </p:cNvPr>
          <p:cNvGrpSpPr/>
          <p:nvPr/>
        </p:nvGrpSpPr>
        <p:grpSpPr>
          <a:xfrm>
            <a:off x="6314411" y="1150538"/>
            <a:ext cx="5439746" cy="2391280"/>
            <a:chOff x="6345507" y="1108907"/>
            <a:chExt cx="5439746" cy="2391280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2897D652-0D25-4203-BDC3-4C700C9F2761}"/>
                </a:ext>
              </a:extLst>
            </p:cNvPr>
            <p:cNvGrpSpPr/>
            <p:nvPr/>
          </p:nvGrpSpPr>
          <p:grpSpPr>
            <a:xfrm flipH="1">
              <a:off x="6364155" y="1108907"/>
              <a:ext cx="1963757" cy="584775"/>
              <a:chOff x="1391479" y="1570382"/>
              <a:chExt cx="2514600" cy="584775"/>
            </a:xfrm>
            <a:solidFill>
              <a:srgbClr val="FFFF00"/>
            </a:solidFill>
          </p:grpSpPr>
          <p:sp>
            <p:nvSpPr>
              <p:cNvPr id="8" name="Блок-схема: ручной ввод 7">
                <a:extLst>
                  <a:ext uri="{FF2B5EF4-FFF2-40B4-BE49-F238E27FC236}">
                    <a16:creationId xmlns:a16="http://schemas.microsoft.com/office/drawing/2014/main" id="{15953983-E6D5-47ED-873F-1690F95E2DB1}"/>
                  </a:ext>
                </a:extLst>
              </p:cNvPr>
              <p:cNvSpPr/>
              <p:nvPr/>
            </p:nvSpPr>
            <p:spPr>
              <a:xfrm>
                <a:off x="1391479" y="1570382"/>
                <a:ext cx="2514600" cy="584775"/>
              </a:xfrm>
              <a:prstGeom prst="flowChartManualInput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61A706-FF2B-452F-B7C6-D24AB4306E38}"/>
                  </a:ext>
                </a:extLst>
              </p:cNvPr>
              <p:cNvSpPr txBox="1"/>
              <p:nvPr/>
            </p:nvSpPr>
            <p:spPr>
              <a:xfrm>
                <a:off x="1391479" y="1729839"/>
                <a:ext cx="2385391" cy="369332"/>
              </a:xfrm>
              <a:prstGeom prst="rect">
                <a:avLst/>
              </a:prstGeom>
              <a:grpFill/>
              <a:ln>
                <a:solidFill>
                  <a:srgbClr val="FFFF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Сценарий №2 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114001-3410-4DE6-B00B-A1A8CA4D18F4}"/>
                </a:ext>
              </a:extLst>
            </p:cNvPr>
            <p:cNvSpPr txBox="1"/>
            <p:nvPr/>
          </p:nvSpPr>
          <p:spPr>
            <a:xfrm>
              <a:off x="6345507" y="1797157"/>
              <a:ext cx="5439746" cy="170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Капитан создаёт команду </a:t>
              </a: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→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вводит ID участников → система автоматически: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рассылает приглашения; заполняет данные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в заявке; отправляет на модерацию.</a:t>
              </a: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A8FF195E-D0DE-4BFF-ADCF-12315CB73660}"/>
              </a:ext>
            </a:extLst>
          </p:cNvPr>
          <p:cNvGrpSpPr/>
          <p:nvPr/>
        </p:nvGrpSpPr>
        <p:grpSpPr>
          <a:xfrm>
            <a:off x="437843" y="3829300"/>
            <a:ext cx="5439747" cy="2796363"/>
            <a:chOff x="406747" y="1400201"/>
            <a:chExt cx="5439747" cy="2796363"/>
          </a:xfrm>
        </p:grpSpPr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C028D0F8-F6E4-4D7D-AE63-DB65539CE085}"/>
                </a:ext>
              </a:extLst>
            </p:cNvPr>
            <p:cNvGrpSpPr/>
            <p:nvPr/>
          </p:nvGrpSpPr>
          <p:grpSpPr>
            <a:xfrm>
              <a:off x="467745" y="1400201"/>
              <a:ext cx="1855574" cy="584775"/>
              <a:chOff x="1391479" y="1570382"/>
              <a:chExt cx="2514600" cy="584775"/>
            </a:xfrm>
          </p:grpSpPr>
          <p:sp>
            <p:nvSpPr>
              <p:cNvPr id="25" name="Блок-схема: ручной ввод 24">
                <a:extLst>
                  <a:ext uri="{FF2B5EF4-FFF2-40B4-BE49-F238E27FC236}">
                    <a16:creationId xmlns:a16="http://schemas.microsoft.com/office/drawing/2014/main" id="{67A062BA-D6E5-4144-B019-4D13D2124DB8}"/>
                  </a:ext>
                </a:extLst>
              </p:cNvPr>
              <p:cNvSpPr/>
              <p:nvPr/>
            </p:nvSpPr>
            <p:spPr>
              <a:xfrm>
                <a:off x="1391479" y="1570382"/>
                <a:ext cx="2514600" cy="584775"/>
              </a:xfrm>
              <a:prstGeom prst="flowChartManualInput">
                <a:avLst/>
              </a:prstGeom>
              <a:solidFill>
                <a:srgbClr val="66FF33"/>
              </a:solidFill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39D7EE-73CF-4A46-ABFF-1C1B3628886A}"/>
                  </a:ext>
                </a:extLst>
              </p:cNvPr>
              <p:cNvSpPr txBox="1"/>
              <p:nvPr/>
            </p:nvSpPr>
            <p:spPr>
              <a:xfrm>
                <a:off x="1520687" y="1727798"/>
                <a:ext cx="2385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Сценарий №3 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BA3486-E3A6-4232-99D0-E467024040ED}"/>
                </a:ext>
              </a:extLst>
            </p:cNvPr>
            <p:cNvSpPr txBox="1"/>
            <p:nvPr/>
          </p:nvSpPr>
          <p:spPr>
            <a:xfrm>
              <a:off x="406747" y="2078035"/>
              <a:ext cx="5439747" cy="2118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Капитан создаёт команду → </a:t>
              </a:r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отмечает свободные места → система автоматически:</a:t>
              </a:r>
            </a:p>
            <a:p>
              <a:pPr>
                <a:lnSpc>
                  <a:spcPct val="150000"/>
                </a:lnSpc>
              </a:pPr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размещает в ленте "Ищем игроков«;</a:t>
              </a:r>
            </a:p>
            <a:p>
              <a:pPr>
                <a:lnSpc>
                  <a:spcPct val="150000"/>
                </a:lnSpc>
              </a:pPr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подбирает кандидатов по указанным ролям;</a:t>
              </a:r>
            </a:p>
            <a:p>
              <a:pPr>
                <a:lnSpc>
                  <a:spcPct val="150000"/>
                </a:lnSpc>
              </a:pPr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обновляет статус в реальном времени.</a:t>
              </a: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1F19EC16-6FD3-47F9-8BFA-CFCF726DE7B7}"/>
              </a:ext>
            </a:extLst>
          </p:cNvPr>
          <p:cNvGrpSpPr/>
          <p:nvPr/>
        </p:nvGrpSpPr>
        <p:grpSpPr>
          <a:xfrm>
            <a:off x="6333059" y="3833296"/>
            <a:ext cx="5439746" cy="2871096"/>
            <a:chOff x="6376604" y="4032519"/>
            <a:chExt cx="5439746" cy="2871096"/>
          </a:xfrm>
        </p:grpSpPr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D75A0440-35F6-4B2E-8C51-EC16217B4549}"/>
                </a:ext>
              </a:extLst>
            </p:cNvPr>
            <p:cNvGrpSpPr/>
            <p:nvPr/>
          </p:nvGrpSpPr>
          <p:grpSpPr>
            <a:xfrm flipH="1">
              <a:off x="6395252" y="4032519"/>
              <a:ext cx="1963757" cy="584775"/>
              <a:chOff x="1391479" y="1570382"/>
              <a:chExt cx="2514600" cy="584775"/>
            </a:xfrm>
            <a:solidFill>
              <a:srgbClr val="FFFF00"/>
            </a:solidFill>
          </p:grpSpPr>
          <p:sp>
            <p:nvSpPr>
              <p:cNvPr id="20" name="Блок-схема: ручной ввод 19">
                <a:extLst>
                  <a:ext uri="{FF2B5EF4-FFF2-40B4-BE49-F238E27FC236}">
                    <a16:creationId xmlns:a16="http://schemas.microsoft.com/office/drawing/2014/main" id="{5C980864-1CAD-4574-AACE-F7000F130AD3}"/>
                  </a:ext>
                </a:extLst>
              </p:cNvPr>
              <p:cNvSpPr/>
              <p:nvPr/>
            </p:nvSpPr>
            <p:spPr>
              <a:xfrm>
                <a:off x="1391479" y="1570382"/>
                <a:ext cx="2514600" cy="584775"/>
              </a:xfrm>
              <a:prstGeom prst="flowChartManualInput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3FB178-7DEF-4060-8C8A-D226DF8417B9}"/>
                  </a:ext>
                </a:extLst>
              </p:cNvPr>
              <p:cNvSpPr txBox="1"/>
              <p:nvPr/>
            </p:nvSpPr>
            <p:spPr>
              <a:xfrm>
                <a:off x="1391479" y="1729839"/>
                <a:ext cx="2385391" cy="369332"/>
              </a:xfrm>
              <a:prstGeom prst="rect">
                <a:avLst/>
              </a:prstGeom>
              <a:grpFill/>
              <a:ln>
                <a:solidFill>
                  <a:srgbClr val="FFFF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Сценарий №4 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AAB7E5-4947-4963-B0C8-65D3763CCE99}"/>
                </a:ext>
              </a:extLst>
            </p:cNvPr>
            <p:cNvSpPr txBox="1"/>
            <p:nvPr/>
          </p:nvSpPr>
          <p:spPr>
            <a:xfrm>
              <a:off x="6376604" y="4776751"/>
              <a:ext cx="5439746" cy="2126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Капитан получает заявку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→ 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один клик → ты в игре!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dirty="0">
                  <a:solidFill>
                    <a:schemeClr val="bg1"/>
                  </a:solidFill>
                </a:rPr>
                <a:t>Смотри свободные места → отправляй запрос → получай подтверждение.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dirty="0">
                  <a:solidFill>
                    <a:schemeClr val="bg1"/>
                  </a:solidFill>
                </a:rPr>
                <a:t>Твой слот уже горяч – успевай занять!</a:t>
              </a:r>
            </a:p>
          </p:txBody>
        </p:sp>
      </p:grp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F170EA5-5C55-495F-A166-2BBEB088F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946" y="482366"/>
            <a:ext cx="2706859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020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709</Words>
  <Application>Microsoft Office PowerPoint</Application>
  <PresentationFormat>Широкоэкранный</PresentationFormat>
  <Paragraphs>149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Sage Studio</dc:creator>
  <cp:lastModifiedBy>Sage Studio</cp:lastModifiedBy>
  <cp:revision>66</cp:revision>
  <dcterms:created xsi:type="dcterms:W3CDTF">2025-04-24T06:52:06Z</dcterms:created>
  <dcterms:modified xsi:type="dcterms:W3CDTF">2025-04-24T20:57:42Z</dcterms:modified>
</cp:coreProperties>
</file>