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49"/>
  </p:notesMasterIdLst>
  <p:sldIdLst>
    <p:sldId id="258" r:id="rId3"/>
    <p:sldId id="273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87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283" r:id="rId4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entury Gothic" panose="020B0502020202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5" d="100"/>
          <a:sy n="85" d="100"/>
        </p:scale>
        <p:origin x="94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813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42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87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527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241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184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145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23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430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3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6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285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979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381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36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187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107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510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287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939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4059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2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012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712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807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1489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260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03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94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99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72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42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78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0AFABA-55AE-4B60-8293-B5966EA2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"/>
          <a:stretch/>
        </p:blipFill>
        <p:spPr>
          <a:xfrm>
            <a:off x="1798529" y="1562276"/>
            <a:ext cx="5327100" cy="28093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o Explicativo: Linha Dobrada 13">
            <a:extLst>
              <a:ext uri="{FF2B5EF4-FFF2-40B4-BE49-F238E27FC236}">
                <a16:creationId xmlns:a16="http://schemas.microsoft.com/office/drawing/2014/main" id="{D163BB82-CE85-4627-9139-FF3C8B4C8BF1}"/>
              </a:ext>
            </a:extLst>
          </p:cNvPr>
          <p:cNvSpPr/>
          <p:nvPr/>
        </p:nvSpPr>
        <p:spPr>
          <a:xfrm>
            <a:off x="2443090" y="1779296"/>
            <a:ext cx="1503999" cy="368070"/>
          </a:xfrm>
          <a:prstGeom prst="borderCallout2">
            <a:avLst>
              <a:gd name="adj1" fmla="val 63807"/>
              <a:gd name="adj2" fmla="val 100274"/>
              <a:gd name="adj3" fmla="val 34941"/>
              <a:gd name="adj4" fmla="val 119965"/>
              <a:gd name="adj5" fmla="val 12186"/>
              <a:gd name="adj6" fmla="val 140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Nível 0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2DE9F5CF-9453-4F4F-B183-A242B1D115F4}"/>
              </a:ext>
            </a:extLst>
          </p:cNvPr>
          <p:cNvSpPr/>
          <p:nvPr/>
        </p:nvSpPr>
        <p:spPr>
          <a:xfrm>
            <a:off x="1481432" y="2295661"/>
            <a:ext cx="1503999" cy="368070"/>
          </a:xfrm>
          <a:prstGeom prst="borderCallout2">
            <a:avLst>
              <a:gd name="adj1" fmla="val 63807"/>
              <a:gd name="adj2" fmla="val 100274"/>
              <a:gd name="adj3" fmla="val 34941"/>
              <a:gd name="adj4" fmla="val 119965"/>
              <a:gd name="adj5" fmla="val 48542"/>
              <a:gd name="adj6" fmla="val 128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Nível 1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08704F3E-7190-44E5-937E-2642FFAEB78B}"/>
              </a:ext>
            </a:extLst>
          </p:cNvPr>
          <p:cNvSpPr/>
          <p:nvPr/>
        </p:nvSpPr>
        <p:spPr>
          <a:xfrm>
            <a:off x="778460" y="2943326"/>
            <a:ext cx="1503999" cy="368070"/>
          </a:xfrm>
          <a:prstGeom prst="borderCallout2">
            <a:avLst>
              <a:gd name="adj1" fmla="val 63807"/>
              <a:gd name="adj2" fmla="val 100274"/>
              <a:gd name="adj3" fmla="val 34941"/>
              <a:gd name="adj4" fmla="val 119965"/>
              <a:gd name="adj5" fmla="val 48542"/>
              <a:gd name="adj6" fmla="val 128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Nível 2</a:t>
            </a:r>
          </a:p>
        </p:txBody>
      </p:sp>
      <p:sp>
        <p:nvSpPr>
          <p:cNvPr id="22" name="Texto Explicativo: Linha Dobrada 21">
            <a:extLst>
              <a:ext uri="{FF2B5EF4-FFF2-40B4-BE49-F238E27FC236}">
                <a16:creationId xmlns:a16="http://schemas.microsoft.com/office/drawing/2014/main" id="{57A528A4-9751-4A40-9DC9-D5781FD13659}"/>
              </a:ext>
            </a:extLst>
          </p:cNvPr>
          <p:cNvSpPr/>
          <p:nvPr/>
        </p:nvSpPr>
        <p:spPr>
          <a:xfrm>
            <a:off x="85389" y="3702201"/>
            <a:ext cx="1503999" cy="368070"/>
          </a:xfrm>
          <a:prstGeom prst="borderCallout2">
            <a:avLst>
              <a:gd name="adj1" fmla="val 63807"/>
              <a:gd name="adj2" fmla="val 100274"/>
              <a:gd name="adj3" fmla="val 34941"/>
              <a:gd name="adj4" fmla="val 119965"/>
              <a:gd name="adj5" fmla="val 48542"/>
              <a:gd name="adj6" fmla="val 128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Nível 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E6FEE1A-71B9-4C8D-B665-0B7D7F24B8D9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18563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0AFABA-55AE-4B60-8293-B5966EA2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"/>
          <a:stretch/>
        </p:blipFill>
        <p:spPr>
          <a:xfrm>
            <a:off x="1776231" y="1562276"/>
            <a:ext cx="5327100" cy="28093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o Explicativo: Linha Dobrada 21">
            <a:extLst>
              <a:ext uri="{FF2B5EF4-FFF2-40B4-BE49-F238E27FC236}">
                <a16:creationId xmlns:a16="http://schemas.microsoft.com/office/drawing/2014/main" id="{57A528A4-9751-4A40-9DC9-D5781FD13659}"/>
              </a:ext>
            </a:extLst>
          </p:cNvPr>
          <p:cNvSpPr/>
          <p:nvPr/>
        </p:nvSpPr>
        <p:spPr>
          <a:xfrm>
            <a:off x="1565204" y="1529928"/>
            <a:ext cx="2795858" cy="368070"/>
          </a:xfrm>
          <a:prstGeom prst="borderCallout2">
            <a:avLst>
              <a:gd name="adj1" fmla="val 112281"/>
              <a:gd name="adj2" fmla="val 56529"/>
              <a:gd name="adj3" fmla="val 483328"/>
              <a:gd name="adj4" fmla="val 22939"/>
              <a:gd name="adj5" fmla="val 566611"/>
              <a:gd name="adj6" fmla="val 23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Profundidade 3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AF8C2CD3-DF2B-42EC-935A-08D368D63651}"/>
              </a:ext>
            </a:extLst>
          </p:cNvPr>
          <p:cNvSpPr/>
          <p:nvPr/>
        </p:nvSpPr>
        <p:spPr>
          <a:xfrm>
            <a:off x="2099531" y="4308592"/>
            <a:ext cx="1608956" cy="368070"/>
          </a:xfrm>
          <a:prstGeom prst="borderCallout2">
            <a:avLst>
              <a:gd name="adj1" fmla="val 51688"/>
              <a:gd name="adj2" fmla="val 99499"/>
              <a:gd name="adj3" fmla="val -1416"/>
              <a:gd name="adj4" fmla="val 130040"/>
              <a:gd name="adj5" fmla="val -33259"/>
              <a:gd name="adj6" fmla="val 130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 Folha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609B4F-6ABA-49C5-B025-171E00B7D59B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230367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0AFABA-55AE-4B60-8293-B5966EA2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"/>
          <a:stretch/>
        </p:blipFill>
        <p:spPr>
          <a:xfrm>
            <a:off x="1805651" y="1512380"/>
            <a:ext cx="5327100" cy="28093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B77B630B-0BE7-4CE3-9D4F-3A6D1A386090}"/>
              </a:ext>
            </a:extLst>
          </p:cNvPr>
          <p:cNvSpPr/>
          <p:nvPr/>
        </p:nvSpPr>
        <p:spPr>
          <a:xfrm>
            <a:off x="1594624" y="1480032"/>
            <a:ext cx="2047795" cy="368070"/>
          </a:xfrm>
          <a:prstGeom prst="borderCallout2">
            <a:avLst>
              <a:gd name="adj1" fmla="val 112281"/>
              <a:gd name="adj2" fmla="val 56529"/>
              <a:gd name="adj3" fmla="val 268223"/>
              <a:gd name="adj4" fmla="val 69226"/>
              <a:gd name="adj5" fmla="val 296972"/>
              <a:gd name="adj6" fmla="val 83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 interno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30D27DFE-B8A4-4AB5-A4AC-EA957D5E0DD6}"/>
              </a:ext>
            </a:extLst>
          </p:cNvPr>
          <p:cNvSpPr/>
          <p:nvPr/>
        </p:nvSpPr>
        <p:spPr>
          <a:xfrm>
            <a:off x="611584" y="2014580"/>
            <a:ext cx="2047795" cy="368070"/>
          </a:xfrm>
          <a:prstGeom prst="borderCallout2">
            <a:avLst>
              <a:gd name="adj1" fmla="val 112281"/>
              <a:gd name="adj2" fmla="val 56529"/>
              <a:gd name="adj3" fmla="val 268223"/>
              <a:gd name="adj4" fmla="val 69226"/>
              <a:gd name="adj5" fmla="val 296972"/>
              <a:gd name="adj6" fmla="val 102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 interno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E6D8AC0-1855-49AA-ABD8-16D5BDCBDDD7}"/>
              </a:ext>
            </a:extLst>
          </p:cNvPr>
          <p:cNvSpPr/>
          <p:nvPr/>
        </p:nvSpPr>
        <p:spPr>
          <a:xfrm>
            <a:off x="781753" y="4332887"/>
            <a:ext cx="2047795" cy="368070"/>
          </a:xfrm>
          <a:prstGeom prst="borderCallout2">
            <a:avLst>
              <a:gd name="adj1" fmla="val 184"/>
              <a:gd name="adj2" fmla="val 68509"/>
              <a:gd name="adj3" fmla="val -283173"/>
              <a:gd name="adj4" fmla="val 144918"/>
              <a:gd name="adj5" fmla="val -284720"/>
              <a:gd name="adj6" fmla="val 154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 interno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B989FC36-6F11-4746-B87F-D5118E348DA6}"/>
              </a:ext>
            </a:extLst>
          </p:cNvPr>
          <p:cNvSpPr/>
          <p:nvPr/>
        </p:nvSpPr>
        <p:spPr>
          <a:xfrm>
            <a:off x="5200498" y="1458835"/>
            <a:ext cx="1736094" cy="368070"/>
          </a:xfrm>
          <a:prstGeom prst="borderCallout2">
            <a:avLst>
              <a:gd name="adj1" fmla="val 109251"/>
              <a:gd name="adj2" fmla="val 52173"/>
              <a:gd name="adj3" fmla="val 180363"/>
              <a:gd name="adj4" fmla="val 43632"/>
              <a:gd name="adj5" fmla="val 296972"/>
              <a:gd name="adj6" fmla="val 43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 interno</a:t>
            </a:r>
          </a:p>
        </p:txBody>
      </p:sp>
      <p:sp>
        <p:nvSpPr>
          <p:cNvPr id="14" name="Texto Explicativo: Linha Dobrada 13">
            <a:extLst>
              <a:ext uri="{FF2B5EF4-FFF2-40B4-BE49-F238E27FC236}">
                <a16:creationId xmlns:a16="http://schemas.microsoft.com/office/drawing/2014/main" id="{774DD971-ECD7-494F-8D6D-38BC8E943AEE}"/>
              </a:ext>
            </a:extLst>
          </p:cNvPr>
          <p:cNvSpPr/>
          <p:nvPr/>
        </p:nvSpPr>
        <p:spPr>
          <a:xfrm>
            <a:off x="3202212" y="4280549"/>
            <a:ext cx="1736094" cy="368070"/>
          </a:xfrm>
          <a:prstGeom prst="borderCallout2">
            <a:avLst>
              <a:gd name="adj1" fmla="val 3214"/>
              <a:gd name="adj2" fmla="val 89427"/>
              <a:gd name="adj3" fmla="val -83217"/>
              <a:gd name="adj4" fmla="val 91164"/>
              <a:gd name="adj5" fmla="val -212009"/>
              <a:gd name="adj6" fmla="val 113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 interno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578168-D8EF-409B-A873-632C6905331C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322280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0AFABA-55AE-4B60-8293-B5966EA2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"/>
          <a:stretch/>
        </p:blipFill>
        <p:spPr>
          <a:xfrm>
            <a:off x="1805651" y="1512380"/>
            <a:ext cx="5327100" cy="28093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B77B630B-0BE7-4CE3-9D4F-3A6D1A386090}"/>
              </a:ext>
            </a:extLst>
          </p:cNvPr>
          <p:cNvSpPr/>
          <p:nvPr/>
        </p:nvSpPr>
        <p:spPr>
          <a:xfrm>
            <a:off x="214753" y="1977977"/>
            <a:ext cx="2047795" cy="368070"/>
          </a:xfrm>
          <a:prstGeom prst="borderCallout2">
            <a:avLst>
              <a:gd name="adj1" fmla="val 39569"/>
              <a:gd name="adj2" fmla="val 99004"/>
              <a:gd name="adj3" fmla="val 159156"/>
              <a:gd name="adj4" fmla="val 112245"/>
              <a:gd name="adj5" fmla="val 184875"/>
              <a:gd name="adj6" fmla="val 152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2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30D27DFE-B8A4-4AB5-A4AC-EA957D5E0DD6}"/>
              </a:ext>
            </a:extLst>
          </p:cNvPr>
          <p:cNvSpPr/>
          <p:nvPr/>
        </p:nvSpPr>
        <p:spPr>
          <a:xfrm>
            <a:off x="137226" y="2696255"/>
            <a:ext cx="2047795" cy="368070"/>
          </a:xfrm>
          <a:prstGeom prst="borderCallout2">
            <a:avLst>
              <a:gd name="adj1" fmla="val 94103"/>
              <a:gd name="adj2" fmla="val 99548"/>
              <a:gd name="adj3" fmla="val 110681"/>
              <a:gd name="adj4" fmla="val 111156"/>
              <a:gd name="adj5" fmla="val 124282"/>
              <a:gd name="adj6" fmla="val 125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1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E6D8AC0-1855-49AA-ABD8-16D5BDCBDDD7}"/>
              </a:ext>
            </a:extLst>
          </p:cNvPr>
          <p:cNvSpPr/>
          <p:nvPr/>
        </p:nvSpPr>
        <p:spPr>
          <a:xfrm>
            <a:off x="781753" y="4332887"/>
            <a:ext cx="2047795" cy="368070"/>
          </a:xfrm>
          <a:prstGeom prst="borderCallout2">
            <a:avLst>
              <a:gd name="adj1" fmla="val 184"/>
              <a:gd name="adj2" fmla="val 68509"/>
              <a:gd name="adj3" fmla="val -283173"/>
              <a:gd name="adj4" fmla="val 144918"/>
              <a:gd name="adj5" fmla="val -284720"/>
              <a:gd name="adj6" fmla="val 154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1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B989FC36-6F11-4746-B87F-D5118E348DA6}"/>
              </a:ext>
            </a:extLst>
          </p:cNvPr>
          <p:cNvSpPr/>
          <p:nvPr/>
        </p:nvSpPr>
        <p:spPr>
          <a:xfrm>
            <a:off x="6973542" y="1848102"/>
            <a:ext cx="1736094" cy="368070"/>
          </a:xfrm>
          <a:prstGeom prst="borderCallout2">
            <a:avLst>
              <a:gd name="adj1" fmla="val 100162"/>
              <a:gd name="adj2" fmla="val 788"/>
              <a:gd name="adj3" fmla="val 140978"/>
              <a:gd name="adj4" fmla="val -23811"/>
              <a:gd name="adj5" fmla="val 196994"/>
              <a:gd name="adj6" fmla="val -54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2</a:t>
            </a:r>
          </a:p>
        </p:txBody>
      </p:sp>
      <p:sp>
        <p:nvSpPr>
          <p:cNvPr id="14" name="Texto Explicativo: Linha Dobrada 13">
            <a:extLst>
              <a:ext uri="{FF2B5EF4-FFF2-40B4-BE49-F238E27FC236}">
                <a16:creationId xmlns:a16="http://schemas.microsoft.com/office/drawing/2014/main" id="{774DD971-ECD7-494F-8D6D-38BC8E943AEE}"/>
              </a:ext>
            </a:extLst>
          </p:cNvPr>
          <p:cNvSpPr/>
          <p:nvPr/>
        </p:nvSpPr>
        <p:spPr>
          <a:xfrm>
            <a:off x="3202212" y="4280549"/>
            <a:ext cx="1736094" cy="368070"/>
          </a:xfrm>
          <a:prstGeom prst="borderCallout2">
            <a:avLst>
              <a:gd name="adj1" fmla="val 3214"/>
              <a:gd name="adj2" fmla="val 89427"/>
              <a:gd name="adj3" fmla="val -83217"/>
              <a:gd name="adj4" fmla="val 91164"/>
              <a:gd name="adj5" fmla="val -212009"/>
              <a:gd name="adj6" fmla="val 113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9C20F2-25AE-4F1C-92EF-7D29428E8CEA}"/>
              </a:ext>
            </a:extLst>
          </p:cNvPr>
          <p:cNvSpPr txBox="1"/>
          <p:nvPr/>
        </p:nvSpPr>
        <p:spPr>
          <a:xfrm>
            <a:off x="12963" y="1043842"/>
            <a:ext cx="75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Grau de um nó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6A1A131D-3C3A-4E74-B2A9-287A2917F64C}"/>
              </a:ext>
            </a:extLst>
          </p:cNvPr>
          <p:cNvSpPr/>
          <p:nvPr/>
        </p:nvSpPr>
        <p:spPr>
          <a:xfrm>
            <a:off x="5187483" y="1492770"/>
            <a:ext cx="1736094" cy="368070"/>
          </a:xfrm>
          <a:prstGeom prst="borderCallout2">
            <a:avLst>
              <a:gd name="adj1" fmla="val 12302"/>
              <a:gd name="adj2" fmla="val 1430"/>
              <a:gd name="adj3" fmla="val 19792"/>
              <a:gd name="adj4" fmla="val -12892"/>
              <a:gd name="adj5" fmla="val 51571"/>
              <a:gd name="adj6" fmla="val -22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3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6A80FA7B-4DB9-4BA7-9229-81612D4EEABE}"/>
              </a:ext>
            </a:extLst>
          </p:cNvPr>
          <p:cNvSpPr/>
          <p:nvPr/>
        </p:nvSpPr>
        <p:spPr>
          <a:xfrm>
            <a:off x="2465266" y="1638262"/>
            <a:ext cx="1736094" cy="368070"/>
          </a:xfrm>
          <a:prstGeom prst="borderCallout2">
            <a:avLst>
              <a:gd name="adj1" fmla="val 121369"/>
              <a:gd name="adj2" fmla="val 101631"/>
              <a:gd name="adj3" fmla="val 262163"/>
              <a:gd name="adj4" fmla="val 112360"/>
              <a:gd name="adj5" fmla="val 293942"/>
              <a:gd name="adj6" fmla="val 121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575FC6E-96C4-4456-8388-4A127A4EB1AD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279126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F8DF217-482F-4FE3-86E0-A1F9D90C2915}"/>
              </a:ext>
            </a:extLst>
          </p:cNvPr>
          <p:cNvSpPr/>
          <p:nvPr/>
        </p:nvSpPr>
        <p:spPr>
          <a:xfrm>
            <a:off x="802041" y="1978046"/>
            <a:ext cx="2663550" cy="225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27F547F-A91C-4141-BD19-49EB25EA60F6}"/>
              </a:ext>
            </a:extLst>
          </p:cNvPr>
          <p:cNvSpPr/>
          <p:nvPr/>
        </p:nvSpPr>
        <p:spPr>
          <a:xfrm>
            <a:off x="4043329" y="1990278"/>
            <a:ext cx="2291409" cy="22543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0AFABA-55AE-4B60-8293-B5966EA2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"/>
          <a:stretch/>
        </p:blipFill>
        <p:spPr>
          <a:xfrm>
            <a:off x="802041" y="1505507"/>
            <a:ext cx="5327100" cy="28093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9C20F2-25AE-4F1C-92EF-7D29428E8CEA}"/>
              </a:ext>
            </a:extLst>
          </p:cNvPr>
          <p:cNvSpPr txBox="1"/>
          <p:nvPr/>
        </p:nvSpPr>
        <p:spPr>
          <a:xfrm>
            <a:off x="12963" y="1043842"/>
            <a:ext cx="169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Subárvore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FE001F3-AEBA-4596-933B-1E4E05AB35FE}"/>
              </a:ext>
            </a:extLst>
          </p:cNvPr>
          <p:cNvSpPr txBox="1"/>
          <p:nvPr/>
        </p:nvSpPr>
        <p:spPr>
          <a:xfrm>
            <a:off x="890192" y="2016321"/>
            <a:ext cx="1698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Subárvore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à</a:t>
            </a:r>
          </a:p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Esquerda de 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42FB36B-5D8F-4B7D-9067-E1BCE82C5BA9}"/>
              </a:ext>
            </a:extLst>
          </p:cNvPr>
          <p:cNvSpPr txBox="1"/>
          <p:nvPr/>
        </p:nvSpPr>
        <p:spPr>
          <a:xfrm>
            <a:off x="4547739" y="1974476"/>
            <a:ext cx="1698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Subárvore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à</a:t>
            </a:r>
          </a:p>
          <a:p>
            <a:pPr algn="r"/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Direita</a:t>
            </a:r>
          </a:p>
          <a:p>
            <a:pPr algn="r"/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505196C-0847-4687-92F1-B43E4EA98A2D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253841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61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ArvoreBinaria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7C655C-FDD8-4E19-A600-F38FFD25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13" y="908124"/>
            <a:ext cx="3817827" cy="2729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010548" y="243014"/>
            <a:ext cx="691042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 De Exemplo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113546" y="3700157"/>
            <a:ext cx="721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-ordem: 13, 10, 2, 12, 25, 20, 31, 29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In-ordem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2, 10, 12, 13, 20, 25, 29, 31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Pós-ordem: 2, 12, 10, 20, 29, 31, 25, 13</a:t>
            </a:r>
          </a:p>
        </p:txBody>
      </p:sp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7C655C-FDD8-4E19-A600-F38FFD25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13" y="908124"/>
            <a:ext cx="3817827" cy="2729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010548" y="243014"/>
            <a:ext cx="691042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 De Exemplo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113546" y="3700157"/>
            <a:ext cx="721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-ordem: 13, 10, 2, 12, 25, 20, 31, 29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In-ordem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2, 10, 12, 13, 20, 25, 29, 31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Pós-ordem: 2, 12, 10, 20, 29, 31, 25, 13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76FF5E-85ED-47B2-8116-5A79AA2C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376" y="2737489"/>
            <a:ext cx="712129" cy="7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7C655C-FDD8-4E19-A600-F38FFD25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13" y="908124"/>
            <a:ext cx="3817827" cy="2729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010548" y="243014"/>
            <a:ext cx="691042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 De Exemplo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113546" y="3700157"/>
            <a:ext cx="721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-ordem: 13, 10, 2, 12, 25, 20, 31, 29, 32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In-ordem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2, 10, 12, 13, 20, 25, 29, 31, 32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Pós-ordem: 2, 12, 10, 20, 29, 32, 31, 25, 13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76FF5E-85ED-47B2-8116-5A79AA2C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376" y="2737489"/>
            <a:ext cx="712129" cy="7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9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356714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de Árvore de Busca Binária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9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356714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conceito de Árvores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Árvores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A462F9-7ED7-4070-8DE4-89485A5C52E6}"/>
              </a:ext>
            </a:extLst>
          </p:cNvPr>
          <p:cNvSpPr txBox="1"/>
          <p:nvPr/>
        </p:nvSpPr>
        <p:spPr>
          <a:xfrm>
            <a:off x="311700" y="1304693"/>
            <a:ext cx="30540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Binária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AVL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Ordenada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Rubro-Negra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2-3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2-4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B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B+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Hiperbólica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511CC-BFBE-4569-B5E9-215F633F8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58" y="1019027"/>
            <a:ext cx="3850995" cy="188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CF2A8A-30CE-42AB-81A7-71CEE68D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15" y="2620348"/>
            <a:ext cx="3818209" cy="10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F6DFA11-B4A3-4F74-8B3D-CA36487C0344}"/>
              </a:ext>
            </a:extLst>
          </p:cNvPr>
          <p:cNvSpPr txBox="1"/>
          <p:nvPr/>
        </p:nvSpPr>
        <p:spPr>
          <a:xfrm>
            <a:off x="0" y="4818067"/>
            <a:ext cx="5070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Fonte: https://pt.wikipedia.org/wiki/%C3%81rvore_(</a:t>
            </a:r>
            <a:r>
              <a:rPr lang="pt-BR" sz="1200" dirty="0" err="1">
                <a:solidFill>
                  <a:srgbClr val="002060"/>
                </a:solidFill>
              </a:rPr>
              <a:t>estrutura_de_dados</a:t>
            </a:r>
            <a:r>
              <a:rPr lang="pt-BR" sz="12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271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311359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11700" y="1304693"/>
            <a:ext cx="31069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Posição dos nós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à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à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393655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475569" y="243014"/>
            <a:ext cx="564251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31A378-CFD6-4A4C-A9D4-103C55E6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683" y="1055140"/>
            <a:ext cx="2038495" cy="22407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7EAE5F3-4721-4605-A5E9-2655B7555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88" y="2781460"/>
            <a:ext cx="2038495" cy="22407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0E3A05-AACA-47D1-AC92-DC6A5945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178" y="2808702"/>
            <a:ext cx="2038495" cy="2240789"/>
          </a:xfrm>
          <a:prstGeom prst="rect">
            <a:avLst/>
          </a:prstGeom>
        </p:spPr>
      </p:pic>
      <p:sp>
        <p:nvSpPr>
          <p:cNvPr id="4" name="Seta: Dobrada 3">
            <a:extLst>
              <a:ext uri="{FF2B5EF4-FFF2-40B4-BE49-F238E27FC236}">
                <a16:creationId xmlns:a16="http://schemas.microsoft.com/office/drawing/2014/main" id="{E41F9A4A-16CE-4945-93B6-828C008E65C4}"/>
              </a:ext>
            </a:extLst>
          </p:cNvPr>
          <p:cNvSpPr/>
          <p:nvPr/>
        </p:nvSpPr>
        <p:spPr>
          <a:xfrm rot="5400000" flipV="1">
            <a:off x="1361518" y="1875551"/>
            <a:ext cx="917729" cy="756026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3A52D626-3BE1-4CFA-883E-24707FC976CF}"/>
              </a:ext>
            </a:extLst>
          </p:cNvPr>
          <p:cNvSpPr/>
          <p:nvPr/>
        </p:nvSpPr>
        <p:spPr>
          <a:xfrm rot="5400000">
            <a:off x="4176183" y="1889431"/>
            <a:ext cx="917729" cy="79631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83834" y="243014"/>
            <a:ext cx="564251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31A378-CFD6-4A4C-A9D4-103C55E6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104" y="1052679"/>
            <a:ext cx="904140" cy="9938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7EAE5F3-4721-4605-A5E9-2655B7555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09" y="2188254"/>
            <a:ext cx="904140" cy="9938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0E3A05-AACA-47D1-AC92-DC6A5945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439" y="2233032"/>
            <a:ext cx="904140" cy="993864"/>
          </a:xfrm>
          <a:prstGeom prst="rect">
            <a:avLst/>
          </a:prstGeom>
        </p:spPr>
      </p:pic>
      <p:sp>
        <p:nvSpPr>
          <p:cNvPr id="4" name="Seta: Dobrada 3">
            <a:extLst>
              <a:ext uri="{FF2B5EF4-FFF2-40B4-BE49-F238E27FC236}">
                <a16:creationId xmlns:a16="http://schemas.microsoft.com/office/drawing/2014/main" id="{E41F9A4A-16CE-4945-93B6-828C008E65C4}"/>
              </a:ext>
            </a:extLst>
          </p:cNvPr>
          <p:cNvSpPr/>
          <p:nvPr/>
        </p:nvSpPr>
        <p:spPr>
          <a:xfrm rot="5400000" flipV="1">
            <a:off x="1364859" y="1719778"/>
            <a:ext cx="407045" cy="33532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3A52D626-3BE1-4CFA-883E-24707FC976CF}"/>
              </a:ext>
            </a:extLst>
          </p:cNvPr>
          <p:cNvSpPr/>
          <p:nvPr/>
        </p:nvSpPr>
        <p:spPr>
          <a:xfrm rot="5400000">
            <a:off x="3481378" y="1710844"/>
            <a:ext cx="407045" cy="353193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: Dobrada 10">
            <a:extLst>
              <a:ext uri="{FF2B5EF4-FFF2-40B4-BE49-F238E27FC236}">
                <a16:creationId xmlns:a16="http://schemas.microsoft.com/office/drawing/2014/main" id="{9C2BC210-97F1-4E64-A7AB-34559B48D1A6}"/>
              </a:ext>
            </a:extLst>
          </p:cNvPr>
          <p:cNvSpPr/>
          <p:nvPr/>
        </p:nvSpPr>
        <p:spPr>
          <a:xfrm rot="5400000" flipV="1">
            <a:off x="693668" y="3055646"/>
            <a:ext cx="407045" cy="33532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Dobrada 12">
            <a:extLst>
              <a:ext uri="{FF2B5EF4-FFF2-40B4-BE49-F238E27FC236}">
                <a16:creationId xmlns:a16="http://schemas.microsoft.com/office/drawing/2014/main" id="{D7AF113F-CE23-430F-9F76-4981FEAD5092}"/>
              </a:ext>
            </a:extLst>
          </p:cNvPr>
          <p:cNvSpPr/>
          <p:nvPr/>
        </p:nvSpPr>
        <p:spPr>
          <a:xfrm rot="5400000">
            <a:off x="1983623" y="3046712"/>
            <a:ext cx="407045" cy="353193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2889DD5-F68D-4F45-92FF-E4570AA56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83" y="3498933"/>
            <a:ext cx="904140" cy="9938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D9FADE9-9D50-45D9-BE76-C109F3293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74" y="3503123"/>
            <a:ext cx="904140" cy="993864"/>
          </a:xfrm>
          <a:prstGeom prst="rect">
            <a:avLst/>
          </a:prstGeom>
        </p:spPr>
      </p:pic>
      <p:sp>
        <p:nvSpPr>
          <p:cNvPr id="16" name="Seta: Dobrada 15">
            <a:extLst>
              <a:ext uri="{FF2B5EF4-FFF2-40B4-BE49-F238E27FC236}">
                <a16:creationId xmlns:a16="http://schemas.microsoft.com/office/drawing/2014/main" id="{CC61D3FB-09FF-4D9D-A855-04437D4C2C12}"/>
              </a:ext>
            </a:extLst>
          </p:cNvPr>
          <p:cNvSpPr/>
          <p:nvPr/>
        </p:nvSpPr>
        <p:spPr>
          <a:xfrm rot="5400000" flipV="1">
            <a:off x="2896697" y="3055646"/>
            <a:ext cx="407045" cy="33532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Seta: Dobrada 16">
            <a:extLst>
              <a:ext uri="{FF2B5EF4-FFF2-40B4-BE49-F238E27FC236}">
                <a16:creationId xmlns:a16="http://schemas.microsoft.com/office/drawing/2014/main" id="{3186ABA0-B522-4FE6-8A9E-4F9FA96B6ABE}"/>
              </a:ext>
            </a:extLst>
          </p:cNvPr>
          <p:cNvSpPr/>
          <p:nvPr/>
        </p:nvSpPr>
        <p:spPr>
          <a:xfrm rot="5400000">
            <a:off x="4186652" y="3046712"/>
            <a:ext cx="407045" cy="353193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DF9BF88-5EEC-43FC-B35B-893BA668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812" y="3498933"/>
            <a:ext cx="904140" cy="99386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E7D83E9-3902-4483-ABE9-A1F821D1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703" y="3503123"/>
            <a:ext cx="904140" cy="993864"/>
          </a:xfrm>
          <a:prstGeom prst="rect">
            <a:avLst/>
          </a:prstGeom>
        </p:spPr>
      </p:pic>
      <p:sp>
        <p:nvSpPr>
          <p:cNvPr id="20" name="Seta: Dobrada 19">
            <a:extLst>
              <a:ext uri="{FF2B5EF4-FFF2-40B4-BE49-F238E27FC236}">
                <a16:creationId xmlns:a16="http://schemas.microsoft.com/office/drawing/2014/main" id="{E33EA2BA-FFFF-4E5E-A119-22731B2BC296}"/>
              </a:ext>
            </a:extLst>
          </p:cNvPr>
          <p:cNvSpPr/>
          <p:nvPr/>
        </p:nvSpPr>
        <p:spPr>
          <a:xfrm rot="5400000">
            <a:off x="1048019" y="4412230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Dobrada 20">
            <a:extLst>
              <a:ext uri="{FF2B5EF4-FFF2-40B4-BE49-F238E27FC236}">
                <a16:creationId xmlns:a16="http://schemas.microsoft.com/office/drawing/2014/main" id="{38416843-160F-4F19-B34F-6FF7F6E271DB}"/>
              </a:ext>
            </a:extLst>
          </p:cNvPr>
          <p:cNvSpPr/>
          <p:nvPr/>
        </p:nvSpPr>
        <p:spPr>
          <a:xfrm rot="5400000">
            <a:off x="2029102" y="4412230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: Dobrada 21">
            <a:extLst>
              <a:ext uri="{FF2B5EF4-FFF2-40B4-BE49-F238E27FC236}">
                <a16:creationId xmlns:a16="http://schemas.microsoft.com/office/drawing/2014/main" id="{77F864C4-2542-4CB9-8B89-6E05BB5F661C}"/>
              </a:ext>
            </a:extLst>
          </p:cNvPr>
          <p:cNvSpPr/>
          <p:nvPr/>
        </p:nvSpPr>
        <p:spPr>
          <a:xfrm rot="5400000" flipV="1">
            <a:off x="1596222" y="4419794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Dobrada 22">
            <a:extLst>
              <a:ext uri="{FF2B5EF4-FFF2-40B4-BE49-F238E27FC236}">
                <a16:creationId xmlns:a16="http://schemas.microsoft.com/office/drawing/2014/main" id="{8EA4E260-8196-49CA-8032-4F286A4D1A31}"/>
              </a:ext>
            </a:extLst>
          </p:cNvPr>
          <p:cNvSpPr/>
          <p:nvPr/>
        </p:nvSpPr>
        <p:spPr>
          <a:xfrm rot="5400000" flipV="1">
            <a:off x="629847" y="4419794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66C0EC-4E65-44F1-AAA2-31B9B080C77D}"/>
              </a:ext>
            </a:extLst>
          </p:cNvPr>
          <p:cNvSpPr txBox="1"/>
          <p:nvPr/>
        </p:nvSpPr>
        <p:spPr>
          <a:xfrm>
            <a:off x="496604" y="4746597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D25C85C-3C6A-4A1F-A8F6-1D86D07826E1}"/>
              </a:ext>
            </a:extLst>
          </p:cNvPr>
          <p:cNvSpPr txBox="1"/>
          <p:nvPr/>
        </p:nvSpPr>
        <p:spPr>
          <a:xfrm>
            <a:off x="1142902" y="4746597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CF363B-89F8-41DC-B6AF-AD27A0530D95}"/>
              </a:ext>
            </a:extLst>
          </p:cNvPr>
          <p:cNvSpPr txBox="1"/>
          <p:nvPr/>
        </p:nvSpPr>
        <p:spPr>
          <a:xfrm>
            <a:off x="1468499" y="4739232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14A2D6-64B8-461C-902A-E7EC0C2B2325}"/>
              </a:ext>
            </a:extLst>
          </p:cNvPr>
          <p:cNvSpPr txBox="1"/>
          <p:nvPr/>
        </p:nvSpPr>
        <p:spPr>
          <a:xfrm>
            <a:off x="2121721" y="4739232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2A3EABDE-27FC-405D-8C22-79ACD7BF11E4}"/>
              </a:ext>
            </a:extLst>
          </p:cNvPr>
          <p:cNvSpPr/>
          <p:nvPr/>
        </p:nvSpPr>
        <p:spPr>
          <a:xfrm rot="5400000">
            <a:off x="3245964" y="4412229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6BA0C78A-467B-4230-8119-F3CFDF935106}"/>
              </a:ext>
            </a:extLst>
          </p:cNvPr>
          <p:cNvSpPr/>
          <p:nvPr/>
        </p:nvSpPr>
        <p:spPr>
          <a:xfrm rot="5400000">
            <a:off x="4227047" y="4414610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E5E3990-5BC8-429A-8F9E-940A43571AE4}"/>
              </a:ext>
            </a:extLst>
          </p:cNvPr>
          <p:cNvSpPr/>
          <p:nvPr/>
        </p:nvSpPr>
        <p:spPr>
          <a:xfrm rot="5400000" flipV="1">
            <a:off x="3794167" y="4422174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80F1B799-0794-4501-8B02-94962BE08369}"/>
              </a:ext>
            </a:extLst>
          </p:cNvPr>
          <p:cNvSpPr/>
          <p:nvPr/>
        </p:nvSpPr>
        <p:spPr>
          <a:xfrm rot="5400000" flipV="1">
            <a:off x="2827792" y="4419793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C8DE1E8-2D7C-4893-B4F6-88BCC652E02E}"/>
              </a:ext>
            </a:extLst>
          </p:cNvPr>
          <p:cNvSpPr txBox="1"/>
          <p:nvPr/>
        </p:nvSpPr>
        <p:spPr>
          <a:xfrm>
            <a:off x="2694549" y="4746596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94AEDDB-04AF-49B7-8934-65F53517D675}"/>
              </a:ext>
            </a:extLst>
          </p:cNvPr>
          <p:cNvSpPr txBox="1"/>
          <p:nvPr/>
        </p:nvSpPr>
        <p:spPr>
          <a:xfrm>
            <a:off x="3340847" y="4746596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180294E-3E7D-488A-A823-80F6E8F0D812}"/>
              </a:ext>
            </a:extLst>
          </p:cNvPr>
          <p:cNvSpPr txBox="1"/>
          <p:nvPr/>
        </p:nvSpPr>
        <p:spPr>
          <a:xfrm>
            <a:off x="3666444" y="4739231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B4C56B5-2D02-4A00-BA33-D01A5C4F7297}"/>
              </a:ext>
            </a:extLst>
          </p:cNvPr>
          <p:cNvSpPr txBox="1"/>
          <p:nvPr/>
        </p:nvSpPr>
        <p:spPr>
          <a:xfrm>
            <a:off x="4319666" y="4739231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70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3: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019315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interface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Comparable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546503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11700" y="1304693"/>
            <a:ext cx="3106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Última Aula: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Posição dos nós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à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à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33212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0D89354-B62D-4477-AF71-87A2F1A5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4365"/>
            <a:ext cx="4907783" cy="414707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3EA2E3-8282-48C4-8AA3-F2F122433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1416205"/>
            <a:ext cx="1612978" cy="17730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B5D7884-78EC-45AD-9804-A12FE0FB0CE7}"/>
              </a:ext>
            </a:extLst>
          </p:cNvPr>
          <p:cNvSpPr txBox="1"/>
          <p:nvPr/>
        </p:nvSpPr>
        <p:spPr>
          <a:xfrm>
            <a:off x="4745353" y="1752876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endParaRPr lang="pt-BR" sz="2000" b="1" dirty="0">
              <a:solidFill>
                <a:srgbClr val="3D3D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36519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3EA2E3-8282-48C4-8AA3-F2F122433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48" y="1304694"/>
            <a:ext cx="1612978" cy="17730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B5D7884-78EC-45AD-9804-A12FE0FB0CE7}"/>
              </a:ext>
            </a:extLst>
          </p:cNvPr>
          <p:cNvSpPr txBox="1"/>
          <p:nvPr/>
        </p:nvSpPr>
        <p:spPr>
          <a:xfrm>
            <a:off x="544730" y="1635791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D33F55A-1221-4160-8054-768F08BC2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714" y="1304694"/>
            <a:ext cx="1612978" cy="177304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5B3EF17-41B4-42C6-96E9-AA28DD5BBA84}"/>
              </a:ext>
            </a:extLst>
          </p:cNvPr>
          <p:cNvSpPr txBox="1"/>
          <p:nvPr/>
        </p:nvSpPr>
        <p:spPr>
          <a:xfrm>
            <a:off x="2581011" y="1635791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56AB47-ACA2-445D-B4CC-53911116583E}"/>
              </a:ext>
            </a:extLst>
          </p:cNvPr>
          <p:cNvSpPr txBox="1"/>
          <p:nvPr/>
        </p:nvSpPr>
        <p:spPr>
          <a:xfrm>
            <a:off x="2038126" y="179110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6DAB4C-78EA-4CB9-8464-C17DB82AAFD4}"/>
              </a:ext>
            </a:extLst>
          </p:cNvPr>
          <p:cNvSpPr txBox="1"/>
          <p:nvPr/>
        </p:nvSpPr>
        <p:spPr>
          <a:xfrm>
            <a:off x="425148" y="3822300"/>
            <a:ext cx="3844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conteúdo do nó tem de ser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Comparável...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95E71F-9847-4FAA-BDDC-E73EA4C98140}"/>
              </a:ext>
            </a:extLst>
          </p:cNvPr>
          <p:cNvSpPr txBox="1"/>
          <p:nvPr/>
        </p:nvSpPr>
        <p:spPr>
          <a:xfrm>
            <a:off x="4193989" y="1259442"/>
            <a:ext cx="4772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vou saber se o conteúdo 1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menor ou maior que o conteúdo2?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93D9A2-D3B8-4B6E-86F4-882AD98B1BF2}"/>
              </a:ext>
            </a:extLst>
          </p:cNvPr>
          <p:cNvSpPr txBox="1"/>
          <p:nvPr/>
        </p:nvSpPr>
        <p:spPr>
          <a:xfrm>
            <a:off x="834808" y="3077738"/>
            <a:ext cx="2831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Verdadeiro ou Falso?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2F5BEA-8394-4BB0-9A00-547916C4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" y="827221"/>
            <a:ext cx="5319024" cy="40952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3EA2E3-8282-48C4-8AA3-F2F122433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231" y="1360449"/>
            <a:ext cx="1612978" cy="17730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B5D7884-78EC-45AD-9804-A12FE0FB0CE7}"/>
              </a:ext>
            </a:extLst>
          </p:cNvPr>
          <p:cNvSpPr txBox="1"/>
          <p:nvPr/>
        </p:nvSpPr>
        <p:spPr>
          <a:xfrm>
            <a:off x="5322734" y="1691546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endParaRPr lang="pt-BR" sz="2000" b="1" dirty="0">
              <a:solidFill>
                <a:srgbClr val="3D3D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CB6558F6-CCC0-4B88-948D-94FB3AC99AF9}"/>
              </a:ext>
            </a:extLst>
          </p:cNvPr>
          <p:cNvSpPr/>
          <p:nvPr/>
        </p:nvSpPr>
        <p:spPr>
          <a:xfrm>
            <a:off x="3603086" y="1163022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7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092175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Interface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Comparable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F2E616-3D10-4A3F-8266-047ADF7B4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376" y="853139"/>
            <a:ext cx="3557950" cy="166742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DDBED56-ACBB-48DF-9794-D543DC6D7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" y="886592"/>
            <a:ext cx="5587678" cy="37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5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🥇【Tudo Sobre】→ Logica de Programacao e Estruturas de Dados - 3a e">
            <a:extLst>
              <a:ext uri="{FF2B5EF4-FFF2-40B4-BE49-F238E27FC236}">
                <a16:creationId xmlns:a16="http://schemas.microsoft.com/office/drawing/2014/main" id="{605B1A30-3A47-4ADD-A617-768CEDB33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7" r="12968"/>
          <a:stretch/>
        </p:blipFill>
        <p:spPr bwMode="auto">
          <a:xfrm>
            <a:off x="3155795" y="1058302"/>
            <a:ext cx="2832410" cy="38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833FA7-CCA7-4154-938A-0016CAEB8071}"/>
              </a:ext>
            </a:extLst>
          </p:cNvPr>
          <p:cNvSpPr txBox="1"/>
          <p:nvPr/>
        </p:nvSpPr>
        <p:spPr>
          <a:xfrm>
            <a:off x="311700" y="1058302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Capítulo 13</a:t>
            </a:r>
          </a:p>
        </p:txBody>
      </p:sp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4: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Explicando operações básicas em árvores de busca binária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546503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11700" y="1304693"/>
            <a:ext cx="3106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Última Aula: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Posição dos nós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à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à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14301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A7EA5-B639-4FAA-8F56-C2223979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800" y="1799202"/>
            <a:ext cx="560471" cy="5508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198840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58025E-6 L -0.07448 0.140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28385E-48C7-4F3A-8F39-FA92552F6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882" y="2537460"/>
            <a:ext cx="560471" cy="5508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4862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216 L -0.07326 0.137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F70D3A-158E-4EBD-A1E0-2CAE2963C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037" y="3232169"/>
            <a:ext cx="560471" cy="5508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5896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216 L 0.07326 0.1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7FEA8D8-EC1C-46B5-B370-166FDE8AA185}"/>
              </a:ext>
            </a:extLst>
          </p:cNvPr>
          <p:cNvCxnSpPr/>
          <p:nvPr/>
        </p:nvCxnSpPr>
        <p:spPr>
          <a:xfrm flipH="1">
            <a:off x="3447098" y="4259103"/>
            <a:ext cx="297690" cy="354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F2D893-B130-4E92-95F7-568D9AB97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764" y="3782976"/>
            <a:ext cx="560471" cy="5508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26688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216 L -0.12743 0.128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Exclusão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4873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Exclusão da raiz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Pega o maior elemento da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52" y="2341750"/>
            <a:ext cx="6325483" cy="2353003"/>
          </a:xfrm>
          <a:prstGeom prst="rect">
            <a:avLst/>
          </a:prstGeom>
        </p:spPr>
      </p:pic>
      <p:sp>
        <p:nvSpPr>
          <p:cNvPr id="12" name="Seta: para Baixo 4">
            <a:extLst>
              <a:ext uri="{FF2B5EF4-FFF2-40B4-BE49-F238E27FC236}">
                <a16:creationId xmlns:a16="http://schemas.microsoft.com/office/drawing/2014/main" id="{CB6558F6-CCC0-4B88-948D-94FB3AC99AF9}"/>
              </a:ext>
            </a:extLst>
          </p:cNvPr>
          <p:cNvSpPr/>
          <p:nvPr/>
        </p:nvSpPr>
        <p:spPr>
          <a:xfrm rot="16200000">
            <a:off x="1324617" y="2267127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4">
            <a:extLst>
              <a:ext uri="{FF2B5EF4-FFF2-40B4-BE49-F238E27FC236}">
                <a16:creationId xmlns:a16="http://schemas.microsoft.com/office/drawing/2014/main" id="{CB6558F6-CCC0-4B88-948D-94FB3AC99AF9}"/>
              </a:ext>
            </a:extLst>
          </p:cNvPr>
          <p:cNvSpPr/>
          <p:nvPr/>
        </p:nvSpPr>
        <p:spPr>
          <a:xfrm rot="16200000">
            <a:off x="4240548" y="2217739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22737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Exclusão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4873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Exclusão de um elemento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Pega o maior elemento da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88" y="2274980"/>
            <a:ext cx="6097503" cy="2293993"/>
          </a:xfrm>
          <a:prstGeom prst="rect">
            <a:avLst/>
          </a:prstGeom>
        </p:spPr>
      </p:pic>
      <p:sp>
        <p:nvSpPr>
          <p:cNvPr id="8" name="Seta: para Baixo 4">
            <a:extLst>
              <a:ext uri="{FF2B5EF4-FFF2-40B4-BE49-F238E27FC236}">
                <a16:creationId xmlns:a16="http://schemas.microsoft.com/office/drawing/2014/main" id="{CB6558F6-CCC0-4B88-948D-94FB3AC99AF9}"/>
              </a:ext>
            </a:extLst>
          </p:cNvPr>
          <p:cNvSpPr/>
          <p:nvPr/>
        </p:nvSpPr>
        <p:spPr>
          <a:xfrm rot="16200000">
            <a:off x="746233" y="2782023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4">
            <a:extLst>
              <a:ext uri="{FF2B5EF4-FFF2-40B4-BE49-F238E27FC236}">
                <a16:creationId xmlns:a16="http://schemas.microsoft.com/office/drawing/2014/main" id="{CB6558F6-CCC0-4B88-948D-94FB3AC99AF9}"/>
              </a:ext>
            </a:extLst>
          </p:cNvPr>
          <p:cNvSpPr/>
          <p:nvPr/>
        </p:nvSpPr>
        <p:spPr>
          <a:xfrm rot="16200000">
            <a:off x="3548018" y="2956744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5343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Exibição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2707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Algoritmo Recursivo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" y="1843120"/>
            <a:ext cx="5034643" cy="279963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4507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5: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Explicando atravessamento em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833FA7-CCA7-4154-938A-0016CAEB8071}"/>
              </a:ext>
            </a:extLst>
          </p:cNvPr>
          <p:cNvSpPr txBox="1"/>
          <p:nvPr/>
        </p:nvSpPr>
        <p:spPr>
          <a:xfrm>
            <a:off x="311700" y="1247869"/>
            <a:ext cx="80890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 de dados bidimensional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Linear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Constituída de nós que representam um modelo hierárquico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* Armazenam os dados com base em relações de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dependências.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Listas, Filas e Pilhas são estruturas lineares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5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3"/>
            <a:ext cx="5734294" cy="117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Árvore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11701" y="1413551"/>
            <a:ext cx="4173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atravessamentos: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IN-ORDEM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PRÉ-ORDEM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PÓS-ORDEM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D88570-E60C-4B9B-8796-2F79BB0A1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308" y="1832049"/>
            <a:ext cx="3291873" cy="23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844996" y="232128"/>
            <a:ext cx="7026861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 IN-ORDEM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41230" y="1199733"/>
            <a:ext cx="41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Saída: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2, 10, 12, 13, 20, 25, 29 e 31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" y="2054370"/>
            <a:ext cx="4924022" cy="26394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F8F1969-565E-4AD0-969E-D0FBD3C75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1" y="739230"/>
            <a:ext cx="3291873" cy="23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9944" y="232128"/>
            <a:ext cx="7341870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 PRÉ-ORDEM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41230" y="1199733"/>
            <a:ext cx="41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Saída: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13, 10, 2, 12, 25, 20, 31 e 29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0" y="2052502"/>
            <a:ext cx="4919122" cy="26368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7B1BFF-9F8B-4123-B992-E0C5C7236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1" y="739230"/>
            <a:ext cx="3291873" cy="23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9944" y="232128"/>
            <a:ext cx="7341870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 PRÉ-ORDEM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41230" y="1199733"/>
            <a:ext cx="41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Saída: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13, 10, 2, 12, 25, 20, 31 e 29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0" y="2052502"/>
            <a:ext cx="4919122" cy="26368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7B1BFF-9F8B-4123-B992-E0C5C7236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1" y="739230"/>
            <a:ext cx="3291873" cy="2353281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1C4D348-9B3D-4641-A9AD-428EB8B6175F}"/>
              </a:ext>
            </a:extLst>
          </p:cNvPr>
          <p:cNvCxnSpPr/>
          <p:nvPr/>
        </p:nvCxnSpPr>
        <p:spPr>
          <a:xfrm flipH="1">
            <a:off x="5087852" y="923838"/>
            <a:ext cx="1915114" cy="1585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1F17668-CE6C-400C-9084-ECC4BA57F5BE}"/>
              </a:ext>
            </a:extLst>
          </p:cNvPr>
          <p:cNvCxnSpPr/>
          <p:nvPr/>
        </p:nvCxnSpPr>
        <p:spPr>
          <a:xfrm flipH="1">
            <a:off x="5608240" y="942429"/>
            <a:ext cx="1915114" cy="1585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D6BDCB1-D6AA-4A66-8288-E944380D8493}"/>
              </a:ext>
            </a:extLst>
          </p:cNvPr>
          <p:cNvCxnSpPr/>
          <p:nvPr/>
        </p:nvCxnSpPr>
        <p:spPr>
          <a:xfrm flipH="1">
            <a:off x="6217839" y="972171"/>
            <a:ext cx="1915114" cy="1585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F50EA9F-F818-4B32-974B-42A8FFA99E1B}"/>
              </a:ext>
            </a:extLst>
          </p:cNvPr>
          <p:cNvCxnSpPr/>
          <p:nvPr/>
        </p:nvCxnSpPr>
        <p:spPr>
          <a:xfrm flipH="1">
            <a:off x="6961252" y="1492558"/>
            <a:ext cx="1915114" cy="1585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1397BE-0FAD-4AD7-B014-10A913AD49EA}"/>
              </a:ext>
            </a:extLst>
          </p:cNvPr>
          <p:cNvSpPr txBox="1"/>
          <p:nvPr/>
        </p:nvSpPr>
        <p:spPr>
          <a:xfrm>
            <a:off x="4760969" y="241668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</a:rPr>
              <a:t>1ª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5156E9-59D9-4FED-8798-4A7F331FC46C}"/>
              </a:ext>
            </a:extLst>
          </p:cNvPr>
          <p:cNvSpPr txBox="1"/>
          <p:nvPr/>
        </p:nvSpPr>
        <p:spPr>
          <a:xfrm>
            <a:off x="5258639" y="249265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</a:rPr>
              <a:t>2ª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A16F1DA-937D-41D0-ADB3-2679C501DCB6}"/>
              </a:ext>
            </a:extLst>
          </p:cNvPr>
          <p:cNvSpPr txBox="1"/>
          <p:nvPr/>
        </p:nvSpPr>
        <p:spPr>
          <a:xfrm>
            <a:off x="5916306" y="252313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</a:rPr>
              <a:t>3ª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E3021B-C826-42E8-AAB9-2165426DD2B4}"/>
              </a:ext>
            </a:extLst>
          </p:cNvPr>
          <p:cNvSpPr txBox="1"/>
          <p:nvPr/>
        </p:nvSpPr>
        <p:spPr>
          <a:xfrm>
            <a:off x="6565797" y="304634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</a:rPr>
              <a:t>4ª</a:t>
            </a:r>
          </a:p>
        </p:txBody>
      </p:sp>
    </p:spTree>
    <p:extLst>
      <p:ext uri="{BB962C8B-B14F-4D97-AF65-F5344CB8AC3E}">
        <p14:creationId xmlns:p14="http://schemas.microsoft.com/office/powerpoint/2010/main" val="41228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96146" y="232128"/>
            <a:ext cx="7341870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 PÓS-ORDEM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41230" y="1199733"/>
            <a:ext cx="41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Saída: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2, 12, 10, 20, 29, 31, 25 e 13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9" y="2049236"/>
            <a:ext cx="4933541" cy="26445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E7EF89-EAFE-4F63-805C-1BF49BB4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1" y="739230"/>
            <a:ext cx="3291873" cy="23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8"/>
            <a:ext cx="8290350" cy="5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BinNo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313084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2F5BEA-8394-4BB0-9A00-547916C4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" y="827221"/>
            <a:ext cx="5319024" cy="40952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3EA2E3-8282-48C4-8AA3-F2F122433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231" y="1360449"/>
            <a:ext cx="1612978" cy="17730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B5D7884-78EC-45AD-9804-A12FE0FB0CE7}"/>
              </a:ext>
            </a:extLst>
          </p:cNvPr>
          <p:cNvSpPr txBox="1"/>
          <p:nvPr/>
        </p:nvSpPr>
        <p:spPr>
          <a:xfrm>
            <a:off x="5322734" y="1691546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endParaRPr lang="pt-BR" sz="2000" b="1" dirty="0">
              <a:solidFill>
                <a:srgbClr val="3D3D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CB6558F6-CCC0-4B88-948D-94FB3AC99AF9}"/>
              </a:ext>
            </a:extLst>
          </p:cNvPr>
          <p:cNvSpPr/>
          <p:nvPr/>
        </p:nvSpPr>
        <p:spPr>
          <a:xfrm>
            <a:off x="3603086" y="1163022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60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833FA7-CCA7-4154-938A-0016CAEB8071}"/>
              </a:ext>
            </a:extLst>
          </p:cNvPr>
          <p:cNvSpPr txBox="1"/>
          <p:nvPr/>
        </p:nvSpPr>
        <p:spPr>
          <a:xfrm>
            <a:off x="371613" y="1091427"/>
            <a:ext cx="4464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Utilização: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Sistemas de arquivos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Interfaces gráficas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Páginas Web</a:t>
            </a:r>
          </a:p>
        </p:txBody>
      </p:sp>
      <p:pic>
        <p:nvPicPr>
          <p:cNvPr id="2050" name="Picture 2" descr="Gerenciamento do Espaço em Disco::.">
            <a:extLst>
              <a:ext uri="{FF2B5EF4-FFF2-40B4-BE49-F238E27FC236}">
                <a16:creationId xmlns:a16="http://schemas.microsoft.com/office/drawing/2014/main" id="{AEC207F8-A411-49DD-85ED-7B3581780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63" y="1091427"/>
            <a:ext cx="3349255" cy="35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7C3AC66-0676-471D-8FCA-5C429E565051}"/>
              </a:ext>
            </a:extLst>
          </p:cNvPr>
          <p:cNvSpPr txBox="1"/>
          <p:nvPr/>
        </p:nvSpPr>
        <p:spPr>
          <a:xfrm>
            <a:off x="0" y="4841121"/>
            <a:ext cx="446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http://uab.ifsul.edu.br/tsiad/conteudo/modulo1/sop/ua/at3/</a:t>
            </a:r>
          </a:p>
        </p:txBody>
      </p:sp>
    </p:spTree>
    <p:extLst>
      <p:ext uri="{BB962C8B-B14F-4D97-AF65-F5344CB8AC3E}">
        <p14:creationId xmlns:p14="http://schemas.microsoft.com/office/powerpoint/2010/main" val="9929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1D26AF-16F8-4DE9-8AE9-AE7F1C57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1" y="1016565"/>
            <a:ext cx="3723544" cy="3922746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Nome Árvore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833FA7-CCA7-4154-938A-0016CAEB8071}"/>
              </a:ext>
            </a:extLst>
          </p:cNvPr>
          <p:cNvSpPr txBox="1"/>
          <p:nvPr/>
        </p:nvSpPr>
        <p:spPr>
          <a:xfrm>
            <a:off x="371613" y="1091427"/>
            <a:ext cx="446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porquê do nome...</a:t>
            </a:r>
          </a:p>
        </p:txBody>
      </p:sp>
      <p:pic>
        <p:nvPicPr>
          <p:cNvPr id="2050" name="Picture 2" descr="Gerenciamento do Espaço em Disco::.">
            <a:extLst>
              <a:ext uri="{FF2B5EF4-FFF2-40B4-BE49-F238E27FC236}">
                <a16:creationId xmlns:a16="http://schemas.microsoft.com/office/drawing/2014/main" id="{AEC207F8-A411-49DD-85ED-7B3581780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404" y="1055297"/>
            <a:ext cx="3349255" cy="35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7C3AC66-0676-471D-8FCA-5C429E565051}"/>
              </a:ext>
            </a:extLst>
          </p:cNvPr>
          <p:cNvSpPr txBox="1"/>
          <p:nvPr/>
        </p:nvSpPr>
        <p:spPr>
          <a:xfrm>
            <a:off x="-2622" y="4862547"/>
            <a:ext cx="446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http://uab.ifsul.edu.br/tsiad/conteudo/modulo1/sop/ua/at3/</a:t>
            </a:r>
          </a:p>
        </p:txBody>
      </p:sp>
      <p:pic>
        <p:nvPicPr>
          <p:cNvPr id="11" name="Picture 2" descr="Gerenciamento do Espaço em Disco::.">
            <a:extLst>
              <a:ext uri="{FF2B5EF4-FFF2-40B4-BE49-F238E27FC236}">
                <a16:creationId xmlns:a16="http://schemas.microsoft.com/office/drawing/2014/main" id="{49902FB1-737F-4753-AFAB-E431D3C0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04846" y="969372"/>
            <a:ext cx="3349255" cy="35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6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Representações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6A53BA-BE4B-42F6-BE3D-7891EE3681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1"/>
          <a:stretch/>
        </p:blipFill>
        <p:spPr>
          <a:xfrm>
            <a:off x="311700" y="1078350"/>
            <a:ext cx="3346032" cy="176461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674FCE-83D6-4246-B571-42BC75240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51" y="3284754"/>
            <a:ext cx="2380018" cy="159420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828DD1C-523A-4A5B-8AC7-C18647092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850" y="1044976"/>
            <a:ext cx="3111111" cy="186666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079ECF-4AAD-4E11-9C3C-B771BBE75336}"/>
              </a:ext>
            </a:extLst>
          </p:cNvPr>
          <p:cNvSpPr txBox="1"/>
          <p:nvPr/>
        </p:nvSpPr>
        <p:spPr>
          <a:xfrm>
            <a:off x="185652" y="1072686"/>
            <a:ext cx="208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Hierárquica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486EE9-8B4F-445A-AAA6-FFC2D721A682}"/>
              </a:ext>
            </a:extLst>
          </p:cNvPr>
          <p:cNvSpPr txBox="1"/>
          <p:nvPr/>
        </p:nvSpPr>
        <p:spPr>
          <a:xfrm>
            <a:off x="4697124" y="784029"/>
            <a:ext cx="35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Parênteses Aninhados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ED29F2-3858-458D-A647-33DD0D8C141B}"/>
              </a:ext>
            </a:extLst>
          </p:cNvPr>
          <p:cNvSpPr txBox="1"/>
          <p:nvPr/>
        </p:nvSpPr>
        <p:spPr>
          <a:xfrm>
            <a:off x="185652" y="3050315"/>
            <a:ext cx="178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Inclusão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3A49E6-1EDD-4FCC-9EEF-64A14370138B}"/>
              </a:ext>
            </a:extLst>
          </p:cNvPr>
          <p:cNvSpPr txBox="1"/>
          <p:nvPr/>
        </p:nvSpPr>
        <p:spPr>
          <a:xfrm>
            <a:off x="3535021" y="3061844"/>
            <a:ext cx="489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= ( A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B ( E ( I ) ( J ) ) ( F ( K ) ) ) </a:t>
            </a:r>
            <a:r>
              <a:rPr lang="pt-BR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C ) </a:t>
            </a:r>
            <a:r>
              <a:rPr lang="pt-BR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D ( G ( L ) ) ( H ) )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335197C7-3927-42E1-B4E2-077599847B7E}"/>
              </a:ext>
            </a:extLst>
          </p:cNvPr>
          <p:cNvSpPr/>
          <p:nvPr/>
        </p:nvSpPr>
        <p:spPr>
          <a:xfrm rot="10800000">
            <a:off x="5486400" y="2787651"/>
            <a:ext cx="171450" cy="31437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6B6A3EA4-985C-4B8C-A698-FB613B6C5692}"/>
              </a:ext>
            </a:extLst>
          </p:cNvPr>
          <p:cNvSpPr/>
          <p:nvPr/>
        </p:nvSpPr>
        <p:spPr>
          <a:xfrm rot="10800000">
            <a:off x="7192394" y="2792119"/>
            <a:ext cx="171450" cy="31437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F7D98F62-11FF-4AAA-8FC6-DFFFF0B125A8}"/>
              </a:ext>
            </a:extLst>
          </p:cNvPr>
          <p:cNvSpPr/>
          <p:nvPr/>
        </p:nvSpPr>
        <p:spPr>
          <a:xfrm rot="10800000">
            <a:off x="6366660" y="2061586"/>
            <a:ext cx="171450" cy="10189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9" name="Seta: Dobrada 2048">
            <a:extLst>
              <a:ext uri="{FF2B5EF4-FFF2-40B4-BE49-F238E27FC236}">
                <a16:creationId xmlns:a16="http://schemas.microsoft.com/office/drawing/2014/main" id="{84DCD12F-D145-43C7-AA1C-18BC5BBCBB2E}"/>
              </a:ext>
            </a:extLst>
          </p:cNvPr>
          <p:cNvSpPr/>
          <p:nvPr/>
        </p:nvSpPr>
        <p:spPr>
          <a:xfrm>
            <a:off x="4058890" y="1243733"/>
            <a:ext cx="2191891" cy="1866667"/>
          </a:xfrm>
          <a:custGeom>
            <a:avLst/>
            <a:gdLst>
              <a:gd name="connsiteX0" fmla="*/ 0 w 271283"/>
              <a:gd name="connsiteY0" fmla="*/ 1507115 h 1507115"/>
              <a:gd name="connsiteX1" fmla="*/ 0 w 271283"/>
              <a:gd name="connsiteY1" fmla="*/ 152597 h 1507115"/>
              <a:gd name="connsiteX2" fmla="*/ 118686 w 271283"/>
              <a:gd name="connsiteY2" fmla="*/ 33911 h 1507115"/>
              <a:gd name="connsiteX3" fmla="*/ 203462 w 271283"/>
              <a:gd name="connsiteY3" fmla="*/ 33910 h 1507115"/>
              <a:gd name="connsiteX4" fmla="*/ 203462 w 271283"/>
              <a:gd name="connsiteY4" fmla="*/ 0 h 1507115"/>
              <a:gd name="connsiteX5" fmla="*/ 271283 w 271283"/>
              <a:gd name="connsiteY5" fmla="*/ 67821 h 1507115"/>
              <a:gd name="connsiteX6" fmla="*/ 203462 w 271283"/>
              <a:gd name="connsiteY6" fmla="*/ 135642 h 1507115"/>
              <a:gd name="connsiteX7" fmla="*/ 203462 w 271283"/>
              <a:gd name="connsiteY7" fmla="*/ 101731 h 1507115"/>
              <a:gd name="connsiteX8" fmla="*/ 118686 w 271283"/>
              <a:gd name="connsiteY8" fmla="*/ 101731 h 1507115"/>
              <a:gd name="connsiteX9" fmla="*/ 67820 w 271283"/>
              <a:gd name="connsiteY9" fmla="*/ 152597 h 1507115"/>
              <a:gd name="connsiteX10" fmla="*/ 67821 w 271283"/>
              <a:gd name="connsiteY10" fmla="*/ 1507115 h 1507115"/>
              <a:gd name="connsiteX11" fmla="*/ 0 w 271283"/>
              <a:gd name="connsiteY11" fmla="*/ 1507115 h 1507115"/>
              <a:gd name="connsiteX0" fmla="*/ 0 w 2266771"/>
              <a:gd name="connsiteY0" fmla="*/ 1507115 h 1507115"/>
              <a:gd name="connsiteX1" fmla="*/ 0 w 2266771"/>
              <a:gd name="connsiteY1" fmla="*/ 152597 h 1507115"/>
              <a:gd name="connsiteX2" fmla="*/ 118686 w 2266771"/>
              <a:gd name="connsiteY2" fmla="*/ 33911 h 1507115"/>
              <a:gd name="connsiteX3" fmla="*/ 203462 w 2266771"/>
              <a:gd name="connsiteY3" fmla="*/ 33910 h 1507115"/>
              <a:gd name="connsiteX4" fmla="*/ 203462 w 2266771"/>
              <a:gd name="connsiteY4" fmla="*/ 0 h 1507115"/>
              <a:gd name="connsiteX5" fmla="*/ 2266771 w 2266771"/>
              <a:gd name="connsiteY5" fmla="*/ 86871 h 1507115"/>
              <a:gd name="connsiteX6" fmla="*/ 203462 w 2266771"/>
              <a:gd name="connsiteY6" fmla="*/ 135642 h 1507115"/>
              <a:gd name="connsiteX7" fmla="*/ 203462 w 2266771"/>
              <a:gd name="connsiteY7" fmla="*/ 101731 h 1507115"/>
              <a:gd name="connsiteX8" fmla="*/ 118686 w 2266771"/>
              <a:gd name="connsiteY8" fmla="*/ 101731 h 1507115"/>
              <a:gd name="connsiteX9" fmla="*/ 67820 w 2266771"/>
              <a:gd name="connsiteY9" fmla="*/ 152597 h 1507115"/>
              <a:gd name="connsiteX10" fmla="*/ 67821 w 2266771"/>
              <a:gd name="connsiteY10" fmla="*/ 1507115 h 1507115"/>
              <a:gd name="connsiteX11" fmla="*/ 0 w 2266771"/>
              <a:gd name="connsiteY11" fmla="*/ 1507115 h 1507115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3462 w 2266771"/>
              <a:gd name="connsiteY3" fmla="*/ 29147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03462 w 2266771"/>
              <a:gd name="connsiteY6" fmla="*/ 130879 h 1502352"/>
              <a:gd name="connsiteX7" fmla="*/ 203462 w 2266771"/>
              <a:gd name="connsiteY7" fmla="*/ 96968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3462 w 2266771"/>
              <a:gd name="connsiteY3" fmla="*/ 29147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3462 w 2266771"/>
              <a:gd name="connsiteY7" fmla="*/ 96968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3462 w 2266771"/>
              <a:gd name="connsiteY3" fmla="*/ 29147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98937 w 2266771"/>
              <a:gd name="connsiteY7" fmla="*/ 101731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98937 w 2266771"/>
              <a:gd name="connsiteY3" fmla="*/ 38672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98937 w 2266771"/>
              <a:gd name="connsiteY7" fmla="*/ 101731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98937 w 2266771"/>
              <a:gd name="connsiteY3" fmla="*/ 38672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94175 w 2266771"/>
              <a:gd name="connsiteY7" fmla="*/ 113493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94175 w 2266771"/>
              <a:gd name="connsiteY3" fmla="*/ 30832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94175 w 2266771"/>
              <a:gd name="connsiteY7" fmla="*/ 113493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94175 w 2266771"/>
              <a:gd name="connsiteY3" fmla="*/ 30832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89412 w 2266771"/>
              <a:gd name="connsiteY7" fmla="*/ 89972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94175 w 2266771"/>
              <a:gd name="connsiteY3" fmla="*/ 30832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89412 w 2266771"/>
              <a:gd name="connsiteY7" fmla="*/ 97813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31755 h 1531755"/>
              <a:gd name="connsiteX1" fmla="*/ 0 w 2266771"/>
              <a:gd name="connsiteY1" fmla="*/ 177237 h 1531755"/>
              <a:gd name="connsiteX2" fmla="*/ 118686 w 2266771"/>
              <a:gd name="connsiteY2" fmla="*/ 58551 h 1531755"/>
              <a:gd name="connsiteX3" fmla="*/ 2094175 w 2266771"/>
              <a:gd name="connsiteY3" fmla="*/ 60235 h 1531755"/>
              <a:gd name="connsiteX4" fmla="*/ 2094174 w 2266771"/>
              <a:gd name="connsiteY4" fmla="*/ 0 h 1531755"/>
              <a:gd name="connsiteX5" fmla="*/ 2266771 w 2266771"/>
              <a:gd name="connsiteY5" fmla="*/ 111511 h 1531755"/>
              <a:gd name="connsiteX6" fmla="*/ 2189425 w 2266771"/>
              <a:gd name="connsiteY6" fmla="*/ 145994 h 1531755"/>
              <a:gd name="connsiteX7" fmla="*/ 2089412 w 2266771"/>
              <a:gd name="connsiteY7" fmla="*/ 127216 h 1531755"/>
              <a:gd name="connsiteX8" fmla="*/ 118686 w 2266771"/>
              <a:gd name="connsiteY8" fmla="*/ 126371 h 1531755"/>
              <a:gd name="connsiteX9" fmla="*/ 67820 w 2266771"/>
              <a:gd name="connsiteY9" fmla="*/ 177237 h 1531755"/>
              <a:gd name="connsiteX10" fmla="*/ 67821 w 2266771"/>
              <a:gd name="connsiteY10" fmla="*/ 1531755 h 1531755"/>
              <a:gd name="connsiteX11" fmla="*/ 0 w 2266771"/>
              <a:gd name="connsiteY11" fmla="*/ 1531755 h 1531755"/>
              <a:gd name="connsiteX0" fmla="*/ 0 w 2266771"/>
              <a:gd name="connsiteY0" fmla="*/ 1531755 h 1531755"/>
              <a:gd name="connsiteX1" fmla="*/ 0 w 2266771"/>
              <a:gd name="connsiteY1" fmla="*/ 177237 h 1531755"/>
              <a:gd name="connsiteX2" fmla="*/ 118686 w 2266771"/>
              <a:gd name="connsiteY2" fmla="*/ 58551 h 1531755"/>
              <a:gd name="connsiteX3" fmla="*/ 2094175 w 2266771"/>
              <a:gd name="connsiteY3" fmla="*/ 60235 h 1531755"/>
              <a:gd name="connsiteX4" fmla="*/ 2094174 w 2266771"/>
              <a:gd name="connsiteY4" fmla="*/ 0 h 1531755"/>
              <a:gd name="connsiteX5" fmla="*/ 2266771 w 2266771"/>
              <a:gd name="connsiteY5" fmla="*/ 111511 h 1531755"/>
              <a:gd name="connsiteX6" fmla="*/ 2091794 w 2266771"/>
              <a:gd name="connsiteY6" fmla="*/ 181277 h 1531755"/>
              <a:gd name="connsiteX7" fmla="*/ 2089412 w 2266771"/>
              <a:gd name="connsiteY7" fmla="*/ 127216 h 1531755"/>
              <a:gd name="connsiteX8" fmla="*/ 118686 w 2266771"/>
              <a:gd name="connsiteY8" fmla="*/ 126371 h 1531755"/>
              <a:gd name="connsiteX9" fmla="*/ 67820 w 2266771"/>
              <a:gd name="connsiteY9" fmla="*/ 177237 h 1531755"/>
              <a:gd name="connsiteX10" fmla="*/ 67821 w 2266771"/>
              <a:gd name="connsiteY10" fmla="*/ 1531755 h 1531755"/>
              <a:gd name="connsiteX11" fmla="*/ 0 w 2266771"/>
              <a:gd name="connsiteY11" fmla="*/ 1531755 h 1531755"/>
              <a:gd name="connsiteX0" fmla="*/ 0 w 2266771"/>
              <a:gd name="connsiteY0" fmla="*/ 1531755 h 1531755"/>
              <a:gd name="connsiteX1" fmla="*/ 0 w 2266771"/>
              <a:gd name="connsiteY1" fmla="*/ 177237 h 1531755"/>
              <a:gd name="connsiteX2" fmla="*/ 118686 w 2266771"/>
              <a:gd name="connsiteY2" fmla="*/ 58551 h 1531755"/>
              <a:gd name="connsiteX3" fmla="*/ 2094175 w 2266771"/>
              <a:gd name="connsiteY3" fmla="*/ 60235 h 1531755"/>
              <a:gd name="connsiteX4" fmla="*/ 2094174 w 2266771"/>
              <a:gd name="connsiteY4" fmla="*/ 0 h 1531755"/>
              <a:gd name="connsiteX5" fmla="*/ 2266771 w 2266771"/>
              <a:gd name="connsiteY5" fmla="*/ 111511 h 1531755"/>
              <a:gd name="connsiteX6" fmla="*/ 2089413 w 2266771"/>
              <a:gd name="connsiteY6" fmla="*/ 206759 h 1531755"/>
              <a:gd name="connsiteX7" fmla="*/ 2089412 w 2266771"/>
              <a:gd name="connsiteY7" fmla="*/ 127216 h 1531755"/>
              <a:gd name="connsiteX8" fmla="*/ 118686 w 2266771"/>
              <a:gd name="connsiteY8" fmla="*/ 126371 h 1531755"/>
              <a:gd name="connsiteX9" fmla="*/ 67820 w 2266771"/>
              <a:gd name="connsiteY9" fmla="*/ 177237 h 1531755"/>
              <a:gd name="connsiteX10" fmla="*/ 67821 w 2266771"/>
              <a:gd name="connsiteY10" fmla="*/ 1531755 h 1531755"/>
              <a:gd name="connsiteX11" fmla="*/ 0 w 2266771"/>
              <a:gd name="connsiteY11" fmla="*/ 1531755 h 1531755"/>
              <a:gd name="connsiteX0" fmla="*/ 0 w 2266771"/>
              <a:gd name="connsiteY0" fmla="*/ 1531755 h 1531755"/>
              <a:gd name="connsiteX1" fmla="*/ 0 w 2266771"/>
              <a:gd name="connsiteY1" fmla="*/ 177237 h 1531755"/>
              <a:gd name="connsiteX2" fmla="*/ 118686 w 2266771"/>
              <a:gd name="connsiteY2" fmla="*/ 58551 h 1531755"/>
              <a:gd name="connsiteX3" fmla="*/ 2094175 w 2266771"/>
              <a:gd name="connsiteY3" fmla="*/ 60235 h 1531755"/>
              <a:gd name="connsiteX4" fmla="*/ 2094174 w 2266771"/>
              <a:gd name="connsiteY4" fmla="*/ 0 h 1531755"/>
              <a:gd name="connsiteX5" fmla="*/ 2266771 w 2266771"/>
              <a:gd name="connsiteY5" fmla="*/ 111511 h 1531755"/>
              <a:gd name="connsiteX6" fmla="*/ 2094175 w 2266771"/>
              <a:gd name="connsiteY6" fmla="*/ 194998 h 1531755"/>
              <a:gd name="connsiteX7" fmla="*/ 2089412 w 2266771"/>
              <a:gd name="connsiteY7" fmla="*/ 127216 h 1531755"/>
              <a:gd name="connsiteX8" fmla="*/ 118686 w 2266771"/>
              <a:gd name="connsiteY8" fmla="*/ 126371 h 1531755"/>
              <a:gd name="connsiteX9" fmla="*/ 67820 w 2266771"/>
              <a:gd name="connsiteY9" fmla="*/ 177237 h 1531755"/>
              <a:gd name="connsiteX10" fmla="*/ 67821 w 2266771"/>
              <a:gd name="connsiteY10" fmla="*/ 1531755 h 1531755"/>
              <a:gd name="connsiteX11" fmla="*/ 0 w 2266771"/>
              <a:gd name="connsiteY11" fmla="*/ 1531755 h 1531755"/>
              <a:gd name="connsiteX0" fmla="*/ 0 w 2266771"/>
              <a:gd name="connsiteY0" fmla="*/ 1531755 h 1531755"/>
              <a:gd name="connsiteX1" fmla="*/ 0 w 2266771"/>
              <a:gd name="connsiteY1" fmla="*/ 177237 h 1531755"/>
              <a:gd name="connsiteX2" fmla="*/ 118686 w 2266771"/>
              <a:gd name="connsiteY2" fmla="*/ 58551 h 1531755"/>
              <a:gd name="connsiteX3" fmla="*/ 2094175 w 2266771"/>
              <a:gd name="connsiteY3" fmla="*/ 60235 h 1531755"/>
              <a:gd name="connsiteX4" fmla="*/ 2094174 w 2266771"/>
              <a:gd name="connsiteY4" fmla="*/ 0 h 1531755"/>
              <a:gd name="connsiteX5" fmla="*/ 2266771 w 2266771"/>
              <a:gd name="connsiteY5" fmla="*/ 111511 h 1531755"/>
              <a:gd name="connsiteX6" fmla="*/ 2094175 w 2266771"/>
              <a:gd name="connsiteY6" fmla="*/ 194998 h 1531755"/>
              <a:gd name="connsiteX7" fmla="*/ 2089412 w 2266771"/>
              <a:gd name="connsiteY7" fmla="*/ 127216 h 1531755"/>
              <a:gd name="connsiteX8" fmla="*/ 118686 w 2266771"/>
              <a:gd name="connsiteY8" fmla="*/ 126371 h 1531755"/>
              <a:gd name="connsiteX9" fmla="*/ 67820 w 2266771"/>
              <a:gd name="connsiteY9" fmla="*/ 177237 h 1531755"/>
              <a:gd name="connsiteX10" fmla="*/ 67821 w 2266771"/>
              <a:gd name="connsiteY10" fmla="*/ 1531755 h 1531755"/>
              <a:gd name="connsiteX11" fmla="*/ 0 w 2266771"/>
              <a:gd name="connsiteY11" fmla="*/ 1531755 h 1531755"/>
              <a:gd name="connsiteX0" fmla="*/ 0 w 2266771"/>
              <a:gd name="connsiteY0" fmla="*/ 1531755 h 1531755"/>
              <a:gd name="connsiteX1" fmla="*/ 0 w 2266771"/>
              <a:gd name="connsiteY1" fmla="*/ 177237 h 1531755"/>
              <a:gd name="connsiteX2" fmla="*/ 118686 w 2266771"/>
              <a:gd name="connsiteY2" fmla="*/ 58551 h 1531755"/>
              <a:gd name="connsiteX3" fmla="*/ 2094175 w 2266771"/>
              <a:gd name="connsiteY3" fmla="*/ 60235 h 1531755"/>
              <a:gd name="connsiteX4" fmla="*/ 2094174 w 2266771"/>
              <a:gd name="connsiteY4" fmla="*/ 0 h 1531755"/>
              <a:gd name="connsiteX5" fmla="*/ 2266771 w 2266771"/>
              <a:gd name="connsiteY5" fmla="*/ 111511 h 1531755"/>
              <a:gd name="connsiteX6" fmla="*/ 2089413 w 2266771"/>
              <a:gd name="connsiteY6" fmla="*/ 196958 h 1531755"/>
              <a:gd name="connsiteX7" fmla="*/ 2089412 w 2266771"/>
              <a:gd name="connsiteY7" fmla="*/ 127216 h 1531755"/>
              <a:gd name="connsiteX8" fmla="*/ 118686 w 2266771"/>
              <a:gd name="connsiteY8" fmla="*/ 126371 h 1531755"/>
              <a:gd name="connsiteX9" fmla="*/ 67820 w 2266771"/>
              <a:gd name="connsiteY9" fmla="*/ 177237 h 1531755"/>
              <a:gd name="connsiteX10" fmla="*/ 67821 w 2266771"/>
              <a:gd name="connsiteY10" fmla="*/ 1531755 h 1531755"/>
              <a:gd name="connsiteX11" fmla="*/ 0 w 2266771"/>
              <a:gd name="connsiteY11" fmla="*/ 1531755 h 153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6771" h="1531755">
                <a:moveTo>
                  <a:pt x="0" y="1531755"/>
                </a:moveTo>
                <a:lnTo>
                  <a:pt x="0" y="177237"/>
                </a:lnTo>
                <a:cubicBezTo>
                  <a:pt x="0" y="111689"/>
                  <a:pt x="53138" y="58551"/>
                  <a:pt x="118686" y="58551"/>
                </a:cubicBezTo>
                <a:lnTo>
                  <a:pt x="2094175" y="60235"/>
                </a:lnTo>
                <a:cubicBezTo>
                  <a:pt x="2094175" y="40157"/>
                  <a:pt x="2094174" y="20078"/>
                  <a:pt x="2094174" y="0"/>
                </a:cubicBezTo>
                <a:lnTo>
                  <a:pt x="2266771" y="111511"/>
                </a:lnTo>
                <a:lnTo>
                  <a:pt x="2089413" y="196958"/>
                </a:lnTo>
                <a:cubicBezTo>
                  <a:pt x="2087032" y="172404"/>
                  <a:pt x="2089412" y="153730"/>
                  <a:pt x="2089412" y="127216"/>
                </a:cubicBezTo>
                <a:lnTo>
                  <a:pt x="118686" y="126371"/>
                </a:lnTo>
                <a:cubicBezTo>
                  <a:pt x="90593" y="126371"/>
                  <a:pt x="67820" y="149144"/>
                  <a:pt x="67820" y="177237"/>
                </a:cubicBezTo>
                <a:cubicBezTo>
                  <a:pt x="67820" y="628743"/>
                  <a:pt x="67821" y="1080249"/>
                  <a:pt x="67821" y="1531755"/>
                </a:cubicBezTo>
                <a:lnTo>
                  <a:pt x="0" y="1531755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3C18BE1-72B5-4721-8F41-B7513A9510A6}"/>
              </a:ext>
            </a:extLst>
          </p:cNvPr>
          <p:cNvSpPr txBox="1"/>
          <p:nvPr/>
        </p:nvSpPr>
        <p:spPr>
          <a:xfrm>
            <a:off x="3535021" y="3061848"/>
            <a:ext cx="489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= ( A ( B ( E ( I ) ( J ) ) ( F ( K ) ) ) </a:t>
            </a:r>
            <a:r>
              <a:rPr lang="pt-BR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C )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D ( G ( L ) ) ( H ) ) )</a:t>
            </a:r>
          </a:p>
        </p:txBody>
      </p:sp>
    </p:spTree>
    <p:extLst>
      <p:ext uri="{BB962C8B-B14F-4D97-AF65-F5344CB8AC3E}">
        <p14:creationId xmlns:p14="http://schemas.microsoft.com/office/powerpoint/2010/main" val="19767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8" grpId="0" animBg="1"/>
      <p:bldP spid="20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CC0A4C-38DD-4959-87D4-3F15318853F3}"/>
              </a:ext>
            </a:extLst>
          </p:cNvPr>
          <p:cNvSpPr txBox="1"/>
          <p:nvPr/>
        </p:nvSpPr>
        <p:spPr>
          <a:xfrm>
            <a:off x="311700" y="1234535"/>
            <a:ext cx="7562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Raiz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 e Filho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Irmão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Nível de um nó (Posição hierárquica com relação a raiz)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Altura ou profundidade (grau máximo dos nós)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Folha ou nó terminal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 interno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Grau de um nó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Subárvore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B43E6A-D70F-47AA-924F-6C910AF04F7A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18604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B311041-B70A-4D59-8A3F-EA4DA5D4504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947879" y="3981736"/>
            <a:ext cx="1372724" cy="67261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560AFABA-55AE-4B60-8293-B5966EA2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"/>
          <a:stretch/>
        </p:blipFill>
        <p:spPr>
          <a:xfrm>
            <a:off x="1798529" y="1562276"/>
            <a:ext cx="5327100" cy="28093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28732383-7764-4627-9F59-C71249080092}"/>
              </a:ext>
            </a:extLst>
          </p:cNvPr>
          <p:cNvSpPr/>
          <p:nvPr/>
        </p:nvSpPr>
        <p:spPr>
          <a:xfrm>
            <a:off x="1881983" y="2042644"/>
            <a:ext cx="1041400" cy="368070"/>
          </a:xfrm>
          <a:prstGeom prst="borderCallout2">
            <a:avLst>
              <a:gd name="adj1" fmla="val 69193"/>
              <a:gd name="adj2" fmla="val 102643"/>
              <a:gd name="adj3" fmla="val 69193"/>
              <a:gd name="adj4" fmla="val 117479"/>
              <a:gd name="adj5" fmla="val 138085"/>
              <a:gd name="adj6" fmla="val 15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FA1897B0-0C55-4B91-9810-A84161CF0803}"/>
              </a:ext>
            </a:extLst>
          </p:cNvPr>
          <p:cNvSpPr/>
          <p:nvPr/>
        </p:nvSpPr>
        <p:spPr>
          <a:xfrm>
            <a:off x="2964486" y="1674574"/>
            <a:ext cx="1041400" cy="368070"/>
          </a:xfrm>
          <a:prstGeom prst="borderCallout2">
            <a:avLst>
              <a:gd name="adj1" fmla="val 69193"/>
              <a:gd name="adj2" fmla="val 102643"/>
              <a:gd name="adj3" fmla="val 69193"/>
              <a:gd name="adj4" fmla="val 116259"/>
              <a:gd name="adj5" fmla="val 92634"/>
              <a:gd name="adj6" fmla="val 15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Raiz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5EE7BBC9-B7E7-4C7E-8152-E75350EA15ED}"/>
              </a:ext>
            </a:extLst>
          </p:cNvPr>
          <p:cNvSpPr/>
          <p:nvPr/>
        </p:nvSpPr>
        <p:spPr>
          <a:xfrm>
            <a:off x="1196183" y="2587971"/>
            <a:ext cx="1041400" cy="368070"/>
          </a:xfrm>
          <a:prstGeom prst="borderCallout2">
            <a:avLst>
              <a:gd name="adj1" fmla="val 69193"/>
              <a:gd name="adj2" fmla="val 102643"/>
              <a:gd name="adj3" fmla="val 69193"/>
              <a:gd name="adj4" fmla="val 117479"/>
              <a:gd name="adj5" fmla="val 138085"/>
              <a:gd name="adj6" fmla="val 15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Pai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37EDA52A-0935-45EF-9D1F-6BD858D4DB9A}"/>
              </a:ext>
            </a:extLst>
          </p:cNvPr>
          <p:cNvSpPr/>
          <p:nvPr/>
        </p:nvSpPr>
        <p:spPr>
          <a:xfrm>
            <a:off x="1196183" y="2976120"/>
            <a:ext cx="1041400" cy="368070"/>
          </a:xfrm>
          <a:prstGeom prst="borderCallout2">
            <a:avLst>
              <a:gd name="adj1" fmla="val 103698"/>
              <a:gd name="adj2" fmla="val 23375"/>
              <a:gd name="adj3" fmla="val 145103"/>
              <a:gd name="adj4" fmla="val 28454"/>
              <a:gd name="adj5" fmla="val 231247"/>
              <a:gd name="adj6" fmla="val 75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Filho</a:t>
            </a:r>
          </a:p>
        </p:txBody>
      </p:sp>
      <p:sp>
        <p:nvSpPr>
          <p:cNvPr id="20" name="Texto Explicativo: Linha Dobrada 19">
            <a:extLst>
              <a:ext uri="{FF2B5EF4-FFF2-40B4-BE49-F238E27FC236}">
                <a16:creationId xmlns:a16="http://schemas.microsoft.com/office/drawing/2014/main" id="{20256138-5696-487C-AE0A-3798DB76A740}"/>
              </a:ext>
            </a:extLst>
          </p:cNvPr>
          <p:cNvSpPr/>
          <p:nvPr/>
        </p:nvSpPr>
        <p:spPr>
          <a:xfrm>
            <a:off x="443880" y="4470319"/>
            <a:ext cx="1503999" cy="368070"/>
          </a:xfrm>
          <a:prstGeom prst="borderCallout2">
            <a:avLst>
              <a:gd name="adj1" fmla="val 184"/>
              <a:gd name="adj2" fmla="val 83221"/>
              <a:gd name="adj3" fmla="val -37770"/>
              <a:gd name="adj4" fmla="val 85859"/>
              <a:gd name="adj5" fmla="val -124148"/>
              <a:gd name="adj6" fmla="val 109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Irmãos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4735060-1461-497E-A961-1D523BB637D1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10959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1482</Words>
  <Application>Microsoft Office PowerPoint</Application>
  <PresentationFormat>Apresentação na tela (16:9)</PresentationFormat>
  <Paragraphs>252</Paragraphs>
  <Slides>46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Calibri</vt:lpstr>
      <vt:lpstr>Arial</vt:lpstr>
      <vt:lpstr>Century Gothic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alexsander vilar</cp:lastModifiedBy>
  <cp:revision>123</cp:revision>
  <dcterms:modified xsi:type="dcterms:W3CDTF">2023-03-02T18:38:46Z</dcterms:modified>
</cp:coreProperties>
</file>