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aven Pro" panose="020B0604020202020204" charset="0"/>
      <p:regular r:id="rId26"/>
      <p:bold r:id="rId27"/>
    </p:embeddedFont>
    <p:embeddedFont>
      <p:font typeface="Nunito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75" autoAdjust="0"/>
  </p:normalViewPr>
  <p:slideViewPr>
    <p:cSldViewPr snapToGrid="0">
      <p:cViewPr varScale="1">
        <p:scale>
          <a:sx n="92" d="100"/>
          <a:sy n="92" d="100"/>
        </p:scale>
        <p:origin x="118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66432f344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866432f344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866432f344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866432f344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866432f34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866432f34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866432f344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866432f344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866432f344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866432f344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866432f344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866432f344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866432f344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866432f344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866432f344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866432f344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866432f344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866432f344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866432f344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866432f344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866432f34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866432f34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66432f344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866432f344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66432f344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866432f344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66432f344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66432f344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66432f34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66432f34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66432f344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866432f344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866432f344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866432f344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866432f344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866432f344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A403E00-8E7C-0265-1C63-FF8BC37E83F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4111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Interno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Segmentação de clientes para estratégia de vendas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Final</a:t>
            </a:r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"/>
          </p:nvPr>
        </p:nvSpPr>
        <p:spPr>
          <a:xfrm>
            <a:off x="824000" y="4401275"/>
            <a:ext cx="1871700" cy="3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180"/>
              <a:t>Alexsandre Aguiar</a:t>
            </a:r>
            <a:endParaRPr sz="11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/>
        </p:nvSpPr>
        <p:spPr>
          <a:xfrm>
            <a:off x="1558325" y="1170675"/>
            <a:ext cx="6874800" cy="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latin typeface="Nunito"/>
                <a:ea typeface="Nunito"/>
                <a:cs typeface="Nunito"/>
                <a:sym typeface="Nunito"/>
              </a:rPr>
              <a:t>O gráfico abaixo mostra claramente a distribuição de clientes em todo o mundo. A maior parte dos clientes é da China como já visto no gráfico anterior. A área azul indica um número muito menor de clientes daquele local, como Austrália, Índia, África, Groenlândia.</a:t>
            </a:r>
            <a:endParaRPr sz="15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22"/>
          <p:cNvSpPr txBox="1">
            <a:spLocks noGrp="1"/>
          </p:cNvSpPr>
          <p:nvPr>
            <p:ph type="title"/>
          </p:nvPr>
        </p:nvSpPr>
        <p:spPr>
          <a:xfrm>
            <a:off x="1558325" y="598575"/>
            <a:ext cx="32478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/>
              <a:t>Análise Bivariada</a:t>
            </a:r>
            <a:endParaRPr sz="2020"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75" y="2178300"/>
            <a:ext cx="7729350" cy="318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>
            <a:spLocks noGrp="1"/>
          </p:cNvSpPr>
          <p:nvPr>
            <p:ph type="title"/>
          </p:nvPr>
        </p:nvSpPr>
        <p:spPr>
          <a:xfrm>
            <a:off x="1558325" y="598575"/>
            <a:ext cx="3502500" cy="7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BR" sz="2018"/>
              <a:t>Aplicação de modelos</a:t>
            </a:r>
            <a:endParaRPr sz="2018"/>
          </a:p>
        </p:txBody>
      </p:sp>
      <p:sp>
        <p:nvSpPr>
          <p:cNvPr id="344" name="Google Shape;344;p23"/>
          <p:cNvSpPr txBox="1"/>
          <p:nvPr/>
        </p:nvSpPr>
        <p:spPr>
          <a:xfrm>
            <a:off x="1338375" y="1393575"/>
            <a:ext cx="7222200" cy="3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Nunito"/>
                <a:ea typeface="Nunito"/>
                <a:cs typeface="Nunito"/>
                <a:sym typeface="Nunito"/>
              </a:rPr>
              <a:t>Com base nas variáveis selecionadas, meu intuito é prever o país dos meus novos clientes para que se possa concentrar a comercialização e as ações de marketing dos meus produtos baseado nessa característica geográfica;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Nunito"/>
                <a:ea typeface="Nunito"/>
                <a:cs typeface="Nunito"/>
                <a:sym typeface="Nunito"/>
              </a:rPr>
              <a:t>Baseado no ponto citado e para uma melhor retorno, a </a:t>
            </a:r>
            <a:r>
              <a:rPr lang="pt-BR" sz="1600" dirty="0" err="1">
                <a:latin typeface="Nunito"/>
                <a:ea typeface="Nunito"/>
                <a:cs typeface="Nunito"/>
                <a:sym typeface="Nunito"/>
              </a:rPr>
              <a:t>idéia</a:t>
            </a:r>
            <a:r>
              <a:rPr lang="pt-BR" sz="1600" dirty="0">
                <a:latin typeface="Nunito"/>
                <a:ea typeface="Nunito"/>
                <a:cs typeface="Nunito"/>
                <a:sym typeface="Nunito"/>
              </a:rPr>
              <a:t> inicial é usar o modelo KNN, utilizando o número de Vizinhos (</a:t>
            </a:r>
            <a:r>
              <a:rPr lang="pt-BR" sz="1600" dirty="0" err="1">
                <a:latin typeface="Nunito"/>
                <a:ea typeface="Nunito"/>
                <a:cs typeface="Nunito"/>
                <a:sym typeface="Nunito"/>
              </a:rPr>
              <a:t>n_neighbors</a:t>
            </a:r>
            <a:r>
              <a:rPr lang="pt-BR" sz="1600" dirty="0">
                <a:latin typeface="Nunito"/>
                <a:ea typeface="Nunito"/>
                <a:cs typeface="Nunito"/>
                <a:sym typeface="Nunito"/>
              </a:rPr>
              <a:t>), para determinar o número de vizinhos a serem considerados ao fazer a previsão.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xfrm>
            <a:off x="1558325" y="598575"/>
            <a:ext cx="3502500" cy="7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BR" sz="2018"/>
              <a:t>Particionamento de dados</a:t>
            </a:r>
            <a:endParaRPr sz="2018"/>
          </a:p>
        </p:txBody>
      </p:sp>
      <p:pic>
        <p:nvPicPr>
          <p:cNvPr id="350" name="Google Shape;3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683850"/>
            <a:ext cx="85725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>
            <a:spLocks noGrp="1"/>
          </p:cNvSpPr>
          <p:nvPr>
            <p:ph type="title"/>
          </p:nvPr>
        </p:nvSpPr>
        <p:spPr>
          <a:xfrm>
            <a:off x="1558325" y="598575"/>
            <a:ext cx="3502500" cy="7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BR" sz="2018"/>
              <a:t>Treino e Teste</a:t>
            </a:r>
            <a:endParaRPr sz="2018"/>
          </a:p>
        </p:txBody>
      </p:sp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5975"/>
            <a:ext cx="8839199" cy="1740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288" y="3841773"/>
            <a:ext cx="378142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>
            <a:spLocks noGrp="1"/>
          </p:cNvSpPr>
          <p:nvPr>
            <p:ph type="title"/>
          </p:nvPr>
        </p:nvSpPr>
        <p:spPr>
          <a:xfrm>
            <a:off x="1558325" y="598575"/>
            <a:ext cx="3863100" cy="7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BR" sz="2018"/>
              <a:t>Previsões para novos clientes</a:t>
            </a:r>
            <a:endParaRPr sz="2018"/>
          </a:p>
        </p:txBody>
      </p:sp>
      <p:pic>
        <p:nvPicPr>
          <p:cNvPr id="363" name="Google Shape;3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5975"/>
            <a:ext cx="8839198" cy="274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>
            <a:spLocks noGrp="1"/>
          </p:cNvSpPr>
          <p:nvPr>
            <p:ph type="title"/>
          </p:nvPr>
        </p:nvSpPr>
        <p:spPr>
          <a:xfrm>
            <a:off x="1558325" y="598575"/>
            <a:ext cx="3863100" cy="7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BR" sz="2018"/>
              <a:t>Resultado</a:t>
            </a:r>
            <a:endParaRPr sz="2018"/>
          </a:p>
        </p:txBody>
      </p:sp>
      <p:pic>
        <p:nvPicPr>
          <p:cNvPr id="369" name="Google Shape;3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1419225"/>
            <a:ext cx="426720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7"/>
          <p:cNvSpPr txBox="1"/>
          <p:nvPr/>
        </p:nvSpPr>
        <p:spPr>
          <a:xfrm>
            <a:off x="574800" y="3864525"/>
            <a:ext cx="8229600" cy="1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Nunito"/>
                <a:ea typeface="Nunito"/>
                <a:cs typeface="Nunito"/>
                <a:sym typeface="Nunito"/>
              </a:rPr>
              <a:t>Ao utilizar o KNN para criar um modelo de classificação com base nas características de idade, salário e gênero dos clientes, a distância entre pontos é considerada para classificar os novos clientes com base nos vizinhos mais próximos no conjunto de treinamento. Com isso notamos que, por conta das características informadas e por utilizar os 10 vizinhos mais próximos, dos 10 clientes novos informados, é previsto que 60% venham da China, 30% da Indonésia e 10% da Suécia.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Pontos-chave da análise</a:t>
            </a:r>
            <a:endParaRPr/>
          </a:p>
        </p:txBody>
      </p:sp>
      <p:sp>
        <p:nvSpPr>
          <p:cNvPr id="376" name="Google Shape;376;p2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7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34844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677"/>
              <a:t>Vemos uma distribuição igual de grupos dentro dos departamentos.</a:t>
            </a:r>
            <a:endParaRPr sz="2677"/>
          </a:p>
          <a:p>
            <a:pPr marL="457200" lvl="0" indent="-334844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677"/>
              <a:t>O conjunto de dados tem predominantemente clientes asiáticos. China e Indonésia são os principais países asiáticos.</a:t>
            </a:r>
            <a:endParaRPr sz="2677"/>
          </a:p>
          <a:p>
            <a:pPr marL="457200" lvl="0" indent="-334844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677"/>
              <a:t>A maioria dos clientes são executivos juniores ou analistas de programação.</a:t>
            </a:r>
            <a:endParaRPr sz="2677"/>
          </a:p>
          <a:p>
            <a:pPr marL="457200" lvl="0" indent="-334844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677"/>
              <a:t>Em algumas empresas e profissões encontramos homens ou mulheres, mas não ambos.</a:t>
            </a:r>
            <a:endParaRPr sz="267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382" name="Google Shape;382;p2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7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77" dirty="0"/>
              <a:t>Com base na análise do conjunto de dados e dos modelos utilizados, a empresa pode focar na comercialização de seus produtos com base em características geográficas. </a:t>
            </a:r>
            <a:endParaRPr sz="2677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677" dirty="0"/>
              <a:t>Pode focar no mercado asiático, principalmente China e Indonésia, o que aumentaria seu público-alvo, aumentando as chances de vendas.</a:t>
            </a:r>
            <a:endParaRPr sz="2677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Próximos passos</a:t>
            </a:r>
            <a:endParaRPr/>
          </a:p>
        </p:txBody>
      </p:sp>
      <p:sp>
        <p:nvSpPr>
          <p:cNvPr id="388" name="Google Shape;388;p3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7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77" dirty="0"/>
              <a:t>Para evolução do modelo, seria de grande valia também utilizar o histórico de compras anteriores dos clientes. </a:t>
            </a:r>
            <a:endParaRPr sz="2677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677" dirty="0"/>
              <a:t>Com os dados do comportamento passado, o modelo poderia também agrupar os clientes com base em seu gosto ou necessidade, o que aumentaria e muito a precisão do modelo.</a:t>
            </a:r>
            <a:endParaRPr sz="2677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>
            <a:spLocks noGrp="1"/>
          </p:cNvSpPr>
          <p:nvPr>
            <p:ph type="title"/>
          </p:nvPr>
        </p:nvSpPr>
        <p:spPr>
          <a:xfrm>
            <a:off x="3093000" y="2178725"/>
            <a:ext cx="29580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Obrigado!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problema</a:t>
            </a:r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empresa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Buiatchaka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sofre com a falta de insights e compreensão sobre as características, necessidades e comportamentos específicos dos seus clientes. Como a sua base de clientes não possui segmentação em grupos distintos, a empresa não consegue direcionar suas estratégias de venda e ações de marketing de maneira eficiente e personalizada.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Segmentar os clientes em grupos com características semelhantes, com o objetivo de melhorar as estratégias de marketing, aumentar o engajamento dos clientes, impulsionar os resultados do negócio, além de trabalhar com a previsão da localidade de novos clientes para executar ações de venda direcionadas geograficamente. </a:t>
            </a:r>
            <a:endParaRPr sz="2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Etapas Executadas</a:t>
            </a:r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303800" y="1319175"/>
            <a:ext cx="7030500" cy="38244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Neste projeto serão analisados os dados e seguiremos os seguintes passos para atingir o objetivo desse projeto: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Carregar o conjunto de dados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Análise exploratória de dados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Agrupamento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Particionamento dos Dados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Treino e Teste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Previsões para novos clientes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Resultado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Conclusão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Próximos passos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Inicial</a:t>
            </a: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Conjunto de dados com 51 mil registros;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dirty="0"/>
              <a:t>Desse conjunto, 35 registros são nulos;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dirty="0"/>
              <a:t>Há um total de 25 características, das quais apenas 5 são numéricas e o restante são características categóricas;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dirty="0"/>
              <a:t>Não há linhas duplicadas;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075" y="1410925"/>
            <a:ext cx="5200251" cy="37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8"/>
          <p:cNvSpPr txBox="1"/>
          <p:nvPr/>
        </p:nvSpPr>
        <p:spPr>
          <a:xfrm>
            <a:off x="1558325" y="1170675"/>
            <a:ext cx="2770800" cy="13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latin typeface="Nunito"/>
                <a:ea typeface="Nunito"/>
                <a:cs typeface="Nunito"/>
                <a:sym typeface="Nunito"/>
              </a:rPr>
              <a:t>Como podemos observar, o departamento está igualmente distribuído.</a:t>
            </a:r>
            <a:endParaRPr sz="17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8"/>
          <p:cNvSpPr txBox="1">
            <a:spLocks noGrp="1"/>
          </p:cNvSpPr>
          <p:nvPr>
            <p:ph type="title"/>
          </p:nvPr>
        </p:nvSpPr>
        <p:spPr>
          <a:xfrm>
            <a:off x="1558325" y="598575"/>
            <a:ext cx="32478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 dirty="0"/>
              <a:t>Donut Chart</a:t>
            </a:r>
            <a:endParaRPr sz="20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775" y="1913175"/>
            <a:ext cx="6980949" cy="32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 txBox="1"/>
          <p:nvPr/>
        </p:nvSpPr>
        <p:spPr>
          <a:xfrm>
            <a:off x="1558325" y="1170675"/>
            <a:ext cx="68748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latin typeface="Nunito"/>
                <a:ea typeface="Nunito"/>
                <a:cs typeface="Nunito"/>
                <a:sym typeface="Nunito"/>
              </a:rPr>
              <a:t>Como podemos observar, há um número igual de clientes masculinos e femininos no conjunto de dados e eles dominam a característica de gênero.</a:t>
            </a:r>
            <a:endParaRPr sz="20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9"/>
          <p:cNvSpPr txBox="1">
            <a:spLocks noGrp="1"/>
          </p:cNvSpPr>
          <p:nvPr>
            <p:ph type="title"/>
          </p:nvPr>
        </p:nvSpPr>
        <p:spPr>
          <a:xfrm>
            <a:off x="1558325" y="598575"/>
            <a:ext cx="32478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/>
              <a:t>Histograma</a:t>
            </a:r>
            <a:endParaRPr sz="20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/>
        </p:nvSpPr>
        <p:spPr>
          <a:xfrm>
            <a:off x="1558325" y="1170675"/>
            <a:ext cx="6874800" cy="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latin typeface="Nunito"/>
                <a:ea typeface="Nunito"/>
                <a:cs typeface="Nunito"/>
                <a:sym typeface="Nunito"/>
              </a:rPr>
              <a:t>Executivo Júnior e Analista de Programação são as profissões dominantes. Outras profissões importantes somente possuem clientes do sexo feminino ou masculino.</a:t>
            </a:r>
            <a:endParaRPr sz="20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1558325" y="598575"/>
            <a:ext cx="32478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/>
              <a:t>Análise Bivariada</a:t>
            </a:r>
            <a:endParaRPr sz="2020"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325" y="2114775"/>
            <a:ext cx="6874800" cy="31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/>
        </p:nvSpPr>
        <p:spPr>
          <a:xfrm>
            <a:off x="1558325" y="1170675"/>
            <a:ext cx="6874800" cy="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Nunito"/>
                <a:ea typeface="Nunito"/>
                <a:cs typeface="Nunito"/>
                <a:sym typeface="Nunito"/>
              </a:rPr>
              <a:t>Youspan é a empresa onde trabalha a maioria dos clientes. Existem algumas empresas onde trabalham apenas clientes do sexo masculino, enquanto há algumas onde apenas mulheres trabalham.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21"/>
          <p:cNvSpPr txBox="1">
            <a:spLocks noGrp="1"/>
          </p:cNvSpPr>
          <p:nvPr>
            <p:ph type="title"/>
          </p:nvPr>
        </p:nvSpPr>
        <p:spPr>
          <a:xfrm>
            <a:off x="1558325" y="598575"/>
            <a:ext cx="32478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/>
              <a:t>Análise Bivariada</a:t>
            </a:r>
            <a:endParaRPr sz="2020"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00" y="2114775"/>
            <a:ext cx="6711275" cy="31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Microsoft Office PowerPoint</Application>
  <PresentationFormat>Apresentação na tela (16:9)</PresentationFormat>
  <Paragraphs>54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Calibri</vt:lpstr>
      <vt:lpstr>Maven Pro</vt:lpstr>
      <vt:lpstr>Nunito</vt:lpstr>
      <vt:lpstr>Arial</vt:lpstr>
      <vt:lpstr>Momentum</vt:lpstr>
      <vt:lpstr>Segmentação de clientes para estratégia de vendas</vt:lpstr>
      <vt:lpstr>Descrição do problema</vt:lpstr>
      <vt:lpstr>Objetivo</vt:lpstr>
      <vt:lpstr>Etapas Executadas</vt:lpstr>
      <vt:lpstr>Análise Inicial</vt:lpstr>
      <vt:lpstr>Donut Chart</vt:lpstr>
      <vt:lpstr>Histograma</vt:lpstr>
      <vt:lpstr>Análise Bivariada</vt:lpstr>
      <vt:lpstr>Análise Bivariada</vt:lpstr>
      <vt:lpstr>Análise Bivariada</vt:lpstr>
      <vt:lpstr>Aplicação de modelos</vt:lpstr>
      <vt:lpstr>Particionamento de dados</vt:lpstr>
      <vt:lpstr>Treino e Teste</vt:lpstr>
      <vt:lpstr>Previsões para novos clientes</vt:lpstr>
      <vt:lpstr>Resultado</vt:lpstr>
      <vt:lpstr>Pontos-chave da análise</vt:lpstr>
      <vt:lpstr>Conclusão</vt:lpstr>
      <vt:lpstr>Próximos passos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Segmentação de clientes para estratégia de vendas</dc:title>
  <cp:lastModifiedBy>Alexsandre Aguiar</cp:lastModifiedBy>
  <cp:revision>1</cp:revision>
  <dcterms:modified xsi:type="dcterms:W3CDTF">2023-10-04T20:19:38Z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a05ed99-fe46-4e77-9e3d-2752fa6c6f03_Enabled">
    <vt:lpwstr>true</vt:lpwstr>
  </property>
  <property fmtid="{D5CDD505-2E9C-101B-9397-08002B2CF9AE}" pid="3" name="MSIP_Label_ca05ed99-fe46-4e77-9e3d-2752fa6c6f03_SetDate">
    <vt:lpwstr>2023-10-04T18:14:56Z</vt:lpwstr>
  </property>
  <property fmtid="{D5CDD505-2E9C-101B-9397-08002B2CF9AE}" pid="4" name="MSIP_Label_ca05ed99-fe46-4e77-9e3d-2752fa6c6f03_Method">
    <vt:lpwstr>Privileged</vt:lpwstr>
  </property>
  <property fmtid="{D5CDD505-2E9C-101B-9397-08002B2CF9AE}" pid="5" name="MSIP_Label_ca05ed99-fe46-4e77-9e3d-2752fa6c6f03_Name">
    <vt:lpwstr>RJ - Interno</vt:lpwstr>
  </property>
  <property fmtid="{D5CDD505-2E9C-101B-9397-08002B2CF9AE}" pid="6" name="MSIP_Label_ca05ed99-fe46-4e77-9e3d-2752fa6c6f03_SiteId">
    <vt:lpwstr>97298271-1bd7-4ac5-935b-88addef636cc</vt:lpwstr>
  </property>
  <property fmtid="{D5CDD505-2E9C-101B-9397-08002B2CF9AE}" pid="7" name="MSIP_Label_ca05ed99-fe46-4e77-9e3d-2752fa6c6f03_ActionId">
    <vt:lpwstr>e8aa4471-8675-44e6-aa77-1b87959cb92b</vt:lpwstr>
  </property>
  <property fmtid="{D5CDD505-2E9C-101B-9397-08002B2CF9AE}" pid="8" name="MSIP_Label_ca05ed99-fe46-4e77-9e3d-2752fa6c6f03_ContentBits">
    <vt:lpwstr>1</vt:lpwstr>
  </property>
  <property fmtid="{D5CDD505-2E9C-101B-9397-08002B2CF9AE}" pid="9" name="ClassificationContentMarkingHeaderLocations">
    <vt:lpwstr>Momentum:3</vt:lpwstr>
  </property>
  <property fmtid="{D5CDD505-2E9C-101B-9397-08002B2CF9AE}" pid="10" name="ClassificationContentMarkingHeaderText">
    <vt:lpwstr>Interno</vt:lpwstr>
  </property>
</Properties>
</file>