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tags/tag3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81" r:id="rId3"/>
    <p:sldId id="283" r:id="rId4"/>
    <p:sldId id="381" r:id="rId5"/>
    <p:sldId id="379" r:id="rId6"/>
    <p:sldId id="287" r:id="rId7"/>
    <p:sldId id="380" r:id="rId8"/>
    <p:sldId id="289" r:id="rId9"/>
    <p:sldId id="290" r:id="rId10"/>
    <p:sldId id="291" r:id="rId11"/>
    <p:sldId id="292" r:id="rId12"/>
    <p:sldId id="358" r:id="rId13"/>
    <p:sldId id="359" r:id="rId14"/>
    <p:sldId id="360" r:id="rId15"/>
    <p:sldId id="361" r:id="rId16"/>
    <p:sldId id="362" r:id="rId17"/>
    <p:sldId id="363" r:id="rId18"/>
    <p:sldId id="299" r:id="rId19"/>
    <p:sldId id="298" r:id="rId20"/>
  </p:sldIdLst>
  <p:sldSz cx="10799763" cy="7561263"/>
  <p:notesSz cx="7099300" cy="10234613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2500" kern="1200">
        <a:solidFill>
          <a:schemeClr val="tx1"/>
        </a:solidFill>
        <a:latin typeface="Arial" pitchFamily="-1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chemeClr val="tx1"/>
        </a:solidFill>
        <a:latin typeface="Arial" pitchFamily="-1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chemeClr val="tx1"/>
        </a:solidFill>
        <a:latin typeface="Arial" pitchFamily="-1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chemeClr val="tx1"/>
        </a:solidFill>
        <a:latin typeface="Arial" pitchFamily="-1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chemeClr val="tx1"/>
        </a:solidFill>
        <a:latin typeface="Arial" pitchFamily="-1" charset="0"/>
        <a:ea typeface="+mn-ea"/>
        <a:cs typeface="+mn-cs"/>
      </a:defRPr>
    </a:lvl5pPr>
    <a:lvl6pPr marL="2286000" algn="l" defTabSz="457200" rtl="0" eaLnBrk="1" latinLnBrk="0" hangingPunct="1">
      <a:defRPr sz="2500" kern="1200">
        <a:solidFill>
          <a:schemeClr val="tx1"/>
        </a:solidFill>
        <a:latin typeface="Arial" pitchFamily="-1" charset="0"/>
        <a:ea typeface="+mn-ea"/>
        <a:cs typeface="+mn-cs"/>
      </a:defRPr>
    </a:lvl6pPr>
    <a:lvl7pPr marL="2743200" algn="l" defTabSz="457200" rtl="0" eaLnBrk="1" latinLnBrk="0" hangingPunct="1">
      <a:defRPr sz="2500" kern="1200">
        <a:solidFill>
          <a:schemeClr val="tx1"/>
        </a:solidFill>
        <a:latin typeface="Arial" pitchFamily="-1" charset="0"/>
        <a:ea typeface="+mn-ea"/>
        <a:cs typeface="+mn-cs"/>
      </a:defRPr>
    </a:lvl7pPr>
    <a:lvl8pPr marL="3200400" algn="l" defTabSz="457200" rtl="0" eaLnBrk="1" latinLnBrk="0" hangingPunct="1">
      <a:defRPr sz="2500" kern="1200">
        <a:solidFill>
          <a:schemeClr val="tx1"/>
        </a:solidFill>
        <a:latin typeface="Arial" pitchFamily="-1" charset="0"/>
        <a:ea typeface="+mn-ea"/>
        <a:cs typeface="+mn-cs"/>
      </a:defRPr>
    </a:lvl8pPr>
    <a:lvl9pPr marL="3657600" algn="l" defTabSz="457200" rtl="0" eaLnBrk="1" latinLnBrk="0" hangingPunct="1">
      <a:defRPr sz="2500" kern="1200">
        <a:solidFill>
          <a:schemeClr val="tx1"/>
        </a:solidFill>
        <a:latin typeface="Arial" pitchFamily="-1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present/>
    <p:sldAll/>
    <p:penClr>
      <a:schemeClr val="tx1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2E6D9F"/>
    <a:srgbClr val="0066FF"/>
    <a:srgbClr val="E8C380"/>
    <a:srgbClr val="99CCFF"/>
    <a:srgbClr val="E3B462"/>
    <a:srgbClr val="C0C0C0"/>
    <a:srgbClr val="B2B2B2"/>
    <a:srgbClr val="FF33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9634" autoAdjust="0"/>
    <p:restoredTop sz="94000" autoAdjust="0"/>
  </p:normalViewPr>
  <p:slideViewPr>
    <p:cSldViewPr>
      <p:cViewPr>
        <p:scale>
          <a:sx n="136" d="100"/>
          <a:sy n="136" d="100"/>
        </p:scale>
        <p:origin x="-78" y="3318"/>
      </p:cViewPr>
      <p:guideLst>
        <p:guide orient="horz" pos="3107"/>
        <p:guide pos="317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4" d="100"/>
          <a:sy n="74" d="100"/>
        </p:scale>
        <p:origin x="-2504" y="-120"/>
      </p:cViewPr>
      <p:guideLst>
        <p:guide orient="horz" pos="3223"/>
        <p:guide pos="2236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pitchFamily="-1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pitchFamily="-1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pitchFamily="-1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pitchFamily="-1" charset="0"/>
              </a:defRPr>
            </a:lvl1pPr>
          </a:lstStyle>
          <a:p>
            <a:pPr>
              <a:defRPr/>
            </a:pPr>
            <a:fld id="{6D9258D6-7E23-5843-803A-05FA8604108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37422996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pitchFamily="-1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pitchFamily="-1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09625" y="768350"/>
            <a:ext cx="548005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pitchFamily="-1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pitchFamily="-1" charset="0"/>
              </a:defRPr>
            </a:lvl1pPr>
          </a:lstStyle>
          <a:p>
            <a:pPr>
              <a:defRPr/>
            </a:pPr>
            <a:fld id="{C9769199-FE31-AE48-8843-897A7F470C3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859675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" charset="0"/>
        <a:ea typeface="ＭＳ Ｐゴシック" pitchFamily="-1" charset="-128"/>
        <a:cs typeface="ＭＳ Ｐゴシック" pitchFamily="-1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" charset="0"/>
        <a:ea typeface="ＭＳ Ｐゴシック" pitchFamily="-1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" charset="0"/>
        <a:ea typeface="ＭＳ Ｐゴシック" pitchFamily="-1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" charset="0"/>
        <a:ea typeface="ＭＳ Ｐゴシック" pitchFamily="-1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" charset="0"/>
        <a:ea typeface="ＭＳ Ｐゴシック" pitchFamily="-1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1139E0C-5580-5F4D-8A84-ABECB3F6DD12}" type="slidenum">
              <a:rPr lang="en-GB"/>
              <a:pPr/>
              <a:t>1</a:t>
            </a:fld>
            <a:endParaRPr lang="en-GB" dirty="0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09625" y="768350"/>
            <a:ext cx="5480050" cy="3836988"/>
          </a:xfrm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de-DE"/>
              <a:t>Der Ausgabebildschirm</a:t>
            </a:r>
            <a:r>
              <a:rPr lang="de-DE" baseline="0"/>
              <a:t> der Präsentation wird gewählt im Menü „Bildschirmpräsentation“, dann „Bildschirmpräsentation einrichten“.</a:t>
            </a:r>
          </a:p>
          <a:p>
            <a:pPr eaLnBrk="1" hangingPunct="1"/>
            <a:r>
              <a:rPr lang="de-DE" baseline="0"/>
              <a:t>Unten links erscheint dann der Knopf zur Auswahl des Ausgabe-Bildschirms</a:t>
            </a:r>
            <a:endParaRPr lang="de-D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A45A94-F7C2-7645-8447-1D117B3DCFCC}" type="slidenum">
              <a:rPr lang="zh-TW" altLang="en-GB">
                <a:cs typeface="新細明體" pitchFamily="-1" charset="-120"/>
              </a:rPr>
              <a:pPr/>
              <a:t>10</a:t>
            </a:fld>
            <a:endParaRPr lang="en-GB" altLang="zh-TW" dirty="0">
              <a:cs typeface="新細明體" pitchFamily="-1" charset="-120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09625" y="766763"/>
            <a:ext cx="5480050" cy="3838575"/>
          </a:xfrm>
          <a:solidFill>
            <a:srgbClr val="FFFFFF"/>
          </a:solidFill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2513"/>
            <a:ext cx="5207000" cy="460533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0A39B0-68DB-2643-8678-AF9F9EAF7E71}" type="slidenum">
              <a:rPr lang="zh-TW" altLang="en-GB">
                <a:cs typeface="新細明體" pitchFamily="-1" charset="-120"/>
              </a:rPr>
              <a:pPr/>
              <a:t>11</a:t>
            </a:fld>
            <a:endParaRPr lang="en-GB" altLang="zh-TW" dirty="0">
              <a:cs typeface="新細明體" pitchFamily="-1" charset="-12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09625" y="766763"/>
            <a:ext cx="5480050" cy="3838575"/>
          </a:xfrm>
          <a:solidFill>
            <a:srgbClr val="FFFFFF"/>
          </a:solidFill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2513"/>
            <a:ext cx="5207000" cy="460533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8557585-B88F-3D4B-A18D-5DCFF1A268AD}" type="slidenum">
              <a:rPr lang="zh-TW" altLang="en-GB">
                <a:cs typeface="新細明體" pitchFamily="-1" charset="-120"/>
              </a:rPr>
              <a:pPr/>
              <a:t>18</a:t>
            </a:fld>
            <a:endParaRPr lang="en-GB" altLang="zh-TW">
              <a:cs typeface="新細明體" pitchFamily="-1" charset="-12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09625" y="766763"/>
            <a:ext cx="5480050" cy="3838575"/>
          </a:xfrm>
          <a:solidFill>
            <a:srgbClr val="FFFFFF"/>
          </a:solidFill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2513"/>
            <a:ext cx="5207000" cy="460533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EACB805-30FB-A645-BE1B-2949A2BB53C3}" type="slidenum">
              <a:rPr lang="zh-TW" altLang="en-GB">
                <a:cs typeface="新細明體" pitchFamily="-1" charset="-120"/>
              </a:rPr>
              <a:pPr/>
              <a:t>19</a:t>
            </a:fld>
            <a:endParaRPr lang="en-GB" altLang="zh-TW">
              <a:cs typeface="新細明體" pitchFamily="-1" charset="-12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09625" y="766763"/>
            <a:ext cx="5480050" cy="3838575"/>
          </a:xfrm>
          <a:solidFill>
            <a:srgbClr val="FFFFFF"/>
          </a:solidFill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2513"/>
            <a:ext cx="5207000" cy="460533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28DE990-C900-7945-8F85-4400E49016DF}" type="slidenum">
              <a:rPr lang="zh-TW" altLang="en-GB">
                <a:cs typeface="新細明體" pitchFamily="-1" charset="-120"/>
              </a:rPr>
              <a:pPr/>
              <a:t>2</a:t>
            </a:fld>
            <a:endParaRPr lang="en-GB" altLang="zh-TW" dirty="0">
              <a:cs typeface="新細明體" pitchFamily="-1" charset="-120"/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09625" y="768350"/>
            <a:ext cx="5480050" cy="3836988"/>
          </a:xfrm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de-D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35A8926-6BCC-7B49-BABA-7A0B3FE1BB47}" type="slidenum">
              <a:rPr lang="zh-TW" altLang="en-GB">
                <a:cs typeface="新細明體" pitchFamily="-1" charset="-120"/>
              </a:rPr>
              <a:pPr/>
              <a:t>3</a:t>
            </a:fld>
            <a:endParaRPr lang="en-GB" altLang="zh-TW">
              <a:cs typeface="新細明體" pitchFamily="-1" charset="-120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09625" y="768350"/>
            <a:ext cx="5480050" cy="3836988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de-D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428F602-8F22-094E-A4AF-591AF728F14C}" type="slidenum">
              <a:rPr lang="zh-TW" altLang="en-GB">
                <a:cs typeface="新細明體" pitchFamily="-1" charset="-120"/>
              </a:rPr>
              <a:pPr/>
              <a:t>4</a:t>
            </a:fld>
            <a:endParaRPr lang="en-GB" altLang="zh-TW">
              <a:cs typeface="新細明體" pitchFamily="-1" charset="-12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09625" y="766763"/>
            <a:ext cx="5480050" cy="3838575"/>
          </a:xfrm>
          <a:solidFill>
            <a:srgbClr val="FFFFFF"/>
          </a:solidFill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2513"/>
            <a:ext cx="5207000" cy="460533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428F602-8F22-094E-A4AF-591AF728F14C}" type="slidenum">
              <a:rPr lang="zh-TW" altLang="en-GB">
                <a:cs typeface="新細明體" pitchFamily="-1" charset="-120"/>
              </a:rPr>
              <a:pPr/>
              <a:t>5</a:t>
            </a:fld>
            <a:endParaRPr lang="en-GB" altLang="zh-TW">
              <a:cs typeface="新細明體" pitchFamily="-1" charset="-12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09625" y="766763"/>
            <a:ext cx="5480050" cy="3838575"/>
          </a:xfrm>
          <a:solidFill>
            <a:srgbClr val="FFFFFF"/>
          </a:solidFill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2513"/>
            <a:ext cx="5207000" cy="460533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5B6B84-FEB7-C748-ACDB-212DC41386E2}" type="slidenum">
              <a:rPr lang="zh-TW" altLang="en-GB">
                <a:cs typeface="新細明體" pitchFamily="-1" charset="-120"/>
              </a:rPr>
              <a:pPr/>
              <a:t>6</a:t>
            </a:fld>
            <a:endParaRPr lang="en-GB" altLang="zh-TW" dirty="0">
              <a:cs typeface="新細明體" pitchFamily="-1" charset="-12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09625" y="766763"/>
            <a:ext cx="5480050" cy="3838575"/>
          </a:xfrm>
          <a:solidFill>
            <a:srgbClr val="FFFFFF"/>
          </a:solidFill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2513"/>
            <a:ext cx="5207000" cy="460533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06B21DF-EE64-B14D-8B39-3ADA7842E53D}" type="slidenum">
              <a:rPr lang="zh-TW" altLang="en-GB">
                <a:cs typeface="新細明體" pitchFamily="-1" charset="-120"/>
              </a:rPr>
              <a:pPr/>
              <a:t>7</a:t>
            </a:fld>
            <a:endParaRPr lang="en-GB" altLang="zh-TW">
              <a:cs typeface="新細明體" pitchFamily="-1" charset="-12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09625" y="766763"/>
            <a:ext cx="5480050" cy="3838575"/>
          </a:xfrm>
          <a:solidFill>
            <a:srgbClr val="FFFFFF"/>
          </a:solidFill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2513"/>
            <a:ext cx="5207000" cy="460533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A73C8BE-A1A1-9844-A2EB-6351534D3D2B}" type="slidenum">
              <a:rPr lang="zh-TW" altLang="en-GB">
                <a:cs typeface="新細明體" pitchFamily="-1" charset="-120"/>
              </a:rPr>
              <a:pPr/>
              <a:t>8</a:t>
            </a:fld>
            <a:endParaRPr lang="en-GB" altLang="zh-TW" dirty="0">
              <a:cs typeface="新細明體" pitchFamily="-1" charset="-120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09625" y="766763"/>
            <a:ext cx="5480050" cy="3838575"/>
          </a:xfrm>
          <a:solidFill>
            <a:srgbClr val="FFFFFF"/>
          </a:solidFill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2513"/>
            <a:ext cx="5207000" cy="460533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29D7B7F-C8D8-3B46-981A-2675DCB89215}" type="slidenum">
              <a:rPr lang="zh-TW" altLang="en-GB">
                <a:cs typeface="新細明體" pitchFamily="-1" charset="-120"/>
              </a:rPr>
              <a:pPr/>
              <a:t>9</a:t>
            </a:fld>
            <a:endParaRPr lang="en-GB" altLang="zh-TW" dirty="0">
              <a:cs typeface="新細明體" pitchFamily="-1" charset="-12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09625" y="766763"/>
            <a:ext cx="5480050" cy="3838575"/>
          </a:xfrm>
          <a:solidFill>
            <a:srgbClr val="FFFFFF"/>
          </a:solidFill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2513"/>
            <a:ext cx="5207000" cy="460533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09663" y="2349500"/>
            <a:ext cx="9180440" cy="1620838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619323" y="4284664"/>
            <a:ext cx="7561117" cy="1931987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smtClean="0"/>
              <a:t>Master-Untertitelformat bearbeiten</a:t>
            </a:r>
            <a:endParaRPr lang="de-DE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www.hydronix.com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38AA10-4076-D045-A51B-AFC6EEF7F26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www.hydronix.com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EA7F6A-1141-A044-B671-C54DC34D443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830470" y="368300"/>
            <a:ext cx="2428985" cy="6508750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40309" y="368300"/>
            <a:ext cx="7136244" cy="6508750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www.hydronix.com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361CF6-176C-DD48-A3B5-BF39A8DB6B3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www.hydronix.com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8EDE83-C325-7541-8D4D-D3B63C7CD6F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52951" y="4859339"/>
            <a:ext cx="9180440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52951" y="3205164"/>
            <a:ext cx="9180440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www.hydronix.com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3586E4-2D4C-8043-940A-8B4B1994466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40309" y="1557338"/>
            <a:ext cx="4782614" cy="5319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476840" y="1557338"/>
            <a:ext cx="4782615" cy="5319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www.hydronix.com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298A3B-21AC-F64D-953D-981E5A02A00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40310" y="303214"/>
            <a:ext cx="9719145" cy="1260475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40309" y="1692275"/>
            <a:ext cx="4771392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40309" y="2397125"/>
            <a:ext cx="4771392" cy="43576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486459" y="1692275"/>
            <a:ext cx="4772996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486459" y="2397125"/>
            <a:ext cx="4772996" cy="43576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www.hydronix.com</a:t>
            </a:r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93F1C0-906D-D542-8D2C-85496A975C4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www.hydronix.com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BEF2DB-8E4F-924D-964A-824AADDCAB3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www.hydronix.com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42315-95DC-9444-BDD3-FDE7ED47025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40309" y="301626"/>
            <a:ext cx="3552891" cy="1281113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223067" y="301625"/>
            <a:ext cx="6036388" cy="64531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40309" y="1582739"/>
            <a:ext cx="3552891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www.hydronix.com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4779EA-A1CC-A844-90F9-5EC0666FFA9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116344" y="5292726"/>
            <a:ext cx="6480499" cy="625475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116344" y="676275"/>
            <a:ext cx="6480499" cy="453548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116344" y="5918201"/>
            <a:ext cx="6480499" cy="8874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www.hydronix.com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6DB86B-0B44-8C41-8729-E5B75DA1F28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op stripes high res small"/>
          <p:cNvPicPr>
            <a:picLocks noChangeAspect="1" noChangeArrowheads="1"/>
          </p:cNvPicPr>
          <p:nvPr userDrawn="1"/>
        </p:nvPicPr>
        <p:blipFill>
          <a:blip r:embed="rId13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-36513"/>
            <a:ext cx="10801367" cy="1152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 descr="bottom stripes high res small"/>
          <p:cNvPicPr>
            <a:picLocks noChangeAspect="1" noChangeArrowheads="1"/>
          </p:cNvPicPr>
          <p:nvPr userDrawn="1"/>
        </p:nvPicPr>
        <p:blipFill>
          <a:blip r:embed="rId14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6445251"/>
            <a:ext cx="10801367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316302" y="368300"/>
            <a:ext cx="7910634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4299" tIns="52150" rIns="104299" bIns="52150" numCol="1" anchor="b" anchorCtr="1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540310" y="1557338"/>
            <a:ext cx="9719145" cy="5319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4299" tIns="52150" rIns="104299" bIns="521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8972013" y="7273925"/>
            <a:ext cx="1871040" cy="31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4299" tIns="52150" rIns="104299" bIns="52150" numCol="1" anchor="t" anchorCtr="0" compatLnSpc="1">
            <a:prstTxWarp prst="textNoShape">
              <a:avLst/>
            </a:prstTxWarp>
          </a:bodyPr>
          <a:lstStyle>
            <a:lvl1pPr algn="ctr">
              <a:defRPr sz="1400" b="1">
                <a:solidFill>
                  <a:schemeClr val="bg1"/>
                </a:solidFill>
                <a:latin typeface="Arial" pitchFamily="-1" charset="0"/>
              </a:defRPr>
            </a:lvl1pPr>
          </a:lstStyle>
          <a:p>
            <a:pPr>
              <a:defRPr/>
            </a:pPr>
            <a:r>
              <a:rPr lang="en-GB"/>
              <a:t>www.hydronix.com</a:t>
            </a: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7308851"/>
            <a:ext cx="379980" cy="25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4299" tIns="52150" rIns="104299" bIns="36000" numCol="1" anchor="b" anchorCtr="0" compatLnSpc="1">
            <a:prstTxWarp prst="textNoShape">
              <a:avLst/>
            </a:prstTxWarp>
          </a:bodyPr>
          <a:lstStyle>
            <a:lvl1pPr>
              <a:defRPr sz="700" b="1">
                <a:solidFill>
                  <a:schemeClr val="bg1"/>
                </a:solidFill>
                <a:latin typeface="Arial" pitchFamily="-1" charset="0"/>
              </a:defRPr>
            </a:lvl1pPr>
          </a:lstStyle>
          <a:p>
            <a:pPr>
              <a:defRPr/>
            </a:pPr>
            <a:fld id="{BACC94B4-911B-DD49-BED3-E19E14D24CA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pic>
        <p:nvPicPr>
          <p:cNvPr id="1032" name="Picture 8" descr="Hydronix_307_logo_small"/>
          <p:cNvPicPr>
            <a:picLocks noChangeAspect="1" noChangeArrowheads="1"/>
          </p:cNvPicPr>
          <p:nvPr userDrawn="1"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361612" y="446089"/>
            <a:ext cx="1128716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hf hdr="0" dt="0"/>
  <p:txStyles>
    <p:titleStyle>
      <a:lvl1pPr algn="ctr" defTabSz="1042988" rtl="0" eaLnBrk="0" fontAlgn="base" hangingPunct="0">
        <a:spcBef>
          <a:spcPct val="0"/>
        </a:spcBef>
        <a:spcAft>
          <a:spcPct val="0"/>
        </a:spcAft>
        <a:defRPr sz="2700">
          <a:solidFill>
            <a:srgbClr val="2E6D9F"/>
          </a:solidFill>
          <a:latin typeface="+mj-lt"/>
          <a:ea typeface="ＭＳ Ｐゴシック" pitchFamily="-1" charset="-128"/>
          <a:cs typeface="ＭＳ Ｐゴシック" pitchFamily="-1" charset="-128"/>
        </a:defRPr>
      </a:lvl1pPr>
      <a:lvl2pPr algn="ctr" defTabSz="1042988" rtl="0" eaLnBrk="0" fontAlgn="base" hangingPunct="0">
        <a:spcBef>
          <a:spcPct val="0"/>
        </a:spcBef>
        <a:spcAft>
          <a:spcPct val="0"/>
        </a:spcAft>
        <a:defRPr sz="2700">
          <a:solidFill>
            <a:srgbClr val="2E6D9F"/>
          </a:solidFill>
          <a:latin typeface="Arial" pitchFamily="-1" charset="0"/>
          <a:ea typeface="ＭＳ Ｐゴシック" pitchFamily="-1" charset="-128"/>
          <a:cs typeface="ＭＳ Ｐゴシック" pitchFamily="-1" charset="-128"/>
        </a:defRPr>
      </a:lvl2pPr>
      <a:lvl3pPr algn="ctr" defTabSz="1042988" rtl="0" eaLnBrk="0" fontAlgn="base" hangingPunct="0">
        <a:spcBef>
          <a:spcPct val="0"/>
        </a:spcBef>
        <a:spcAft>
          <a:spcPct val="0"/>
        </a:spcAft>
        <a:defRPr sz="2700">
          <a:solidFill>
            <a:srgbClr val="2E6D9F"/>
          </a:solidFill>
          <a:latin typeface="Arial" pitchFamily="-1" charset="0"/>
          <a:ea typeface="ＭＳ Ｐゴシック" pitchFamily="-1" charset="-128"/>
          <a:cs typeface="ＭＳ Ｐゴシック" pitchFamily="-1" charset="-128"/>
        </a:defRPr>
      </a:lvl3pPr>
      <a:lvl4pPr algn="ctr" defTabSz="1042988" rtl="0" eaLnBrk="0" fontAlgn="base" hangingPunct="0">
        <a:spcBef>
          <a:spcPct val="0"/>
        </a:spcBef>
        <a:spcAft>
          <a:spcPct val="0"/>
        </a:spcAft>
        <a:defRPr sz="2700">
          <a:solidFill>
            <a:srgbClr val="2E6D9F"/>
          </a:solidFill>
          <a:latin typeface="Arial" pitchFamily="-1" charset="0"/>
          <a:ea typeface="ＭＳ Ｐゴシック" pitchFamily="-1" charset="-128"/>
          <a:cs typeface="ＭＳ Ｐゴシック" pitchFamily="-1" charset="-128"/>
        </a:defRPr>
      </a:lvl4pPr>
      <a:lvl5pPr algn="ctr" defTabSz="1042988" rtl="0" eaLnBrk="0" fontAlgn="base" hangingPunct="0">
        <a:spcBef>
          <a:spcPct val="0"/>
        </a:spcBef>
        <a:spcAft>
          <a:spcPct val="0"/>
        </a:spcAft>
        <a:defRPr sz="2700">
          <a:solidFill>
            <a:srgbClr val="2E6D9F"/>
          </a:solidFill>
          <a:latin typeface="Arial" pitchFamily="-1" charset="0"/>
          <a:ea typeface="ＭＳ Ｐゴシック" pitchFamily="-1" charset="-128"/>
          <a:cs typeface="ＭＳ Ｐゴシック" pitchFamily="-1" charset="-128"/>
        </a:defRPr>
      </a:lvl5pPr>
      <a:lvl6pPr marL="457200" algn="ctr" defTabSz="1042988" rtl="0" fontAlgn="base">
        <a:spcBef>
          <a:spcPct val="0"/>
        </a:spcBef>
        <a:spcAft>
          <a:spcPct val="0"/>
        </a:spcAft>
        <a:defRPr sz="2700">
          <a:solidFill>
            <a:srgbClr val="2E6D9F"/>
          </a:solidFill>
          <a:latin typeface="Arial" pitchFamily="-1" charset="0"/>
        </a:defRPr>
      </a:lvl6pPr>
      <a:lvl7pPr marL="914400" algn="ctr" defTabSz="1042988" rtl="0" fontAlgn="base">
        <a:spcBef>
          <a:spcPct val="0"/>
        </a:spcBef>
        <a:spcAft>
          <a:spcPct val="0"/>
        </a:spcAft>
        <a:defRPr sz="2700">
          <a:solidFill>
            <a:srgbClr val="2E6D9F"/>
          </a:solidFill>
          <a:latin typeface="Arial" pitchFamily="-1" charset="0"/>
        </a:defRPr>
      </a:lvl7pPr>
      <a:lvl8pPr marL="1371600" algn="ctr" defTabSz="1042988" rtl="0" fontAlgn="base">
        <a:spcBef>
          <a:spcPct val="0"/>
        </a:spcBef>
        <a:spcAft>
          <a:spcPct val="0"/>
        </a:spcAft>
        <a:defRPr sz="2700">
          <a:solidFill>
            <a:srgbClr val="2E6D9F"/>
          </a:solidFill>
          <a:latin typeface="Arial" pitchFamily="-1" charset="0"/>
        </a:defRPr>
      </a:lvl8pPr>
      <a:lvl9pPr marL="1828800" algn="ctr" defTabSz="1042988" rtl="0" fontAlgn="base">
        <a:spcBef>
          <a:spcPct val="0"/>
        </a:spcBef>
        <a:spcAft>
          <a:spcPct val="0"/>
        </a:spcAft>
        <a:defRPr sz="2700">
          <a:solidFill>
            <a:srgbClr val="2E6D9F"/>
          </a:solidFill>
          <a:latin typeface="Arial" pitchFamily="-1" charset="0"/>
        </a:defRPr>
      </a:lvl9pPr>
    </p:titleStyle>
    <p:bodyStyle>
      <a:lvl1pPr marL="390525" indent="-390525" algn="l" defTabSz="1042988" rtl="0" eaLnBrk="0" fontAlgn="base" hangingPunct="0">
        <a:spcBef>
          <a:spcPct val="50000"/>
        </a:spcBef>
        <a:spcAft>
          <a:spcPct val="50000"/>
        </a:spcAft>
        <a:buClr>
          <a:srgbClr val="2E6D9F"/>
        </a:buClr>
        <a:buChar char="•"/>
        <a:defRPr sz="2000">
          <a:solidFill>
            <a:schemeClr val="tx1"/>
          </a:solidFill>
          <a:latin typeface="+mn-lt"/>
          <a:ea typeface="ＭＳ Ｐゴシック" pitchFamily="-1" charset="-128"/>
          <a:cs typeface="ＭＳ Ｐゴシック" pitchFamily="-1" charset="-128"/>
        </a:defRPr>
      </a:lvl1pPr>
      <a:lvl2pPr marL="847725" indent="-325438" algn="l" defTabSz="1042988" rtl="0" eaLnBrk="0" fontAlgn="base" hangingPunct="0">
        <a:spcBef>
          <a:spcPct val="20000"/>
        </a:spcBef>
        <a:spcAft>
          <a:spcPct val="20000"/>
        </a:spcAft>
        <a:buClr>
          <a:srgbClr val="2E6D9F"/>
        </a:buClr>
        <a:buChar char="•"/>
        <a:defRPr>
          <a:solidFill>
            <a:schemeClr val="tx1"/>
          </a:solidFill>
          <a:latin typeface="+mn-lt"/>
          <a:ea typeface="ＭＳ Ｐゴシック" pitchFamily="-1" charset="-128"/>
        </a:defRPr>
      </a:lvl2pPr>
      <a:lvl3pPr marL="1303338" indent="-260350" algn="l" defTabSz="1042988" rtl="0" eaLnBrk="0" fontAlgn="base" hangingPunct="0">
        <a:spcBef>
          <a:spcPct val="20000"/>
        </a:spcBef>
        <a:spcAft>
          <a:spcPct val="0"/>
        </a:spcAft>
        <a:buClr>
          <a:srgbClr val="2E6D9F"/>
        </a:buClr>
        <a:buChar char="•"/>
        <a:defRPr sz="1600">
          <a:solidFill>
            <a:schemeClr val="tx1"/>
          </a:solidFill>
          <a:latin typeface="+mn-lt"/>
          <a:ea typeface="ＭＳ Ｐゴシック" pitchFamily="-1" charset="-128"/>
        </a:defRPr>
      </a:lvl3pPr>
      <a:lvl4pPr marL="1825625" indent="-261938" algn="l" defTabSz="1042988" rtl="0" eaLnBrk="0" fontAlgn="base" hangingPunct="0">
        <a:spcBef>
          <a:spcPct val="20000"/>
        </a:spcBef>
        <a:spcAft>
          <a:spcPct val="0"/>
        </a:spcAft>
        <a:buClr>
          <a:srgbClr val="2E6D9F"/>
        </a:buClr>
        <a:buChar char="•"/>
        <a:defRPr sz="1400">
          <a:solidFill>
            <a:schemeClr val="tx1"/>
          </a:solidFill>
          <a:latin typeface="+mn-lt"/>
          <a:ea typeface="ＭＳ Ｐゴシック" pitchFamily="-1" charset="-128"/>
        </a:defRPr>
      </a:lvl4pPr>
      <a:lvl5pPr marL="2346325" indent="-260350" algn="l" defTabSz="1042988" rtl="0" eaLnBrk="0" fontAlgn="base" hangingPunct="0">
        <a:spcBef>
          <a:spcPct val="20000"/>
        </a:spcBef>
        <a:spcAft>
          <a:spcPct val="0"/>
        </a:spcAft>
        <a:buClr>
          <a:srgbClr val="2E6D9F"/>
        </a:buClr>
        <a:buChar char="•"/>
        <a:defRPr sz="1400">
          <a:solidFill>
            <a:schemeClr val="tx1"/>
          </a:solidFill>
          <a:latin typeface="+mn-lt"/>
          <a:ea typeface="ＭＳ Ｐゴシック" pitchFamily="-1" charset="-128"/>
        </a:defRPr>
      </a:lvl5pPr>
      <a:lvl6pPr marL="2803525" indent="-260350" algn="l" defTabSz="1042988" rtl="0" fontAlgn="base">
        <a:spcBef>
          <a:spcPct val="20000"/>
        </a:spcBef>
        <a:spcAft>
          <a:spcPct val="0"/>
        </a:spcAft>
        <a:buClr>
          <a:srgbClr val="2E6D9F"/>
        </a:buClr>
        <a:buChar char="•"/>
        <a:defRPr sz="1400">
          <a:solidFill>
            <a:schemeClr val="tx1"/>
          </a:solidFill>
          <a:latin typeface="+mn-lt"/>
          <a:ea typeface="ＭＳ Ｐゴシック" pitchFamily="-1" charset="-128"/>
        </a:defRPr>
      </a:lvl6pPr>
      <a:lvl7pPr marL="3260725" indent="-260350" algn="l" defTabSz="1042988" rtl="0" fontAlgn="base">
        <a:spcBef>
          <a:spcPct val="20000"/>
        </a:spcBef>
        <a:spcAft>
          <a:spcPct val="0"/>
        </a:spcAft>
        <a:buClr>
          <a:srgbClr val="2E6D9F"/>
        </a:buClr>
        <a:buChar char="•"/>
        <a:defRPr sz="1400">
          <a:solidFill>
            <a:schemeClr val="tx1"/>
          </a:solidFill>
          <a:latin typeface="+mn-lt"/>
          <a:ea typeface="ＭＳ Ｐゴシック" pitchFamily="-1" charset="-128"/>
        </a:defRPr>
      </a:lvl7pPr>
      <a:lvl8pPr marL="3717925" indent="-260350" algn="l" defTabSz="1042988" rtl="0" fontAlgn="base">
        <a:spcBef>
          <a:spcPct val="20000"/>
        </a:spcBef>
        <a:spcAft>
          <a:spcPct val="0"/>
        </a:spcAft>
        <a:buClr>
          <a:srgbClr val="2E6D9F"/>
        </a:buClr>
        <a:buChar char="•"/>
        <a:defRPr sz="1400">
          <a:solidFill>
            <a:schemeClr val="tx1"/>
          </a:solidFill>
          <a:latin typeface="+mn-lt"/>
          <a:ea typeface="ＭＳ Ｐゴシック" pitchFamily="-1" charset="-128"/>
        </a:defRPr>
      </a:lvl8pPr>
      <a:lvl9pPr marL="4175125" indent="-260350" algn="l" defTabSz="1042988" rtl="0" fontAlgn="base">
        <a:spcBef>
          <a:spcPct val="20000"/>
        </a:spcBef>
        <a:spcAft>
          <a:spcPct val="0"/>
        </a:spcAft>
        <a:buClr>
          <a:srgbClr val="2E6D9F"/>
        </a:buClr>
        <a:buChar char="•"/>
        <a:defRPr sz="1400">
          <a:solidFill>
            <a:schemeClr val="tx1"/>
          </a:solidFill>
          <a:latin typeface="+mn-lt"/>
          <a:ea typeface="ＭＳ Ｐゴシック" pitchFamily="-1" charset="-128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defTabSz="1042988"/>
            <a:r>
              <a:rPr lang="en-GB" dirty="0" smtClean="0"/>
              <a:t>www.hydronix.com</a:t>
            </a:r>
          </a:p>
        </p:txBody>
      </p:sp>
      <p:sp>
        <p:nvSpPr>
          <p:cNvPr id="15363" name="Foliennummernplatzhalt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pPr defTabSz="1042988"/>
            <a:fld id="{462A31AB-65A5-B84C-8FB6-41A2A19EF79F}" type="slidenum">
              <a:rPr lang="en-GB" smtClean="0"/>
              <a:pPr defTabSz="1042988"/>
              <a:t>1</a:t>
            </a:fld>
            <a:endParaRPr lang="en-GB" dirty="0" smtClean="0"/>
          </a:p>
        </p:txBody>
      </p:sp>
      <p:sp>
        <p:nvSpPr>
          <p:cNvPr id="15364" name="Titel 5"/>
          <p:cNvSpPr>
            <a:spLocks noGrp="1"/>
          </p:cNvSpPr>
          <p:nvPr>
            <p:ph type="ctrTitle"/>
          </p:nvPr>
        </p:nvSpPr>
        <p:spPr>
          <a:xfrm>
            <a:off x="809663" y="2294780"/>
            <a:ext cx="9180440" cy="2493963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Aft>
                <a:spcPts val="3000"/>
              </a:spcAft>
            </a:pPr>
            <a:r>
              <a:rPr lang="ru-RU" dirty="0" smtClean="0">
                <a:solidFill>
                  <a:schemeClr val="tx1"/>
                </a:solidFill>
              </a:rPr>
              <a:t>Повышение качества и</a:t>
            </a:r>
            <a:r>
              <a:rPr lang="de-DE" dirty="0" smtClean="0">
                <a:solidFill>
                  <a:schemeClr val="tx1"/>
                </a:solidFill>
              </a:rPr>
              <a:t/>
            </a:r>
            <a:br>
              <a:rPr lang="de-DE" dirty="0" smtClean="0">
                <a:solidFill>
                  <a:schemeClr val="tx1"/>
                </a:solidFill>
              </a:rPr>
            </a:br>
            <a:r>
              <a:rPr lang="ru-RU" dirty="0" smtClean="0">
                <a:solidFill>
                  <a:schemeClr val="tx1"/>
                </a:solidFill>
              </a:rPr>
              <a:t>сокращение издержек</a:t>
            </a:r>
            <a:r>
              <a:rPr lang="de-DE" dirty="0" smtClean="0">
                <a:solidFill>
                  <a:schemeClr val="tx1"/>
                </a:solidFill>
              </a:rPr>
              <a:t/>
            </a:r>
            <a:br>
              <a:rPr lang="de-DE" dirty="0" smtClean="0">
                <a:solidFill>
                  <a:schemeClr val="tx1"/>
                </a:solidFill>
              </a:rPr>
            </a:br>
            <a:r>
              <a:rPr lang="ru-RU" dirty="0" smtClean="0">
                <a:solidFill>
                  <a:schemeClr val="tx1"/>
                </a:solidFill>
              </a:rPr>
              <a:t>как результат установки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ru-RU" b="1" dirty="0" smtClean="0"/>
              <a:t>микроволновых систем измерения влажности</a:t>
            </a:r>
            <a:endParaRPr lang="de-DE" b="1" dirty="0" smtClean="0"/>
          </a:p>
        </p:txBody>
      </p:sp>
      <p:sp>
        <p:nvSpPr>
          <p:cNvPr id="5" name="Textfeld 4"/>
          <p:cNvSpPr txBox="1"/>
          <p:nvPr/>
        </p:nvSpPr>
        <p:spPr>
          <a:xfrm>
            <a:off x="4663999" y="5076031"/>
            <a:ext cx="15206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de-DE" sz="1200" dirty="0">
              <a:latin typeface="Arial Rounded MT Bold"/>
              <a:cs typeface="Arial Rounded MT Bold"/>
            </a:endParaRPr>
          </a:p>
          <a:p>
            <a:pPr algn="ctr"/>
            <a:r>
              <a:rPr lang="de-DE" sz="1400" dirty="0">
                <a:latin typeface="Arial Rounded MT Bold"/>
                <a:cs typeface="Arial Rounded MT Bold"/>
              </a:rPr>
              <a:t>Holger Thomas</a:t>
            </a:r>
          </a:p>
          <a:p>
            <a:pPr algn="ctr"/>
            <a:endParaRPr lang="de-DE" sz="1400" dirty="0">
              <a:latin typeface="Arial Rounded MT Bold"/>
              <a:cs typeface="Arial Rounded MT Bold"/>
            </a:endParaRPr>
          </a:p>
          <a:p>
            <a:pPr algn="ctr"/>
            <a:r>
              <a:rPr lang="de-DE" sz="1400" dirty="0" err="1">
                <a:latin typeface="Arial Rounded MT Bold"/>
                <a:cs typeface="Arial Rounded MT Bold"/>
              </a:rPr>
              <a:t>Hydronix</a:t>
            </a:r>
            <a:r>
              <a:rPr lang="de-DE" sz="1400" dirty="0">
                <a:latin typeface="Arial Rounded MT Bold"/>
                <a:cs typeface="Arial Rounded MT Bold"/>
              </a:rPr>
              <a:t> Ltd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Foliennummernplatzhalter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61C2631B-DBC4-2646-9579-B203DEFD3568}" type="slidenum">
              <a:rPr lang="en-GB"/>
              <a:pPr/>
              <a:t>10</a:t>
            </a:fld>
            <a:endParaRPr lang="en-GB" dirty="0"/>
          </a:p>
        </p:txBody>
      </p:sp>
      <p:sp>
        <p:nvSpPr>
          <p:cNvPr id="39939" name="Text Box 2"/>
          <p:cNvSpPr txBox="1">
            <a:spLocks noChangeArrowheads="1"/>
          </p:cNvSpPr>
          <p:nvPr/>
        </p:nvSpPr>
        <p:spPr bwMode="auto">
          <a:xfrm>
            <a:off x="1613667" y="923111"/>
            <a:ext cx="7568193" cy="536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prstTxWarp prst="textNoShape">
              <a:avLst/>
            </a:prstTxWarp>
            <a:spAutoFit/>
          </a:bodyPr>
          <a:lstStyle/>
          <a:p>
            <a:pPr lvl="0" algn="ctr"/>
            <a:r>
              <a:rPr lang="ru-RU" sz="2800" dirty="0" smtClean="0">
                <a:solidFill>
                  <a:srgbClr val="2E6D9F"/>
                </a:solidFill>
              </a:rPr>
              <a:t>Измерение влажности сыпучих материалов</a:t>
            </a:r>
            <a:endParaRPr lang="en-GB" sz="2800" dirty="0">
              <a:solidFill>
                <a:srgbClr val="2E6D9F"/>
              </a:solidFill>
            </a:endParaRPr>
          </a:p>
        </p:txBody>
      </p:sp>
      <p:sp>
        <p:nvSpPr>
          <p:cNvPr id="39940" name="Text Box 5"/>
          <p:cNvSpPr txBox="1">
            <a:spLocks noChangeArrowheads="1"/>
          </p:cNvSpPr>
          <p:nvPr/>
        </p:nvSpPr>
        <p:spPr bwMode="auto">
          <a:xfrm>
            <a:off x="6696025" y="1493838"/>
            <a:ext cx="3321332" cy="47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ru-RU" dirty="0" smtClean="0"/>
              <a:t>Примеры установки</a:t>
            </a:r>
            <a:endParaRPr lang="de-DE" dirty="0"/>
          </a:p>
        </p:txBody>
      </p:sp>
      <p:pic>
        <p:nvPicPr>
          <p:cNvPr id="39941" name="Picture 1028" descr="HT HP02 Apr0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23816" y="2340471"/>
            <a:ext cx="5237943" cy="345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942" name="Picture 1027" descr="MountedProbe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7353" y="1620391"/>
            <a:ext cx="3636390" cy="4968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Foliennummernplatzhalter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DAD70475-6EC9-B34B-BC1F-34D4C7D7A921}" type="slidenum">
              <a:rPr lang="en-GB"/>
              <a:pPr/>
              <a:t>11</a:t>
            </a:fld>
            <a:endParaRPr lang="en-GB" dirty="0"/>
          </a:p>
        </p:txBody>
      </p:sp>
      <p:sp>
        <p:nvSpPr>
          <p:cNvPr id="41987" name="Text Box 2"/>
          <p:cNvSpPr txBox="1">
            <a:spLocks noChangeArrowheads="1"/>
          </p:cNvSpPr>
          <p:nvPr/>
        </p:nvSpPr>
        <p:spPr bwMode="auto">
          <a:xfrm>
            <a:off x="1613667" y="565921"/>
            <a:ext cx="7711069" cy="536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prstTxWarp prst="textNoShape">
              <a:avLst/>
            </a:prstTxWarp>
            <a:spAutoFit/>
          </a:bodyPr>
          <a:lstStyle/>
          <a:p>
            <a:pPr lvl="0" algn="ctr"/>
            <a:r>
              <a:rPr lang="ru-RU" sz="2800" dirty="0" smtClean="0">
                <a:solidFill>
                  <a:srgbClr val="2E6D9F"/>
                </a:solidFill>
              </a:rPr>
              <a:t>Измерение влажности сыпучих материалов</a:t>
            </a:r>
            <a:endParaRPr lang="en-GB" sz="2800" dirty="0">
              <a:solidFill>
                <a:srgbClr val="2E6D9F"/>
              </a:solidFill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0" y="2103439"/>
            <a:ext cx="10799763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de-DE" sz="3200" dirty="0"/>
              <a:t>... </a:t>
            </a:r>
            <a:r>
              <a:rPr lang="ru-RU" sz="3200" dirty="0" smtClean="0"/>
              <a:t>но не будем забывать</a:t>
            </a:r>
            <a:r>
              <a:rPr lang="de-DE" sz="3200" dirty="0" smtClean="0"/>
              <a:t>!</a:t>
            </a:r>
            <a:endParaRPr lang="de-DE" sz="3200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0" y="3170239"/>
            <a:ext cx="10799763" cy="298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ru-RU" sz="3200" dirty="0" smtClean="0"/>
              <a:t>Мы должны повысить качество продукции</a:t>
            </a:r>
            <a:endParaRPr lang="de-DE" sz="3200" dirty="0"/>
          </a:p>
          <a:p>
            <a:pPr algn="ctr"/>
            <a:endParaRPr lang="de-DE" sz="3200" dirty="0"/>
          </a:p>
          <a:p>
            <a:pPr algn="ctr"/>
            <a:r>
              <a:rPr lang="ru-RU" sz="6000" b="1" dirty="0" smtClean="0">
                <a:solidFill>
                  <a:srgbClr val="2E6D9F"/>
                </a:solidFill>
              </a:rPr>
              <a:t>и</a:t>
            </a:r>
            <a:endParaRPr lang="de-DE" sz="6000" b="1" dirty="0">
              <a:solidFill>
                <a:srgbClr val="2E6D9F"/>
              </a:solidFill>
            </a:endParaRPr>
          </a:p>
          <a:p>
            <a:pPr algn="ctr"/>
            <a:endParaRPr lang="de-DE" sz="3200" dirty="0"/>
          </a:p>
          <a:p>
            <a:pPr algn="ctr"/>
            <a:r>
              <a:rPr lang="ru-RU" sz="3200" dirty="0" smtClean="0"/>
              <a:t>Мы должны сократить издержки</a:t>
            </a:r>
            <a:r>
              <a:rPr lang="de-DE" sz="3200" dirty="0" smtClean="0"/>
              <a:t>!!</a:t>
            </a:r>
            <a:endParaRPr lang="de-DE" sz="3200" dirty="0"/>
          </a:p>
        </p:txBody>
      </p:sp>
      <p:sp>
        <p:nvSpPr>
          <p:cNvPr id="9" name="Textfeld 8"/>
          <p:cNvSpPr txBox="1">
            <a:spLocks noChangeArrowheads="1"/>
          </p:cNvSpPr>
          <p:nvPr/>
        </p:nvSpPr>
        <p:spPr bwMode="auto">
          <a:xfrm rot="1757939">
            <a:off x="-545118" y="2817814"/>
            <a:ext cx="11875571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ru-RU" sz="5400" dirty="0" smtClean="0">
                <a:solidFill>
                  <a:srgbClr val="FF0000"/>
                </a:solidFill>
              </a:rPr>
              <a:t>ВОЗМОЖНО ЛИ ЭТО</a:t>
            </a:r>
            <a:r>
              <a:rPr lang="de-DE" sz="5400" dirty="0" smtClean="0">
                <a:solidFill>
                  <a:srgbClr val="FF0000"/>
                </a:solidFill>
              </a:rPr>
              <a:t>?</a:t>
            </a:r>
            <a:endParaRPr lang="de-DE" sz="5400" dirty="0">
              <a:solidFill>
                <a:srgbClr val="FF0000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37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9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www.hydronix.com</a:t>
            </a:r>
            <a:endParaRPr lang="en-GB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7A42315-95DC-9444-BDD3-FDE7ED470254}" type="slidenum">
              <a:rPr lang="en-GB" smtClean="0"/>
              <a:pPr>
                <a:defRPr/>
              </a:pPr>
              <a:t>12</a:t>
            </a:fld>
            <a:endParaRPr lang="en-GB" dirty="0"/>
          </a:p>
        </p:txBody>
      </p:sp>
      <p:sp>
        <p:nvSpPr>
          <p:cNvPr id="5" name="Textfeld 4"/>
          <p:cNvSpPr txBox="1"/>
          <p:nvPr/>
        </p:nvSpPr>
        <p:spPr>
          <a:xfrm>
            <a:off x="309185" y="1404367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800" b="1" dirty="0" smtClean="0"/>
              <a:t>Пример</a:t>
            </a:r>
            <a:r>
              <a:rPr lang="de-DE" sz="1800" b="1" dirty="0" smtClean="0"/>
              <a:t>:</a:t>
            </a:r>
            <a:endParaRPr lang="de-DE" sz="1800" b="1" dirty="0"/>
          </a:p>
        </p:txBody>
      </p:sp>
      <p:sp>
        <p:nvSpPr>
          <p:cNvPr id="6" name="Textfeld 5"/>
          <p:cNvSpPr txBox="1"/>
          <p:nvPr/>
        </p:nvSpPr>
        <p:spPr>
          <a:xfrm>
            <a:off x="309185" y="1692399"/>
            <a:ext cx="475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800" b="1" dirty="0" smtClean="0"/>
              <a:t>Рецепт 1 м</a:t>
            </a:r>
            <a:r>
              <a:rPr lang="de-DE" sz="1800" b="1" baseline="30000" dirty="0" smtClean="0"/>
              <a:t>3</a:t>
            </a:r>
            <a:r>
              <a:rPr lang="de-DE" sz="1800" b="1" dirty="0" smtClean="0"/>
              <a:t> </a:t>
            </a:r>
            <a:r>
              <a:rPr lang="ru-RU" sz="1800" b="1" dirty="0" smtClean="0"/>
              <a:t>полусухой бетонной </a:t>
            </a:r>
            <a:r>
              <a:rPr lang="ru-RU" sz="1800" b="1" dirty="0" smtClean="0"/>
              <a:t>смеси</a:t>
            </a:r>
            <a:r>
              <a:rPr lang="de-DE" sz="1800" b="1" dirty="0" smtClean="0"/>
              <a:t>: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256345" y="2351871"/>
            <a:ext cx="356348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790700" algn="l"/>
              </a:tabLst>
            </a:pPr>
            <a:r>
              <a:rPr lang="ru-RU" sz="1800" u="sng" dirty="0" smtClean="0"/>
              <a:t>Требуемое количество</a:t>
            </a:r>
            <a:r>
              <a:rPr lang="de-DE" sz="1800" u="sng" dirty="0" smtClean="0"/>
              <a:t>:</a:t>
            </a:r>
          </a:p>
          <a:p>
            <a:pPr>
              <a:tabLst>
                <a:tab pos="1790700" algn="l"/>
              </a:tabLst>
            </a:pPr>
            <a:r>
              <a:rPr lang="ru-RU" sz="1800" dirty="0" smtClean="0"/>
              <a:t>Песок </a:t>
            </a:r>
            <a:r>
              <a:rPr lang="de-DE" sz="1800" dirty="0" smtClean="0"/>
              <a:t>0-2</a:t>
            </a:r>
            <a:r>
              <a:rPr lang="ru-RU" sz="1800" dirty="0" smtClean="0"/>
              <a:t> мм </a:t>
            </a:r>
            <a:r>
              <a:rPr lang="de-DE" sz="1800" dirty="0" smtClean="0"/>
              <a:t>:	800 </a:t>
            </a:r>
            <a:r>
              <a:rPr lang="ru-RU" sz="1800" dirty="0" smtClean="0"/>
              <a:t>кг</a:t>
            </a:r>
            <a:endParaRPr lang="de-DE" sz="1800" dirty="0" smtClean="0"/>
          </a:p>
          <a:p>
            <a:pPr>
              <a:tabLst>
                <a:tab pos="1790700" algn="l"/>
              </a:tabLst>
            </a:pPr>
            <a:r>
              <a:rPr lang="ru-RU" sz="1800" dirty="0" smtClean="0"/>
              <a:t>Песок </a:t>
            </a:r>
            <a:r>
              <a:rPr lang="de-DE" sz="1800" dirty="0" smtClean="0"/>
              <a:t>0-4</a:t>
            </a:r>
            <a:r>
              <a:rPr lang="ru-RU" sz="1800" dirty="0" smtClean="0"/>
              <a:t> мм </a:t>
            </a:r>
            <a:r>
              <a:rPr lang="de-DE" sz="1800" dirty="0" smtClean="0"/>
              <a:t>:	500 </a:t>
            </a:r>
            <a:r>
              <a:rPr lang="ru-RU" sz="1800" dirty="0" smtClean="0"/>
              <a:t>кг</a:t>
            </a:r>
            <a:endParaRPr lang="de-DE" sz="1800" dirty="0" smtClean="0"/>
          </a:p>
          <a:p>
            <a:pPr>
              <a:tabLst>
                <a:tab pos="1790700" algn="l"/>
              </a:tabLst>
            </a:pPr>
            <a:r>
              <a:rPr lang="ru-RU" sz="1800" dirty="0" smtClean="0"/>
              <a:t>Заполнитель</a:t>
            </a:r>
            <a:r>
              <a:rPr lang="de-DE" sz="1800" dirty="0" smtClean="0"/>
              <a:t> 8-16</a:t>
            </a:r>
            <a:r>
              <a:rPr lang="ru-RU" sz="1800" dirty="0" smtClean="0"/>
              <a:t>мм </a:t>
            </a:r>
            <a:r>
              <a:rPr lang="de-DE" sz="1800" dirty="0" smtClean="0"/>
              <a:t>:	650 </a:t>
            </a:r>
            <a:r>
              <a:rPr lang="ru-RU" sz="1800" dirty="0" smtClean="0"/>
              <a:t>кг</a:t>
            </a:r>
            <a:endParaRPr lang="de-DE" sz="1800" dirty="0" smtClean="0"/>
          </a:p>
          <a:p>
            <a:pPr>
              <a:tabLst>
                <a:tab pos="1790700" algn="l"/>
              </a:tabLst>
            </a:pPr>
            <a:endParaRPr lang="de-DE" sz="1800" dirty="0" smtClean="0"/>
          </a:p>
          <a:p>
            <a:pPr>
              <a:tabLst>
                <a:tab pos="1790700" algn="l"/>
              </a:tabLst>
            </a:pPr>
            <a:r>
              <a:rPr lang="ru-RU" sz="1800" dirty="0" smtClean="0"/>
              <a:t>Цемент</a:t>
            </a:r>
            <a:r>
              <a:rPr lang="de-DE" sz="1800" dirty="0" smtClean="0"/>
              <a:t>:	350 </a:t>
            </a:r>
            <a:r>
              <a:rPr lang="ru-RU" sz="1800" dirty="0" smtClean="0"/>
              <a:t>кг</a:t>
            </a:r>
            <a:endParaRPr lang="de-DE" sz="1800" dirty="0"/>
          </a:p>
          <a:p>
            <a:pPr>
              <a:tabLst>
                <a:tab pos="1790700" algn="l"/>
              </a:tabLst>
            </a:pPr>
            <a:r>
              <a:rPr lang="ru-RU" sz="1800" dirty="0" smtClean="0"/>
              <a:t>Общее количество воды</a:t>
            </a:r>
            <a:r>
              <a:rPr lang="de-DE" sz="1800" dirty="0" smtClean="0"/>
              <a:t>:	135 </a:t>
            </a:r>
            <a:r>
              <a:rPr lang="ru-RU" sz="1800" dirty="0" smtClean="0"/>
              <a:t>л</a:t>
            </a:r>
            <a:endParaRPr lang="de-DE" sz="1800" dirty="0" smtClean="0"/>
          </a:p>
          <a:p>
            <a:pPr>
              <a:tabLst>
                <a:tab pos="1790700" algn="l"/>
              </a:tabLst>
            </a:pPr>
            <a:endParaRPr lang="de-DE" sz="1800" dirty="0" smtClean="0"/>
          </a:p>
          <a:p>
            <a:pPr>
              <a:tabLst>
                <a:tab pos="1790700" algn="l"/>
              </a:tabLst>
            </a:pPr>
            <a:endParaRPr lang="de-DE" sz="1800" dirty="0"/>
          </a:p>
          <a:p>
            <a:pPr>
              <a:tabLst>
                <a:tab pos="1435100" algn="l"/>
                <a:tab pos="2425700" algn="l"/>
                <a:tab pos="2959100" algn="l"/>
              </a:tabLst>
            </a:pPr>
            <a:r>
              <a:rPr lang="ru-RU" sz="1800" i="1" dirty="0" smtClean="0"/>
              <a:t>Результат</a:t>
            </a:r>
            <a:r>
              <a:rPr lang="de-DE" sz="1800" i="1" dirty="0" smtClean="0"/>
              <a:t>:</a:t>
            </a:r>
          </a:p>
          <a:p>
            <a:pPr>
              <a:tabLst>
                <a:tab pos="1435100" algn="l"/>
                <a:tab pos="2425700" algn="l"/>
                <a:tab pos="2959100" algn="l"/>
              </a:tabLst>
            </a:pPr>
            <a:r>
              <a:rPr lang="ru-RU" sz="1800" i="1" dirty="0" smtClean="0"/>
              <a:t>Бетон с водоцементным отношением </a:t>
            </a:r>
            <a:r>
              <a:rPr lang="de-DE" sz="1800" i="1" dirty="0" smtClean="0"/>
              <a:t>0</a:t>
            </a:r>
            <a:r>
              <a:rPr lang="ru-RU" sz="1800" i="1" dirty="0" smtClean="0"/>
              <a:t>,</a:t>
            </a:r>
            <a:r>
              <a:rPr lang="de-DE" sz="1800" i="1" dirty="0" smtClean="0"/>
              <a:t>39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4672639" y="2340472"/>
            <a:ext cx="603611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435100" algn="l"/>
                <a:tab pos="2425700" algn="l"/>
                <a:tab pos="2959100" algn="l"/>
              </a:tabLst>
            </a:pPr>
            <a:r>
              <a:rPr lang="ru-RU" sz="1800" u="sng" dirty="0" smtClean="0"/>
              <a:t>Влажность</a:t>
            </a:r>
            <a:r>
              <a:rPr lang="de-DE" sz="1800" u="sng" dirty="0" smtClean="0"/>
              <a:t>:</a:t>
            </a:r>
          </a:p>
          <a:p>
            <a:pPr>
              <a:tabLst>
                <a:tab pos="1435100" algn="l"/>
                <a:tab pos="2425700" algn="l"/>
                <a:tab pos="2959100" algn="l"/>
              </a:tabLst>
            </a:pPr>
            <a:r>
              <a:rPr lang="ru-RU" sz="1800" dirty="0" smtClean="0"/>
              <a:t>Песок </a:t>
            </a:r>
            <a:r>
              <a:rPr lang="de-DE" sz="1800" dirty="0" smtClean="0"/>
              <a:t>0-2</a:t>
            </a:r>
            <a:r>
              <a:rPr lang="ru-RU" sz="1800" dirty="0" smtClean="0"/>
              <a:t> мм</a:t>
            </a:r>
            <a:r>
              <a:rPr lang="de-DE" sz="1800" dirty="0" smtClean="0"/>
              <a:t>	: 6.5 %	=&gt;	49 </a:t>
            </a:r>
            <a:r>
              <a:rPr lang="ru-RU" sz="1800" dirty="0" smtClean="0"/>
              <a:t>л</a:t>
            </a:r>
            <a:endParaRPr lang="de-DE" sz="1800" dirty="0" smtClean="0"/>
          </a:p>
          <a:p>
            <a:pPr>
              <a:tabLst>
                <a:tab pos="1435100" algn="l"/>
                <a:tab pos="2425700" algn="l"/>
                <a:tab pos="2959100" algn="l"/>
              </a:tabLst>
            </a:pPr>
            <a:r>
              <a:rPr lang="ru-RU" sz="1800" dirty="0" smtClean="0"/>
              <a:t>Песок </a:t>
            </a:r>
            <a:r>
              <a:rPr lang="de-DE" sz="1800" dirty="0" smtClean="0"/>
              <a:t>0-4</a:t>
            </a:r>
            <a:r>
              <a:rPr lang="ru-RU" sz="1800" dirty="0" smtClean="0"/>
              <a:t> мм</a:t>
            </a:r>
            <a:r>
              <a:rPr lang="de-DE" sz="1800" dirty="0" smtClean="0"/>
              <a:t>	: 5.5 %	=&gt;	26 </a:t>
            </a:r>
            <a:r>
              <a:rPr lang="ru-RU" sz="1800" dirty="0" smtClean="0"/>
              <a:t>л</a:t>
            </a:r>
            <a:endParaRPr lang="de-DE" sz="1800" dirty="0" smtClean="0"/>
          </a:p>
          <a:p>
            <a:pPr>
              <a:tabLst>
                <a:tab pos="1435100" algn="l"/>
                <a:tab pos="2425700" algn="l"/>
                <a:tab pos="2959100" algn="l"/>
              </a:tabLst>
            </a:pPr>
            <a:r>
              <a:rPr lang="ru-RU" sz="1800" dirty="0" smtClean="0"/>
              <a:t>Заполнитель</a:t>
            </a:r>
            <a:r>
              <a:rPr lang="de-DE" sz="1800" dirty="0" smtClean="0"/>
              <a:t> 8-16</a:t>
            </a:r>
            <a:r>
              <a:rPr lang="ru-RU" sz="1800" dirty="0" smtClean="0"/>
              <a:t>мм</a:t>
            </a:r>
            <a:r>
              <a:rPr lang="de-DE" sz="1800" dirty="0" smtClean="0"/>
              <a:t>: 2.0 %	=&gt;	13 </a:t>
            </a:r>
            <a:r>
              <a:rPr lang="ru-RU" sz="1800" dirty="0" smtClean="0"/>
              <a:t>л</a:t>
            </a:r>
            <a:endParaRPr lang="de-DE" sz="1800" dirty="0" smtClean="0"/>
          </a:p>
          <a:p>
            <a:pPr>
              <a:tabLst>
                <a:tab pos="1435100" algn="l"/>
                <a:tab pos="2425700" algn="l"/>
                <a:tab pos="2959100" algn="l"/>
              </a:tabLst>
            </a:pPr>
            <a:endParaRPr lang="de-DE" sz="1800" dirty="0" smtClean="0"/>
          </a:p>
          <a:p>
            <a:pPr>
              <a:tabLst>
                <a:tab pos="1435100" algn="l"/>
                <a:tab pos="2425700" algn="l"/>
                <a:tab pos="2959100" algn="l"/>
              </a:tabLst>
            </a:pPr>
            <a:r>
              <a:rPr lang="ru-RU" sz="1800" dirty="0" smtClean="0"/>
              <a:t>Цемент </a:t>
            </a:r>
            <a:r>
              <a:rPr lang="de-DE" sz="1800" dirty="0" smtClean="0"/>
              <a:t>	: 0.0 %	=&gt;	  0 </a:t>
            </a:r>
            <a:r>
              <a:rPr lang="ru-RU" sz="1800" dirty="0" smtClean="0"/>
              <a:t>л</a:t>
            </a:r>
            <a:endParaRPr lang="de-DE" sz="1800" dirty="0"/>
          </a:p>
          <a:p>
            <a:pPr>
              <a:tabLst>
                <a:tab pos="1435100" algn="l"/>
                <a:tab pos="2425700" algn="l"/>
                <a:tab pos="2959100" algn="l"/>
              </a:tabLst>
            </a:pPr>
            <a:r>
              <a:rPr lang="ru-RU" sz="1800" dirty="0" smtClean="0"/>
              <a:t>Вода в песке и заполнителе</a:t>
            </a:r>
            <a:r>
              <a:rPr lang="de-DE" sz="1800" dirty="0" smtClean="0"/>
              <a:t>:	88 </a:t>
            </a:r>
            <a:r>
              <a:rPr lang="ru-RU" sz="1800" dirty="0" smtClean="0"/>
              <a:t>л</a:t>
            </a:r>
            <a:endParaRPr lang="de-DE" sz="1800" dirty="0" smtClean="0"/>
          </a:p>
          <a:p>
            <a:pPr>
              <a:tabLst>
                <a:tab pos="1435100" algn="l"/>
                <a:tab pos="2425700" algn="l"/>
                <a:tab pos="2959100" algn="l"/>
              </a:tabLst>
            </a:pPr>
            <a:r>
              <a:rPr lang="ru-RU" sz="1800" dirty="0" smtClean="0"/>
              <a:t>Добавляемая вода</a:t>
            </a:r>
            <a:r>
              <a:rPr lang="de-DE" sz="1800" dirty="0" smtClean="0"/>
              <a:t>: 		47 </a:t>
            </a:r>
            <a:r>
              <a:rPr lang="ru-RU" sz="1800" dirty="0" smtClean="0"/>
              <a:t>л</a:t>
            </a:r>
            <a:endParaRPr lang="de-DE" sz="1800" dirty="0" smtClean="0"/>
          </a:p>
          <a:p>
            <a:pPr>
              <a:tabLst>
                <a:tab pos="1435100" algn="l"/>
                <a:tab pos="2425700" algn="l"/>
                <a:tab pos="2959100" algn="l"/>
              </a:tabLst>
            </a:pPr>
            <a:endParaRPr lang="de-DE" sz="1800" dirty="0" smtClean="0"/>
          </a:p>
          <a:p>
            <a:pPr>
              <a:tabLst>
                <a:tab pos="1435100" algn="l"/>
                <a:tab pos="2425700" algn="l"/>
                <a:tab pos="2959100" algn="l"/>
              </a:tabLst>
            </a:pPr>
            <a:r>
              <a:rPr lang="ru-RU" sz="1800" i="1" dirty="0" smtClean="0"/>
              <a:t>Результат</a:t>
            </a:r>
            <a:r>
              <a:rPr lang="de-DE" sz="1800" i="1" dirty="0" smtClean="0"/>
              <a:t>:</a:t>
            </a:r>
          </a:p>
          <a:p>
            <a:pPr>
              <a:tabLst>
                <a:tab pos="1435100" algn="l"/>
                <a:tab pos="2425700" algn="l"/>
                <a:tab pos="2959100" algn="l"/>
              </a:tabLst>
            </a:pPr>
            <a:r>
              <a:rPr lang="ru-RU" sz="1800" i="1" dirty="0" smtClean="0"/>
              <a:t>Бетон с водоцементным отношением </a:t>
            </a:r>
            <a:r>
              <a:rPr lang="de-DE" sz="1800" i="1" dirty="0" smtClean="0"/>
              <a:t>0</a:t>
            </a:r>
            <a:r>
              <a:rPr lang="ru-RU" sz="1800" i="1" dirty="0" smtClean="0"/>
              <a:t>,</a:t>
            </a:r>
            <a:r>
              <a:rPr lang="de-DE" sz="1800" i="1" dirty="0" smtClean="0"/>
              <a:t>39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0" y="5796855"/>
            <a:ext cx="1079976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000" b="1" dirty="0" smtClean="0">
                <a:solidFill>
                  <a:srgbClr val="FF0000"/>
                </a:solidFill>
              </a:rPr>
              <a:t>Устраивает ли вас качество этого бетона</a:t>
            </a:r>
            <a:r>
              <a:rPr lang="de-DE" sz="3000" b="1" dirty="0" smtClean="0">
                <a:solidFill>
                  <a:srgbClr val="FF0000"/>
                </a:solidFill>
              </a:rPr>
              <a:t>?</a:t>
            </a:r>
            <a:endParaRPr lang="de-DE" sz="3000" b="1" dirty="0">
              <a:solidFill>
                <a:srgbClr val="FF0000"/>
              </a:solidFill>
            </a:endParaRPr>
          </a:p>
        </p:txBody>
      </p: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1542229" y="708797"/>
            <a:ext cx="7639631" cy="536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prstTxWarp prst="textNoShape">
              <a:avLst/>
            </a:prstTxWarp>
            <a:spAutoFit/>
          </a:bodyPr>
          <a:lstStyle/>
          <a:p>
            <a:pPr lvl="0" algn="ctr"/>
            <a:r>
              <a:rPr lang="ru-RU" sz="2800" dirty="0" smtClean="0">
                <a:solidFill>
                  <a:srgbClr val="2E6D9F"/>
                </a:solidFill>
              </a:rPr>
              <a:t>Измерение влажности сыпучих материалов</a:t>
            </a:r>
            <a:endParaRPr lang="en-GB" sz="2800" dirty="0">
              <a:solidFill>
                <a:srgbClr val="2E6D9F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635034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8" grpId="0" build="p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www.hydronix.com</a:t>
            </a:r>
            <a:endParaRPr lang="en-GB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7A42315-95DC-9444-BDD3-FDE7ED470254}" type="slidenum">
              <a:rPr lang="en-GB" smtClean="0"/>
              <a:pPr>
                <a:defRPr/>
              </a:pPr>
              <a:t>13</a:t>
            </a:fld>
            <a:endParaRPr lang="en-GB" dirty="0"/>
          </a:p>
        </p:txBody>
      </p:sp>
      <p:sp>
        <p:nvSpPr>
          <p:cNvPr id="8" name="Textfeld 7"/>
          <p:cNvSpPr txBox="1"/>
          <p:nvPr/>
        </p:nvSpPr>
        <p:spPr>
          <a:xfrm>
            <a:off x="4163569" y="2340472"/>
            <a:ext cx="639973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435100" algn="l"/>
                <a:tab pos="2159000" algn="l"/>
              </a:tabLst>
            </a:pPr>
            <a:r>
              <a:rPr lang="ru-RU" sz="1800" u="sng" dirty="0" smtClean="0"/>
              <a:t>Использованное количество</a:t>
            </a:r>
            <a:r>
              <a:rPr lang="de-DE" sz="1800" u="sng" dirty="0" smtClean="0"/>
              <a:t>:</a:t>
            </a:r>
          </a:p>
          <a:p>
            <a:pPr>
              <a:tabLst>
                <a:tab pos="1435100" algn="l"/>
                <a:tab pos="2159000" algn="l"/>
                <a:tab pos="2514600" algn="l"/>
              </a:tabLst>
            </a:pPr>
            <a:r>
              <a:rPr lang="ru-RU" sz="1800" dirty="0" smtClean="0"/>
              <a:t>Песок </a:t>
            </a:r>
            <a:r>
              <a:rPr lang="de-DE" sz="1800" dirty="0" smtClean="0"/>
              <a:t>0-2</a:t>
            </a:r>
            <a:r>
              <a:rPr lang="ru-RU" sz="1800" dirty="0" smtClean="0"/>
              <a:t> мм:</a:t>
            </a:r>
            <a:r>
              <a:rPr lang="de-DE" sz="1800" dirty="0" smtClean="0"/>
              <a:t> 800 </a:t>
            </a:r>
            <a:r>
              <a:rPr lang="ru-RU" sz="1800" dirty="0" smtClean="0"/>
              <a:t>кг</a:t>
            </a:r>
            <a:r>
              <a:rPr lang="de-DE" sz="1800" dirty="0" smtClean="0"/>
              <a:t>- 49 </a:t>
            </a:r>
            <a:r>
              <a:rPr lang="ru-RU" sz="1800" dirty="0" smtClean="0"/>
              <a:t>кг </a:t>
            </a:r>
            <a:r>
              <a:rPr lang="de-DE" sz="1800" dirty="0" smtClean="0"/>
              <a:t>= 751 </a:t>
            </a:r>
            <a:r>
              <a:rPr lang="ru-RU" sz="1800" dirty="0" smtClean="0"/>
              <a:t>кг</a:t>
            </a:r>
            <a:endParaRPr lang="de-DE" sz="1800" dirty="0" smtClean="0"/>
          </a:p>
          <a:p>
            <a:pPr>
              <a:tabLst>
                <a:tab pos="1435100" algn="l"/>
                <a:tab pos="2159000" algn="l"/>
                <a:tab pos="2514600" algn="l"/>
              </a:tabLst>
            </a:pPr>
            <a:r>
              <a:rPr lang="ru-RU" sz="1800" dirty="0" smtClean="0"/>
              <a:t>Песок </a:t>
            </a:r>
            <a:r>
              <a:rPr lang="de-DE" sz="1800" dirty="0" smtClean="0"/>
              <a:t>0-</a:t>
            </a:r>
            <a:r>
              <a:rPr lang="ru-RU" sz="1800" dirty="0" smtClean="0"/>
              <a:t>4 мм</a:t>
            </a:r>
            <a:r>
              <a:rPr lang="de-DE" sz="1800" dirty="0" smtClean="0"/>
              <a:t>: 500 </a:t>
            </a:r>
            <a:r>
              <a:rPr lang="ru-RU" sz="1800" dirty="0" smtClean="0"/>
              <a:t>кг </a:t>
            </a:r>
            <a:r>
              <a:rPr lang="de-DE" sz="1800" dirty="0" smtClean="0"/>
              <a:t>- 24 </a:t>
            </a:r>
            <a:r>
              <a:rPr lang="ru-RU" sz="1800" dirty="0" smtClean="0"/>
              <a:t>кг </a:t>
            </a:r>
            <a:r>
              <a:rPr lang="de-DE" sz="1800" dirty="0" smtClean="0"/>
              <a:t>= 474 </a:t>
            </a:r>
            <a:r>
              <a:rPr lang="ru-RU" sz="1800" dirty="0" smtClean="0"/>
              <a:t>кг</a:t>
            </a:r>
            <a:endParaRPr lang="de-DE" sz="1800" dirty="0" smtClean="0"/>
          </a:p>
          <a:p>
            <a:pPr>
              <a:tabLst>
                <a:tab pos="1435100" algn="l"/>
                <a:tab pos="2159000" algn="l"/>
                <a:tab pos="2514600" algn="l"/>
              </a:tabLst>
            </a:pPr>
            <a:r>
              <a:rPr lang="ru-RU" sz="1800" dirty="0" smtClean="0"/>
              <a:t>Заполнитель</a:t>
            </a:r>
            <a:r>
              <a:rPr lang="de-DE" sz="1800" dirty="0" smtClean="0"/>
              <a:t> 8-16</a:t>
            </a:r>
            <a:r>
              <a:rPr lang="ru-RU" sz="1800" dirty="0" smtClean="0"/>
              <a:t>мм </a:t>
            </a:r>
            <a:r>
              <a:rPr lang="de-DE" sz="1800" dirty="0" smtClean="0"/>
              <a:t>: 650 </a:t>
            </a:r>
            <a:r>
              <a:rPr lang="ru-RU" sz="1800" dirty="0" smtClean="0"/>
              <a:t>кг </a:t>
            </a:r>
            <a:r>
              <a:rPr lang="de-DE" sz="1800" dirty="0" smtClean="0"/>
              <a:t>- 13 </a:t>
            </a:r>
            <a:r>
              <a:rPr lang="ru-RU" sz="1800" dirty="0" smtClean="0"/>
              <a:t>кг </a:t>
            </a:r>
            <a:r>
              <a:rPr lang="de-DE" sz="1800" dirty="0" smtClean="0"/>
              <a:t>= 637 </a:t>
            </a:r>
            <a:r>
              <a:rPr lang="ru-RU" sz="1800" dirty="0" smtClean="0"/>
              <a:t>кг</a:t>
            </a:r>
            <a:endParaRPr lang="de-DE" sz="1800" dirty="0" smtClean="0"/>
          </a:p>
          <a:p>
            <a:pPr>
              <a:tabLst>
                <a:tab pos="1435100" algn="l"/>
                <a:tab pos="2159000" algn="l"/>
                <a:tab pos="2514600" algn="l"/>
              </a:tabLst>
            </a:pPr>
            <a:endParaRPr lang="de-DE" sz="1800" dirty="0" smtClean="0"/>
          </a:p>
          <a:p>
            <a:pPr>
              <a:tabLst>
                <a:tab pos="1435100" algn="l"/>
                <a:tab pos="2159000" algn="l"/>
                <a:tab pos="2514600" algn="l"/>
              </a:tabLst>
            </a:pPr>
            <a:r>
              <a:rPr lang="ru-RU" sz="1800" dirty="0" smtClean="0"/>
              <a:t>Цемент</a:t>
            </a:r>
            <a:r>
              <a:rPr lang="de-DE" sz="1800" dirty="0" smtClean="0"/>
              <a:t>: 	350 </a:t>
            </a:r>
            <a:r>
              <a:rPr lang="ru-RU" sz="1800" dirty="0" smtClean="0"/>
              <a:t>кг</a:t>
            </a:r>
            <a:endParaRPr lang="de-DE" sz="1800" dirty="0" smtClean="0"/>
          </a:p>
          <a:p>
            <a:pPr>
              <a:tabLst>
                <a:tab pos="1435100" algn="l"/>
                <a:tab pos="2159000" algn="l"/>
                <a:tab pos="2514600" algn="l"/>
              </a:tabLst>
            </a:pPr>
            <a:endParaRPr lang="de-DE" sz="1800" dirty="0"/>
          </a:p>
          <a:p>
            <a:pPr>
              <a:tabLst>
                <a:tab pos="1435100" algn="l"/>
                <a:tab pos="2159000" algn="l"/>
                <a:tab pos="2514600" algn="l"/>
              </a:tabLst>
            </a:pPr>
            <a:r>
              <a:rPr lang="ru-RU" sz="1800" dirty="0" smtClean="0"/>
              <a:t>К песку и заполнителю общей массой 1862 кг добавлено 350 кг цемента</a:t>
            </a:r>
            <a:r>
              <a:rPr lang="de-DE" sz="1800" dirty="0" smtClean="0"/>
              <a:t>. </a:t>
            </a:r>
            <a:r>
              <a:rPr lang="ru-RU" sz="1800" dirty="0" smtClean="0"/>
              <a:t>Согласно рецепту,</a:t>
            </a:r>
            <a:r>
              <a:rPr lang="de-DE" sz="1800" dirty="0" smtClean="0"/>
              <a:t> </a:t>
            </a:r>
            <a:r>
              <a:rPr lang="ru-RU" sz="1800" dirty="0" smtClean="0"/>
              <a:t> общий вес должен составлять 1950 кг</a:t>
            </a:r>
            <a:r>
              <a:rPr lang="de-DE" sz="1800" dirty="0" smtClean="0"/>
              <a:t>. </a:t>
            </a:r>
          </a:p>
          <a:p>
            <a:pPr>
              <a:tabLst>
                <a:tab pos="1435100" algn="l"/>
                <a:tab pos="2159000" algn="l"/>
                <a:tab pos="2514600" algn="l"/>
              </a:tabLst>
            </a:pPr>
            <a:r>
              <a:rPr lang="ru-RU" sz="1800" b="1" dirty="0" smtClean="0">
                <a:solidFill>
                  <a:srgbClr val="2E6D9F"/>
                </a:solidFill>
              </a:rPr>
              <a:t>Перерасход цемента составил </a:t>
            </a:r>
            <a:r>
              <a:rPr lang="de-DE" sz="1800" b="1" dirty="0" smtClean="0">
                <a:solidFill>
                  <a:srgbClr val="2E6D9F"/>
                </a:solidFill>
              </a:rPr>
              <a:t>4</a:t>
            </a:r>
            <a:r>
              <a:rPr lang="ru-RU" sz="1800" b="1" dirty="0" smtClean="0">
                <a:solidFill>
                  <a:srgbClr val="2E6D9F"/>
                </a:solidFill>
              </a:rPr>
              <a:t>,</a:t>
            </a:r>
            <a:r>
              <a:rPr lang="de-DE" sz="1800" b="1" dirty="0" smtClean="0">
                <a:solidFill>
                  <a:srgbClr val="2E6D9F"/>
                </a:solidFill>
              </a:rPr>
              <a:t>5 %!</a:t>
            </a:r>
            <a:endParaRPr lang="de-DE" sz="1800" b="1" dirty="0">
              <a:solidFill>
                <a:srgbClr val="2E6D9F"/>
              </a:solidFill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0" y="5436815"/>
            <a:ext cx="1079976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8000"/>
            <a:r>
              <a:rPr lang="ru-RU" sz="2800" b="1" dirty="0" smtClean="0">
                <a:solidFill>
                  <a:srgbClr val="FF0000"/>
                </a:solidFill>
              </a:rPr>
              <a:t>Вывод</a:t>
            </a:r>
            <a:r>
              <a:rPr lang="de-DE" sz="2800" b="1" dirty="0" smtClean="0">
                <a:solidFill>
                  <a:srgbClr val="FF0000"/>
                </a:solidFill>
              </a:rPr>
              <a:t>:</a:t>
            </a:r>
          </a:p>
          <a:p>
            <a:pPr marL="288000"/>
            <a:r>
              <a:rPr lang="ru-RU" sz="2800" b="1" dirty="0" smtClean="0">
                <a:solidFill>
                  <a:srgbClr val="FF0000"/>
                </a:solidFill>
              </a:rPr>
              <a:t>Хотя водоцементное отношение соответствует рецепту, общая влажность полученного бетона и количество цемента слишком высоки</a:t>
            </a:r>
            <a:endParaRPr lang="de-DE" sz="2800" b="1" dirty="0" smtClean="0">
              <a:solidFill>
                <a:srgbClr val="FF0000"/>
              </a:solidFill>
            </a:endParaRPr>
          </a:p>
        </p:txBody>
      </p:sp>
      <p:sp>
        <p:nvSpPr>
          <p:cNvPr id="11" name="Text Box 2"/>
          <p:cNvSpPr txBox="1">
            <a:spLocks noChangeArrowheads="1"/>
          </p:cNvSpPr>
          <p:nvPr/>
        </p:nvSpPr>
        <p:spPr bwMode="auto">
          <a:xfrm>
            <a:off x="2167648" y="427039"/>
            <a:ext cx="7157088" cy="967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4306" tIns="52153" rIns="104306" bIns="52153">
            <a:prstTxWarp prst="textNoShape">
              <a:avLst/>
            </a:prstTxWarp>
            <a:spAutoFit/>
          </a:bodyPr>
          <a:lstStyle/>
          <a:p>
            <a:pPr lvl="0" algn="ctr"/>
            <a:r>
              <a:rPr lang="ru-RU" sz="2800" dirty="0" smtClean="0">
                <a:solidFill>
                  <a:srgbClr val="2E6D9F"/>
                </a:solidFill>
              </a:rPr>
              <a:t>Измерение влажности сыпучих материалов</a:t>
            </a:r>
            <a:endParaRPr lang="en-GB" sz="2800" dirty="0">
              <a:solidFill>
                <a:srgbClr val="2E6D9F"/>
              </a:solidFill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309185" y="1404367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800" b="1" dirty="0" smtClean="0"/>
              <a:t>Пример</a:t>
            </a:r>
            <a:r>
              <a:rPr lang="de-DE" sz="1800" b="1" dirty="0" smtClean="0"/>
              <a:t>:</a:t>
            </a:r>
            <a:endParaRPr lang="de-DE" sz="1800" b="1" dirty="0"/>
          </a:p>
        </p:txBody>
      </p:sp>
      <p:sp>
        <p:nvSpPr>
          <p:cNvPr id="13" name="Textfeld 12"/>
          <p:cNvSpPr txBox="1"/>
          <p:nvPr/>
        </p:nvSpPr>
        <p:spPr>
          <a:xfrm>
            <a:off x="309185" y="1692399"/>
            <a:ext cx="6610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800" b="1" dirty="0" smtClean="0"/>
              <a:t>Рецепт  приготовления 1 м</a:t>
            </a:r>
            <a:r>
              <a:rPr lang="de-DE" sz="1800" b="1" baseline="30000" dirty="0" smtClean="0"/>
              <a:t>3</a:t>
            </a:r>
            <a:r>
              <a:rPr lang="de-DE" sz="1800" b="1" dirty="0" smtClean="0"/>
              <a:t> </a:t>
            </a:r>
            <a:r>
              <a:rPr lang="ru-RU" sz="1800" b="1" dirty="0" smtClean="0"/>
              <a:t>полусухой бетонной </a:t>
            </a:r>
            <a:r>
              <a:rPr lang="ru-RU" sz="1800" b="1" dirty="0" smtClean="0"/>
              <a:t>смеси</a:t>
            </a:r>
            <a:r>
              <a:rPr lang="de-DE" sz="1800" b="1" dirty="0" smtClean="0"/>
              <a:t>: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309185" y="2340472"/>
            <a:ext cx="356348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790700" algn="l"/>
              </a:tabLst>
            </a:pPr>
            <a:r>
              <a:rPr lang="ru-RU" sz="1800" u="sng" dirty="0" smtClean="0"/>
              <a:t>Требуемое количество </a:t>
            </a:r>
            <a:r>
              <a:rPr lang="de-DE" sz="1800" u="sng" dirty="0" smtClean="0"/>
              <a:t>:</a:t>
            </a:r>
          </a:p>
          <a:p>
            <a:pPr>
              <a:tabLst>
                <a:tab pos="1790700" algn="l"/>
              </a:tabLst>
            </a:pPr>
            <a:r>
              <a:rPr lang="ru-RU" sz="1800" dirty="0" smtClean="0"/>
              <a:t>Песок </a:t>
            </a:r>
            <a:r>
              <a:rPr lang="de-DE" sz="1800" dirty="0" smtClean="0"/>
              <a:t>0-2</a:t>
            </a:r>
            <a:r>
              <a:rPr lang="ru-RU" sz="1800" dirty="0" smtClean="0"/>
              <a:t> мм </a:t>
            </a:r>
            <a:r>
              <a:rPr lang="de-DE" sz="1800" dirty="0" smtClean="0"/>
              <a:t>:	800 </a:t>
            </a:r>
            <a:r>
              <a:rPr lang="ru-RU" sz="1800" dirty="0" smtClean="0"/>
              <a:t>кг</a:t>
            </a:r>
            <a:endParaRPr lang="de-DE" sz="1800" dirty="0" smtClean="0"/>
          </a:p>
          <a:p>
            <a:pPr>
              <a:tabLst>
                <a:tab pos="1790700" algn="l"/>
              </a:tabLst>
            </a:pPr>
            <a:r>
              <a:rPr lang="ru-RU" sz="1800" dirty="0" smtClean="0"/>
              <a:t>Песок </a:t>
            </a:r>
            <a:r>
              <a:rPr lang="de-DE" sz="1800" dirty="0" smtClean="0"/>
              <a:t>0-</a:t>
            </a:r>
            <a:r>
              <a:rPr lang="ru-RU" sz="1800" dirty="0" smtClean="0"/>
              <a:t>4 мм </a:t>
            </a:r>
            <a:r>
              <a:rPr lang="de-DE" sz="1800" dirty="0" smtClean="0"/>
              <a:t>:	500 </a:t>
            </a:r>
            <a:r>
              <a:rPr lang="ru-RU" sz="1800" dirty="0" smtClean="0"/>
              <a:t>кг</a:t>
            </a:r>
            <a:endParaRPr lang="de-DE" sz="1800" dirty="0" smtClean="0"/>
          </a:p>
          <a:p>
            <a:pPr>
              <a:tabLst>
                <a:tab pos="1790700" algn="l"/>
              </a:tabLst>
            </a:pPr>
            <a:r>
              <a:rPr lang="ru-RU" sz="1800" dirty="0" smtClean="0"/>
              <a:t>Заполнитель</a:t>
            </a:r>
            <a:r>
              <a:rPr lang="de-DE" sz="1800" dirty="0" smtClean="0"/>
              <a:t> 8-16</a:t>
            </a:r>
            <a:r>
              <a:rPr lang="ru-RU" sz="1800" dirty="0" smtClean="0"/>
              <a:t>мм </a:t>
            </a:r>
            <a:r>
              <a:rPr lang="de-DE" sz="1800" dirty="0" smtClean="0"/>
              <a:t>:	650 </a:t>
            </a:r>
            <a:r>
              <a:rPr lang="ru-RU" sz="1800" dirty="0" smtClean="0"/>
              <a:t>кг</a:t>
            </a:r>
            <a:endParaRPr lang="de-DE" sz="1800" dirty="0" smtClean="0"/>
          </a:p>
          <a:p>
            <a:pPr>
              <a:tabLst>
                <a:tab pos="1790700" algn="l"/>
              </a:tabLst>
            </a:pPr>
            <a:endParaRPr lang="de-DE" sz="1800" dirty="0" smtClean="0"/>
          </a:p>
          <a:p>
            <a:pPr>
              <a:tabLst>
                <a:tab pos="1790700" algn="l"/>
              </a:tabLst>
            </a:pPr>
            <a:r>
              <a:rPr lang="ru-RU" sz="1800" dirty="0" smtClean="0"/>
              <a:t>Цемент</a:t>
            </a:r>
            <a:r>
              <a:rPr lang="de-DE" sz="1800" dirty="0" smtClean="0"/>
              <a:t>:	350 </a:t>
            </a:r>
            <a:r>
              <a:rPr lang="ru-RU" sz="1800" dirty="0" smtClean="0"/>
              <a:t>кг</a:t>
            </a:r>
            <a:endParaRPr lang="de-DE" sz="1800" dirty="0"/>
          </a:p>
          <a:p>
            <a:pPr>
              <a:tabLst>
                <a:tab pos="1790700" algn="l"/>
              </a:tabLst>
            </a:pPr>
            <a:r>
              <a:rPr lang="ru-RU" sz="1800" dirty="0" smtClean="0"/>
              <a:t>Общее количество воды </a:t>
            </a:r>
            <a:r>
              <a:rPr lang="de-DE" sz="1800" dirty="0" smtClean="0"/>
              <a:t>:	135 </a:t>
            </a:r>
            <a:r>
              <a:rPr lang="ru-RU" sz="1800" dirty="0" smtClean="0"/>
              <a:t>л</a:t>
            </a:r>
            <a:endParaRPr lang="de-DE" sz="1800" dirty="0" smtClean="0"/>
          </a:p>
          <a:p>
            <a:pPr>
              <a:tabLst>
                <a:tab pos="1790700" algn="l"/>
              </a:tabLst>
            </a:pPr>
            <a:endParaRPr lang="de-DE" sz="1800" dirty="0" smtClean="0"/>
          </a:p>
          <a:p>
            <a:pPr>
              <a:tabLst>
                <a:tab pos="1435100" algn="l"/>
                <a:tab pos="2425700" algn="l"/>
                <a:tab pos="2959100" algn="l"/>
              </a:tabLst>
            </a:pPr>
            <a:r>
              <a:rPr lang="ru-RU" sz="1800" i="1" dirty="0" smtClean="0"/>
              <a:t>Результат</a:t>
            </a:r>
            <a:r>
              <a:rPr lang="de-DE" sz="1800" i="1" dirty="0" smtClean="0"/>
              <a:t>:</a:t>
            </a:r>
          </a:p>
          <a:p>
            <a:pPr>
              <a:tabLst>
                <a:tab pos="1435100" algn="l"/>
                <a:tab pos="2425700" algn="l"/>
                <a:tab pos="2959100" algn="l"/>
              </a:tabLst>
            </a:pPr>
            <a:r>
              <a:rPr lang="ru-RU" sz="1800" i="1" dirty="0" smtClean="0"/>
              <a:t>Бетон с водоцементным отношением </a:t>
            </a:r>
            <a:r>
              <a:rPr lang="de-DE" sz="1800" i="1" dirty="0" smtClean="0"/>
              <a:t>0</a:t>
            </a:r>
            <a:r>
              <a:rPr lang="ru-RU" sz="1800" i="1" dirty="0" smtClean="0"/>
              <a:t>,</a:t>
            </a:r>
            <a:r>
              <a:rPr lang="de-DE" sz="1800" i="1" dirty="0" smtClean="0"/>
              <a:t>39</a:t>
            </a:r>
          </a:p>
        </p:txBody>
      </p:sp>
    </p:spTree>
    <p:extLst>
      <p:ext uri="{BB962C8B-B14F-4D97-AF65-F5344CB8AC3E}">
        <p14:creationId xmlns="" xmlns:p14="http://schemas.microsoft.com/office/powerpoint/2010/main" val="290749486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www.hydronix.com</a:t>
            </a:r>
            <a:endParaRPr lang="en-GB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7A42315-95DC-9444-BDD3-FDE7ED470254}" type="slidenum">
              <a:rPr lang="en-GB" smtClean="0"/>
              <a:pPr>
                <a:defRPr/>
              </a:pPr>
              <a:t>14</a:t>
            </a:fld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163737" y="2268463"/>
            <a:ext cx="1047229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2E6D9F"/>
              </a:buClr>
              <a:buFont typeface="Arial" panose="020B0604020202020204" pitchFamily="34" charset="0"/>
              <a:buChar char="•"/>
            </a:pPr>
            <a:r>
              <a:rPr lang="ru-RU" sz="1800" dirty="0" smtClean="0"/>
              <a:t>В смесь добавляется слишком много цемента, поскольку общий вес смеси включает в себя воду, а не только массу заполнителей.</a:t>
            </a:r>
            <a:endParaRPr lang="de-DE" sz="1800" dirty="0" smtClean="0"/>
          </a:p>
          <a:p>
            <a:pPr marL="285750" indent="-285750">
              <a:buClr>
                <a:srgbClr val="2E6D9F"/>
              </a:buClr>
              <a:buFont typeface="Arial" panose="020B0604020202020204" pitchFamily="34" charset="0"/>
              <a:buChar char="•"/>
            </a:pPr>
            <a:endParaRPr lang="de-DE" sz="1800" dirty="0" smtClean="0"/>
          </a:p>
          <a:p>
            <a:pPr marL="285750" indent="-285750">
              <a:buClr>
                <a:srgbClr val="2E6D9F"/>
              </a:buClr>
              <a:buFont typeface="Arial" panose="020B0604020202020204" pitchFamily="34" charset="0"/>
              <a:buChar char="•"/>
            </a:pPr>
            <a:r>
              <a:rPr lang="ru-RU" sz="1800" dirty="0" smtClean="0"/>
              <a:t>То же самое качество бетона и тот же состав смеси можно получить, используя меньшее количество цемента, но выход продукции в этом случае будет меньше.</a:t>
            </a:r>
            <a:endParaRPr lang="de-DE" sz="1800" dirty="0" smtClean="0"/>
          </a:p>
        </p:txBody>
      </p:sp>
      <p:sp>
        <p:nvSpPr>
          <p:cNvPr id="11" name="Textfeld 10"/>
          <p:cNvSpPr txBox="1"/>
          <p:nvPr/>
        </p:nvSpPr>
        <p:spPr>
          <a:xfrm>
            <a:off x="163736" y="4279901"/>
            <a:ext cx="1039956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b="1" dirty="0" smtClean="0">
                <a:solidFill>
                  <a:srgbClr val="2E6D9F"/>
                </a:solidFill>
              </a:rPr>
              <a:t>Решение</a:t>
            </a:r>
            <a:r>
              <a:rPr lang="de-DE" sz="1800" dirty="0" smtClean="0"/>
              <a:t>:</a:t>
            </a:r>
          </a:p>
          <a:p>
            <a:r>
              <a:rPr lang="ru-RU" sz="1800" dirty="0" smtClean="0"/>
              <a:t>Расчетный вес каждого из заполнителей должен быть откорректирован с учетом содержания влаги</a:t>
            </a:r>
            <a:r>
              <a:rPr lang="de-DE" sz="1800" dirty="0" smtClean="0"/>
              <a:t>.</a:t>
            </a:r>
          </a:p>
          <a:p>
            <a:endParaRPr lang="de-DE" sz="1800" dirty="0" smtClean="0"/>
          </a:p>
          <a:p>
            <a:r>
              <a:rPr lang="ru-RU" sz="1800" dirty="0" smtClean="0"/>
              <a:t>В результате мы получим заданный объем бетонной смеси с правильным соотношением заполнитель/цемент в соответствии с рецептом.</a:t>
            </a:r>
            <a:endParaRPr lang="de-DE" sz="1800" dirty="0" smtClean="0"/>
          </a:p>
        </p:txBody>
      </p:sp>
      <p:sp>
        <p:nvSpPr>
          <p:cNvPr id="12" name="Textfeld 11"/>
          <p:cNvSpPr txBox="1"/>
          <p:nvPr/>
        </p:nvSpPr>
        <p:spPr>
          <a:xfrm>
            <a:off x="0" y="5796856"/>
            <a:ext cx="107997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>
                <a:solidFill>
                  <a:srgbClr val="FF0000"/>
                </a:solidFill>
              </a:rPr>
              <a:t>Таким образом, мы можем произвести больше бетона, </a:t>
            </a:r>
          </a:p>
          <a:p>
            <a:pPr algn="ctr"/>
            <a:r>
              <a:rPr lang="ru-RU" sz="2400" b="1" dirty="0" smtClean="0">
                <a:solidFill>
                  <a:srgbClr val="FF0000"/>
                </a:solidFill>
              </a:rPr>
              <a:t>используя то же самое количество цемента</a:t>
            </a:r>
            <a:endParaRPr lang="de-DE" sz="2400" b="1" dirty="0">
              <a:solidFill>
                <a:srgbClr val="FF0000"/>
              </a:solidFill>
            </a:endParaRPr>
          </a:p>
        </p:txBody>
      </p: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1756543" y="565921"/>
            <a:ext cx="7496755" cy="536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prstTxWarp prst="textNoShape">
              <a:avLst/>
            </a:prstTxWarp>
            <a:spAutoFit/>
          </a:bodyPr>
          <a:lstStyle/>
          <a:p>
            <a:pPr lvl="0" algn="ctr"/>
            <a:r>
              <a:rPr lang="ru-RU" sz="2800" dirty="0" smtClean="0">
                <a:solidFill>
                  <a:srgbClr val="2E6D9F"/>
                </a:solidFill>
              </a:rPr>
              <a:t>Измерение влажности сыпучих материалов</a:t>
            </a:r>
            <a:endParaRPr lang="en-GB" sz="2800" dirty="0">
              <a:solidFill>
                <a:srgbClr val="2E6D9F"/>
              </a:solidFill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309185" y="1404367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800" b="1" dirty="0" smtClean="0"/>
              <a:t>Пример</a:t>
            </a:r>
            <a:r>
              <a:rPr lang="de-DE" sz="1800" b="1" dirty="0" smtClean="0"/>
              <a:t>:</a:t>
            </a:r>
            <a:endParaRPr lang="de-DE" sz="1800" b="1" dirty="0"/>
          </a:p>
        </p:txBody>
      </p:sp>
      <p:sp>
        <p:nvSpPr>
          <p:cNvPr id="14" name="Textfeld 13"/>
          <p:cNvSpPr txBox="1"/>
          <p:nvPr/>
        </p:nvSpPr>
        <p:spPr>
          <a:xfrm>
            <a:off x="309185" y="1692399"/>
            <a:ext cx="6610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800" b="1" dirty="0" smtClean="0"/>
              <a:t>Рецепт  приготовления 1 м</a:t>
            </a:r>
            <a:r>
              <a:rPr lang="de-DE" sz="1800" b="1" baseline="30000" dirty="0" smtClean="0"/>
              <a:t>3</a:t>
            </a:r>
            <a:r>
              <a:rPr lang="de-DE" sz="1800" b="1" dirty="0" smtClean="0"/>
              <a:t> </a:t>
            </a:r>
            <a:r>
              <a:rPr lang="ru-RU" sz="1800" b="1" dirty="0" smtClean="0"/>
              <a:t>полусухой бетонной </a:t>
            </a:r>
            <a:r>
              <a:rPr lang="ru-RU" sz="1800" b="1" dirty="0" smtClean="0"/>
              <a:t>смеси:</a:t>
            </a:r>
            <a:endParaRPr lang="de-DE" sz="1800" b="1" dirty="0" smtClean="0"/>
          </a:p>
        </p:txBody>
      </p:sp>
    </p:spTree>
    <p:extLst>
      <p:ext uri="{BB962C8B-B14F-4D97-AF65-F5344CB8AC3E}">
        <p14:creationId xmlns="" xmlns:p14="http://schemas.microsoft.com/office/powerpoint/2010/main" val="31676617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10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www.hydronix.com</a:t>
            </a:r>
            <a:endParaRPr lang="en-GB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7A42315-95DC-9444-BDD3-FDE7ED470254}" type="slidenum">
              <a:rPr lang="en-GB" smtClean="0"/>
              <a:pPr>
                <a:defRPr/>
              </a:pPr>
              <a:t>15</a:t>
            </a:fld>
            <a:endParaRPr lang="en-GB" dirty="0"/>
          </a:p>
        </p:txBody>
      </p:sp>
      <p:sp>
        <p:nvSpPr>
          <p:cNvPr id="8" name="Textfeld 7"/>
          <p:cNvSpPr txBox="1"/>
          <p:nvPr/>
        </p:nvSpPr>
        <p:spPr>
          <a:xfrm>
            <a:off x="236461" y="2124448"/>
            <a:ext cx="53062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b="1" u="sng" dirty="0" smtClean="0"/>
              <a:t>Экономия</a:t>
            </a:r>
            <a:r>
              <a:rPr lang="de-DE" sz="1800" b="1" u="sng" dirty="0" smtClean="0"/>
              <a:t>:</a:t>
            </a:r>
          </a:p>
          <a:p>
            <a:pPr>
              <a:tabLst>
                <a:tab pos="1346200" algn="l"/>
              </a:tabLst>
            </a:pPr>
            <a:r>
              <a:rPr lang="ru-RU" sz="1800" dirty="0" smtClean="0"/>
              <a:t>Объем производства</a:t>
            </a:r>
            <a:r>
              <a:rPr lang="de-DE" sz="1800" dirty="0" smtClean="0"/>
              <a:t>:	160 </a:t>
            </a:r>
            <a:r>
              <a:rPr lang="ru-RU" sz="1800" dirty="0" smtClean="0"/>
              <a:t>замесов в день</a:t>
            </a:r>
            <a:endParaRPr lang="de-DE" sz="1800" dirty="0" smtClean="0"/>
          </a:p>
          <a:p>
            <a:pPr>
              <a:tabLst>
                <a:tab pos="1346200" algn="l"/>
              </a:tabLst>
            </a:pPr>
            <a:r>
              <a:rPr lang="de-DE" sz="1800" dirty="0" smtClean="0"/>
              <a:t>	</a:t>
            </a:r>
            <a:r>
              <a:rPr lang="ru-RU" sz="1800" dirty="0" smtClean="0"/>
              <a:t>		</a:t>
            </a:r>
            <a:r>
              <a:rPr lang="de-DE" sz="1800" dirty="0" smtClean="0"/>
              <a:t>5 </a:t>
            </a:r>
            <a:r>
              <a:rPr lang="ru-RU" sz="1800" dirty="0" smtClean="0"/>
              <a:t>дней в неделю</a:t>
            </a:r>
            <a:endParaRPr lang="de-DE" sz="1800" dirty="0" smtClean="0"/>
          </a:p>
          <a:p>
            <a:pPr>
              <a:tabLst>
                <a:tab pos="1346200" algn="l"/>
              </a:tabLst>
            </a:pPr>
            <a:r>
              <a:rPr lang="de-DE" sz="1800" dirty="0"/>
              <a:t>	</a:t>
            </a:r>
            <a:r>
              <a:rPr lang="ru-RU" sz="1800" dirty="0" smtClean="0"/>
              <a:t>		</a:t>
            </a:r>
            <a:r>
              <a:rPr lang="de-DE" sz="1800" dirty="0" smtClean="0"/>
              <a:t>40 </a:t>
            </a:r>
            <a:r>
              <a:rPr lang="ru-RU" sz="1800" dirty="0" smtClean="0"/>
              <a:t>недель в году</a:t>
            </a:r>
            <a:endParaRPr lang="de-DE" sz="1800" dirty="0" smtClean="0"/>
          </a:p>
        </p:txBody>
      </p:sp>
      <p:sp>
        <p:nvSpPr>
          <p:cNvPr id="9" name="Textfeld 8"/>
          <p:cNvSpPr txBox="1"/>
          <p:nvPr/>
        </p:nvSpPr>
        <p:spPr>
          <a:xfrm>
            <a:off x="236461" y="3492599"/>
            <a:ext cx="1039956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 smtClean="0"/>
              <a:t>Без компенсации веса за год будет произведено </a:t>
            </a:r>
            <a:r>
              <a:rPr lang="ru-RU" sz="1800" b="1" dirty="0" smtClean="0"/>
              <a:t>32 000 замесов в год </a:t>
            </a:r>
            <a:r>
              <a:rPr lang="ru-RU" sz="1800" dirty="0" smtClean="0"/>
              <a:t>с перерасходом цемента, составляющим </a:t>
            </a:r>
            <a:r>
              <a:rPr lang="de-DE" sz="1800" dirty="0" smtClean="0"/>
              <a:t>4</a:t>
            </a:r>
            <a:r>
              <a:rPr lang="ru-RU" sz="1800" dirty="0" smtClean="0"/>
              <a:t>,</a:t>
            </a:r>
            <a:r>
              <a:rPr lang="de-DE" sz="1800" dirty="0" smtClean="0"/>
              <a:t>5%.</a:t>
            </a:r>
          </a:p>
          <a:p>
            <a:pPr>
              <a:tabLst>
                <a:tab pos="2781300" algn="l"/>
              </a:tabLst>
            </a:pPr>
            <a:r>
              <a:rPr lang="ru-RU" sz="1800" dirty="0" smtClean="0"/>
              <a:t>Общее количество цемента</a:t>
            </a:r>
            <a:r>
              <a:rPr lang="de-DE" sz="1800" dirty="0" smtClean="0"/>
              <a:t>:	32000 x 350 </a:t>
            </a:r>
            <a:r>
              <a:rPr lang="ru-RU" sz="1800" dirty="0" smtClean="0"/>
              <a:t>кг</a:t>
            </a:r>
            <a:r>
              <a:rPr lang="de-DE" sz="1800" dirty="0" smtClean="0"/>
              <a:t>= 11200000 </a:t>
            </a:r>
            <a:r>
              <a:rPr lang="ru-RU" sz="1800" dirty="0" smtClean="0"/>
              <a:t>кг</a:t>
            </a:r>
            <a:r>
              <a:rPr lang="de-DE" sz="1800" dirty="0" smtClean="0"/>
              <a:t>= </a:t>
            </a:r>
            <a:r>
              <a:rPr lang="de-DE" sz="1800" b="1" dirty="0" smtClean="0"/>
              <a:t>11200 </a:t>
            </a:r>
            <a:r>
              <a:rPr lang="ru-RU" sz="1800" b="1" dirty="0" smtClean="0"/>
              <a:t>т</a:t>
            </a:r>
            <a:endParaRPr lang="de-DE" sz="1800" b="1" dirty="0" smtClean="0"/>
          </a:p>
          <a:p>
            <a:pPr>
              <a:tabLst>
                <a:tab pos="2781300" algn="l"/>
              </a:tabLst>
            </a:pPr>
            <a:r>
              <a:rPr lang="ru-RU" sz="1800" dirty="0" smtClean="0"/>
              <a:t>Перерасход цемента</a:t>
            </a:r>
            <a:r>
              <a:rPr lang="de-DE" sz="1800" dirty="0" smtClean="0"/>
              <a:t>:	4</a:t>
            </a:r>
            <a:r>
              <a:rPr lang="ru-RU" sz="1800" dirty="0" smtClean="0"/>
              <a:t>,</a:t>
            </a:r>
            <a:r>
              <a:rPr lang="de-DE" sz="1800" dirty="0" smtClean="0"/>
              <a:t>5% </a:t>
            </a:r>
            <a:r>
              <a:rPr lang="ru-RU" sz="1800" dirty="0" smtClean="0"/>
              <a:t>от </a:t>
            </a:r>
            <a:r>
              <a:rPr lang="de-DE" sz="1800" dirty="0" smtClean="0"/>
              <a:t>11200 </a:t>
            </a:r>
            <a:r>
              <a:rPr lang="ru-RU" sz="1800" dirty="0" smtClean="0"/>
              <a:t>т</a:t>
            </a:r>
            <a:r>
              <a:rPr lang="de-DE" sz="1800" dirty="0" smtClean="0"/>
              <a:t> = </a:t>
            </a:r>
            <a:r>
              <a:rPr lang="de-DE" sz="1800" b="1" dirty="0" smtClean="0"/>
              <a:t>504 </a:t>
            </a:r>
            <a:r>
              <a:rPr lang="ru-RU" sz="1800" b="1" dirty="0" smtClean="0"/>
              <a:t>т</a:t>
            </a:r>
            <a:endParaRPr lang="de-DE" sz="1800" b="1" dirty="0" smtClean="0"/>
          </a:p>
          <a:p>
            <a:endParaRPr lang="de-DE" sz="2000" dirty="0"/>
          </a:p>
          <a:p>
            <a:r>
              <a:rPr lang="ru-RU" sz="2000" dirty="0" smtClean="0"/>
              <a:t>При цене 80 евро за тонну цемента стоимость 504 т цемента составит</a:t>
            </a:r>
            <a:r>
              <a:rPr lang="de-DE" sz="2000" dirty="0" smtClean="0"/>
              <a:t>:</a:t>
            </a:r>
            <a:endParaRPr lang="de-DE" sz="2000" dirty="0"/>
          </a:p>
        </p:txBody>
      </p:sp>
      <p:sp>
        <p:nvSpPr>
          <p:cNvPr id="10" name="Textfeld 9"/>
          <p:cNvSpPr txBox="1"/>
          <p:nvPr/>
        </p:nvSpPr>
        <p:spPr>
          <a:xfrm>
            <a:off x="0" y="5580831"/>
            <a:ext cx="107997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000" b="1" dirty="0">
                <a:solidFill>
                  <a:srgbClr val="FF0000"/>
                </a:solidFill>
              </a:rPr>
              <a:t>€ </a:t>
            </a:r>
            <a:r>
              <a:rPr lang="de-DE" sz="4000" b="1" dirty="0" smtClean="0">
                <a:solidFill>
                  <a:srgbClr val="FF0000"/>
                </a:solidFill>
              </a:rPr>
              <a:t>40</a:t>
            </a:r>
            <a:r>
              <a:rPr lang="ru-RU" sz="4000" b="1" dirty="0" smtClean="0">
                <a:solidFill>
                  <a:srgbClr val="FF0000"/>
                </a:solidFill>
              </a:rPr>
              <a:t> </a:t>
            </a:r>
            <a:r>
              <a:rPr lang="de-DE" sz="4000" b="1" dirty="0" smtClean="0">
                <a:solidFill>
                  <a:srgbClr val="FF0000"/>
                </a:solidFill>
              </a:rPr>
              <a:t>320</a:t>
            </a:r>
            <a:endParaRPr lang="de-DE" sz="3600" b="1" dirty="0">
              <a:solidFill>
                <a:srgbClr val="FF0000"/>
              </a:solidFill>
            </a:endParaRPr>
          </a:p>
        </p:txBody>
      </p:sp>
      <p:sp>
        <p:nvSpPr>
          <p:cNvPr id="11" name="Text Box 2"/>
          <p:cNvSpPr txBox="1">
            <a:spLocks noChangeArrowheads="1"/>
          </p:cNvSpPr>
          <p:nvPr/>
        </p:nvSpPr>
        <p:spPr bwMode="auto">
          <a:xfrm>
            <a:off x="1756543" y="565921"/>
            <a:ext cx="7496755" cy="536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prstTxWarp prst="textNoShape">
              <a:avLst/>
            </a:prstTxWarp>
            <a:spAutoFit/>
          </a:bodyPr>
          <a:lstStyle/>
          <a:p>
            <a:pPr lvl="0" algn="ctr"/>
            <a:r>
              <a:rPr lang="ru-RU" sz="2800" dirty="0" smtClean="0">
                <a:solidFill>
                  <a:srgbClr val="2E6D9F"/>
                </a:solidFill>
              </a:rPr>
              <a:t>Измерение влажности сыпучих материалов</a:t>
            </a:r>
            <a:endParaRPr lang="en-GB" sz="2800" dirty="0">
              <a:solidFill>
                <a:srgbClr val="2E6D9F"/>
              </a:solidFill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309185" y="1404367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800" b="1" dirty="0" smtClean="0"/>
              <a:t>Пример</a:t>
            </a:r>
            <a:r>
              <a:rPr lang="de-DE" sz="1800" b="1" dirty="0" smtClean="0"/>
              <a:t>:</a:t>
            </a:r>
            <a:endParaRPr lang="de-DE" sz="1800" b="1" dirty="0"/>
          </a:p>
        </p:txBody>
      </p:sp>
      <p:sp>
        <p:nvSpPr>
          <p:cNvPr id="13" name="Textfeld 12"/>
          <p:cNvSpPr txBox="1"/>
          <p:nvPr/>
        </p:nvSpPr>
        <p:spPr>
          <a:xfrm>
            <a:off x="309185" y="1692399"/>
            <a:ext cx="6610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800" b="1" dirty="0" smtClean="0"/>
              <a:t>Рецепт  приготовления 1 м</a:t>
            </a:r>
            <a:r>
              <a:rPr lang="de-DE" sz="1800" b="1" baseline="30000" dirty="0" smtClean="0"/>
              <a:t>3</a:t>
            </a:r>
            <a:r>
              <a:rPr lang="de-DE" sz="1800" b="1" dirty="0" smtClean="0"/>
              <a:t> </a:t>
            </a:r>
            <a:r>
              <a:rPr lang="ru-RU" sz="1800" b="1" dirty="0" smtClean="0"/>
              <a:t>полусухой бетонной </a:t>
            </a:r>
            <a:r>
              <a:rPr lang="ru-RU" sz="1800" b="1" dirty="0" smtClean="0"/>
              <a:t>смеси </a:t>
            </a:r>
            <a:r>
              <a:rPr lang="de-DE" sz="1800" b="1" dirty="0" smtClean="0"/>
              <a:t>:</a:t>
            </a:r>
          </a:p>
        </p:txBody>
      </p:sp>
    </p:spTree>
    <p:extLst>
      <p:ext uri="{BB962C8B-B14F-4D97-AF65-F5344CB8AC3E}">
        <p14:creationId xmlns="" xmlns:p14="http://schemas.microsoft.com/office/powerpoint/2010/main" val="37256256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9" grpId="0" build="p"/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www.hydronix.com</a:t>
            </a:r>
            <a:endParaRPr lang="en-GB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7A42315-95DC-9444-BDD3-FDE7ED470254}" type="slidenum">
              <a:rPr lang="en-GB" smtClean="0"/>
              <a:pPr>
                <a:defRPr/>
              </a:pPr>
              <a:t>16</a:t>
            </a:fld>
            <a:endParaRPr lang="en-GB" dirty="0"/>
          </a:p>
        </p:txBody>
      </p:sp>
      <p:sp>
        <p:nvSpPr>
          <p:cNvPr id="8" name="Textfeld 7"/>
          <p:cNvSpPr txBox="1"/>
          <p:nvPr/>
        </p:nvSpPr>
        <p:spPr>
          <a:xfrm>
            <a:off x="0" y="3898901"/>
            <a:ext cx="107997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b="1" dirty="0" smtClean="0">
                <a:solidFill>
                  <a:srgbClr val="FF0000"/>
                </a:solidFill>
              </a:rPr>
              <a:t>или</a:t>
            </a:r>
            <a:endParaRPr lang="de-DE" sz="4800" b="1" dirty="0">
              <a:solidFill>
                <a:srgbClr val="FF0000"/>
              </a:solidFill>
            </a:endParaRPr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2167648" y="427039"/>
            <a:ext cx="7157088" cy="967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4306" tIns="52153" rIns="104306" bIns="52153">
            <a:prstTxWarp prst="textNoShape">
              <a:avLst/>
            </a:prstTxWarp>
            <a:spAutoFit/>
          </a:bodyPr>
          <a:lstStyle/>
          <a:p>
            <a:pPr lvl="0" algn="ctr"/>
            <a:r>
              <a:rPr lang="ru-RU" sz="2800" dirty="0" smtClean="0">
                <a:solidFill>
                  <a:srgbClr val="2E6D9F"/>
                </a:solidFill>
              </a:rPr>
              <a:t>Измерение влажности сыпучих материалов</a:t>
            </a:r>
            <a:endParaRPr lang="en-GB" sz="2800" dirty="0">
              <a:solidFill>
                <a:srgbClr val="2E6D9F"/>
              </a:solidFill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309185" y="1404367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800" b="1" dirty="0" smtClean="0"/>
              <a:t>Пример</a:t>
            </a:r>
            <a:r>
              <a:rPr lang="de-DE" sz="1800" b="1" dirty="0" smtClean="0"/>
              <a:t>:</a:t>
            </a:r>
            <a:endParaRPr lang="de-DE" sz="1800" b="1" dirty="0"/>
          </a:p>
        </p:txBody>
      </p:sp>
      <p:sp>
        <p:nvSpPr>
          <p:cNvPr id="11" name="Textfeld 10"/>
          <p:cNvSpPr txBox="1"/>
          <p:nvPr/>
        </p:nvSpPr>
        <p:spPr>
          <a:xfrm>
            <a:off x="309185" y="1692399"/>
            <a:ext cx="6610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800" b="1" dirty="0" smtClean="0"/>
              <a:t>Рецепт  приготовления 1 м</a:t>
            </a:r>
            <a:r>
              <a:rPr lang="de-DE" sz="1800" b="1" baseline="30000" dirty="0" smtClean="0"/>
              <a:t>3</a:t>
            </a:r>
            <a:r>
              <a:rPr lang="de-DE" sz="1800" b="1" dirty="0" smtClean="0"/>
              <a:t> </a:t>
            </a:r>
            <a:r>
              <a:rPr lang="ru-RU" sz="1800" b="1" dirty="0" smtClean="0"/>
              <a:t>полусухой бетонной </a:t>
            </a:r>
            <a:r>
              <a:rPr lang="ru-RU" sz="1800" b="1" dirty="0" smtClean="0"/>
              <a:t>смеси </a:t>
            </a:r>
            <a:r>
              <a:rPr lang="de-DE" sz="1800" b="1" dirty="0" smtClean="0"/>
              <a:t>:</a:t>
            </a:r>
          </a:p>
        </p:txBody>
      </p:sp>
    </p:spTree>
    <p:extLst>
      <p:ext uri="{BB962C8B-B14F-4D97-AF65-F5344CB8AC3E}">
        <p14:creationId xmlns="" xmlns:p14="http://schemas.microsoft.com/office/powerpoint/2010/main" val="15836762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www.hydronix.com</a:t>
            </a:r>
            <a:endParaRPr lang="en-GB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7A42315-95DC-9444-BDD3-FDE7ED470254}" type="slidenum">
              <a:rPr lang="en-GB" smtClean="0"/>
              <a:pPr>
                <a:defRPr/>
              </a:pPr>
              <a:t>17</a:t>
            </a:fld>
            <a:endParaRPr lang="en-GB" dirty="0"/>
          </a:p>
        </p:txBody>
      </p:sp>
      <p:sp>
        <p:nvSpPr>
          <p:cNvPr id="8" name="Textfeld 7"/>
          <p:cNvSpPr txBox="1"/>
          <p:nvPr/>
        </p:nvSpPr>
        <p:spPr>
          <a:xfrm>
            <a:off x="309185" y="2556496"/>
            <a:ext cx="471776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800" b="1" dirty="0" smtClean="0"/>
              <a:t>Количество цемента согласно рецепту</a:t>
            </a:r>
            <a:r>
              <a:rPr lang="de-DE" sz="1800" b="1" dirty="0" smtClean="0"/>
              <a:t>:</a:t>
            </a:r>
          </a:p>
          <a:p>
            <a:r>
              <a:rPr lang="de-DE" sz="1800" dirty="0" smtClean="0"/>
              <a:t>32</a:t>
            </a:r>
            <a:r>
              <a:rPr lang="ru-RU" sz="1800" dirty="0" smtClean="0"/>
              <a:t> </a:t>
            </a:r>
            <a:r>
              <a:rPr lang="de-DE" sz="1800" dirty="0" smtClean="0"/>
              <a:t>000 </a:t>
            </a:r>
            <a:r>
              <a:rPr lang="ru-RU" sz="1800" dirty="0" smtClean="0"/>
              <a:t>замесов с использованием </a:t>
            </a:r>
            <a:r>
              <a:rPr lang="de-DE" sz="1800" i="1" dirty="0" smtClean="0">
                <a:solidFill>
                  <a:srgbClr val="008000"/>
                </a:solidFill>
              </a:rPr>
              <a:t>1 </a:t>
            </a:r>
            <a:r>
              <a:rPr lang="ru-RU" sz="1800" i="1" dirty="0" smtClean="0">
                <a:solidFill>
                  <a:srgbClr val="008000"/>
                </a:solidFill>
              </a:rPr>
              <a:t>м</a:t>
            </a:r>
            <a:r>
              <a:rPr lang="de-DE" sz="1800" i="1" baseline="30000" dirty="0" smtClean="0">
                <a:solidFill>
                  <a:srgbClr val="008000"/>
                </a:solidFill>
              </a:rPr>
              <a:t>3</a:t>
            </a:r>
            <a:r>
              <a:rPr lang="de-DE" sz="1800" i="1" dirty="0" smtClean="0">
                <a:solidFill>
                  <a:srgbClr val="008000"/>
                </a:solidFill>
              </a:rPr>
              <a:t> </a:t>
            </a:r>
          </a:p>
          <a:p>
            <a:r>
              <a:rPr lang="de-DE" sz="1800" dirty="0" smtClean="0"/>
              <a:t>(</a:t>
            </a:r>
            <a:r>
              <a:rPr lang="de-DE" sz="1800" b="1" i="1" dirty="0" smtClean="0">
                <a:solidFill>
                  <a:srgbClr val="008000"/>
                </a:solidFill>
              </a:rPr>
              <a:t>2300 </a:t>
            </a:r>
            <a:r>
              <a:rPr lang="ru-RU" sz="1800" b="1" i="1" dirty="0" smtClean="0">
                <a:solidFill>
                  <a:srgbClr val="008000"/>
                </a:solidFill>
              </a:rPr>
              <a:t>кг</a:t>
            </a:r>
            <a:r>
              <a:rPr lang="de-DE" sz="1800" dirty="0" smtClean="0"/>
              <a:t>) </a:t>
            </a:r>
            <a:r>
              <a:rPr lang="ru-RU" sz="1800" dirty="0" smtClean="0"/>
              <a:t>сухих материалов</a:t>
            </a:r>
            <a:endParaRPr lang="de-DE" sz="1800" dirty="0" smtClean="0"/>
          </a:p>
          <a:p>
            <a:r>
              <a:rPr lang="de-DE" sz="1800" dirty="0" smtClean="0"/>
              <a:t>(</a:t>
            </a:r>
            <a:r>
              <a:rPr lang="de-DE" sz="1800" b="1" i="1" dirty="0" smtClean="0">
                <a:solidFill>
                  <a:srgbClr val="008000"/>
                </a:solidFill>
              </a:rPr>
              <a:t>1950 </a:t>
            </a:r>
            <a:r>
              <a:rPr lang="ru-RU" sz="1800" b="1" i="1" dirty="0" smtClean="0">
                <a:solidFill>
                  <a:srgbClr val="008000"/>
                </a:solidFill>
              </a:rPr>
              <a:t>кг</a:t>
            </a:r>
            <a:r>
              <a:rPr lang="de-DE" sz="1800" b="1" i="1" dirty="0" smtClean="0">
                <a:solidFill>
                  <a:srgbClr val="008000"/>
                </a:solidFill>
              </a:rPr>
              <a:t> </a:t>
            </a:r>
            <a:r>
              <a:rPr lang="ru-RU" sz="1800" dirty="0" smtClean="0"/>
              <a:t>заполнителей</a:t>
            </a:r>
            <a:r>
              <a:rPr lang="de-DE" sz="1800" dirty="0" smtClean="0"/>
              <a:t> + 350 </a:t>
            </a:r>
            <a:r>
              <a:rPr lang="ru-RU" sz="1800" dirty="0" smtClean="0"/>
              <a:t>кг</a:t>
            </a:r>
            <a:r>
              <a:rPr lang="de-DE" sz="1800" dirty="0" smtClean="0"/>
              <a:t> </a:t>
            </a:r>
            <a:r>
              <a:rPr lang="ru-RU" sz="1800" dirty="0" smtClean="0"/>
              <a:t>цемента</a:t>
            </a:r>
            <a:r>
              <a:rPr lang="de-DE" sz="1800" dirty="0" smtClean="0"/>
              <a:t>) </a:t>
            </a:r>
            <a:endParaRPr lang="de-DE" sz="1800" dirty="0" smtClean="0"/>
          </a:p>
          <a:p>
            <a:endParaRPr lang="de-DE" sz="1800" dirty="0" smtClean="0"/>
          </a:p>
          <a:p>
            <a:r>
              <a:rPr lang="de-DE" sz="1800" b="1" dirty="0" smtClean="0"/>
              <a:t>= </a:t>
            </a:r>
            <a:r>
              <a:rPr lang="de-DE" sz="1800" b="1" dirty="0" smtClean="0"/>
              <a:t>32000 </a:t>
            </a:r>
            <a:r>
              <a:rPr lang="de-DE" sz="1800" b="1" dirty="0" smtClean="0"/>
              <a:t>x 1 </a:t>
            </a:r>
            <a:r>
              <a:rPr lang="ru-RU" sz="1800" b="1" dirty="0" smtClean="0"/>
              <a:t>м</a:t>
            </a:r>
            <a:r>
              <a:rPr lang="de-DE" sz="1800" b="1" baseline="30000" dirty="0" smtClean="0"/>
              <a:t>3</a:t>
            </a:r>
            <a:r>
              <a:rPr lang="de-DE" sz="1800" b="1" dirty="0" smtClean="0"/>
              <a:t> </a:t>
            </a:r>
            <a:r>
              <a:rPr lang="de-DE" sz="1800" b="1" dirty="0" smtClean="0"/>
              <a:t>= </a:t>
            </a:r>
            <a:r>
              <a:rPr lang="de-DE" sz="1800" b="1" dirty="0" smtClean="0"/>
              <a:t>32000 </a:t>
            </a:r>
            <a:r>
              <a:rPr lang="ru-RU" sz="1800" b="1" dirty="0" smtClean="0"/>
              <a:t>м</a:t>
            </a:r>
            <a:r>
              <a:rPr lang="de-DE" sz="1800" b="1" baseline="30000" dirty="0" smtClean="0"/>
              <a:t>3</a:t>
            </a:r>
            <a:endParaRPr lang="de-DE" sz="1800" b="1" dirty="0"/>
          </a:p>
        </p:txBody>
      </p:sp>
      <p:sp>
        <p:nvSpPr>
          <p:cNvPr id="13" name="Textfeld 12"/>
          <p:cNvSpPr txBox="1"/>
          <p:nvPr/>
        </p:nvSpPr>
        <p:spPr>
          <a:xfrm>
            <a:off x="5026552" y="2556496"/>
            <a:ext cx="514275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800" b="1" dirty="0" smtClean="0"/>
              <a:t>Фактическое количество без компенсации</a:t>
            </a:r>
            <a:r>
              <a:rPr lang="de-DE" sz="1800" b="1" dirty="0" smtClean="0"/>
              <a:t>:</a:t>
            </a:r>
            <a:endParaRPr lang="de-DE" sz="1800" b="1" dirty="0" smtClean="0"/>
          </a:p>
          <a:p>
            <a:r>
              <a:rPr lang="de-DE" sz="1800" dirty="0" smtClean="0"/>
              <a:t>32000 </a:t>
            </a:r>
            <a:r>
              <a:rPr lang="ru-RU" sz="1800" dirty="0" smtClean="0"/>
              <a:t>замесов с использованием </a:t>
            </a:r>
            <a:r>
              <a:rPr lang="de-DE" sz="1800" i="1" dirty="0" smtClean="0">
                <a:solidFill>
                  <a:srgbClr val="FF0000"/>
                </a:solidFill>
              </a:rPr>
              <a:t>0,962 </a:t>
            </a:r>
            <a:r>
              <a:rPr lang="ru-RU" sz="1800" i="1" dirty="0" smtClean="0">
                <a:solidFill>
                  <a:srgbClr val="FF0000"/>
                </a:solidFill>
              </a:rPr>
              <a:t>м</a:t>
            </a:r>
            <a:r>
              <a:rPr lang="de-DE" sz="1800" i="1" baseline="30000" dirty="0" smtClean="0">
                <a:solidFill>
                  <a:srgbClr val="FF0000"/>
                </a:solidFill>
              </a:rPr>
              <a:t>3</a:t>
            </a:r>
            <a:r>
              <a:rPr lang="de-DE" sz="1800" i="1" dirty="0" smtClean="0">
                <a:solidFill>
                  <a:srgbClr val="FF0000"/>
                </a:solidFill>
              </a:rPr>
              <a:t> </a:t>
            </a:r>
          </a:p>
          <a:p>
            <a:r>
              <a:rPr lang="de-DE" sz="1800" dirty="0" smtClean="0"/>
              <a:t>(</a:t>
            </a:r>
            <a:r>
              <a:rPr lang="de-DE" sz="1800" b="1" i="1" dirty="0" smtClean="0">
                <a:solidFill>
                  <a:srgbClr val="FF0000"/>
                </a:solidFill>
              </a:rPr>
              <a:t>2212 </a:t>
            </a:r>
            <a:r>
              <a:rPr lang="ru-RU" sz="1800" b="1" i="1" dirty="0" smtClean="0">
                <a:solidFill>
                  <a:srgbClr val="FF0000"/>
                </a:solidFill>
              </a:rPr>
              <a:t>кг)</a:t>
            </a:r>
            <a:r>
              <a:rPr lang="de-DE" sz="1800" dirty="0" smtClean="0"/>
              <a:t> </a:t>
            </a:r>
            <a:r>
              <a:rPr lang="ru-RU" sz="1800" dirty="0" smtClean="0"/>
              <a:t>сухих материалов</a:t>
            </a:r>
            <a:endParaRPr lang="de-DE" sz="1800" dirty="0" smtClean="0"/>
          </a:p>
          <a:p>
            <a:r>
              <a:rPr lang="de-DE" sz="1800" dirty="0" smtClean="0"/>
              <a:t>(</a:t>
            </a:r>
            <a:r>
              <a:rPr lang="de-DE" sz="1800" b="1" i="1" dirty="0" smtClean="0">
                <a:solidFill>
                  <a:srgbClr val="FF0000"/>
                </a:solidFill>
              </a:rPr>
              <a:t>1862 </a:t>
            </a:r>
            <a:r>
              <a:rPr lang="ru-RU" sz="1800" b="1" i="1" dirty="0" smtClean="0">
                <a:solidFill>
                  <a:srgbClr val="FF0000"/>
                </a:solidFill>
              </a:rPr>
              <a:t>кг </a:t>
            </a:r>
            <a:r>
              <a:rPr lang="ru-RU" sz="1800" dirty="0" smtClean="0"/>
              <a:t>заполнителей</a:t>
            </a:r>
            <a:r>
              <a:rPr lang="de-DE" sz="1800" dirty="0" smtClean="0"/>
              <a:t>+ 350 </a:t>
            </a:r>
            <a:r>
              <a:rPr lang="ru-RU" sz="1800" dirty="0" smtClean="0"/>
              <a:t>кг цемента</a:t>
            </a:r>
            <a:r>
              <a:rPr lang="de-DE" sz="1800" dirty="0" smtClean="0"/>
              <a:t>)</a:t>
            </a:r>
            <a:endParaRPr lang="de-DE" sz="1800" dirty="0"/>
          </a:p>
          <a:p>
            <a:endParaRPr lang="de-DE" sz="1800" dirty="0" smtClean="0"/>
          </a:p>
          <a:p>
            <a:r>
              <a:rPr lang="de-DE" sz="1800" b="1" dirty="0" smtClean="0"/>
              <a:t>= 32000 </a:t>
            </a:r>
            <a:r>
              <a:rPr lang="de-DE" sz="1800" b="1" dirty="0"/>
              <a:t>x </a:t>
            </a:r>
            <a:r>
              <a:rPr lang="de-DE" sz="1800" b="1" dirty="0" smtClean="0"/>
              <a:t>0,962 </a:t>
            </a:r>
            <a:r>
              <a:rPr lang="ru-RU" sz="1800" b="1" dirty="0" smtClean="0"/>
              <a:t>м</a:t>
            </a:r>
            <a:r>
              <a:rPr lang="de-DE" sz="1800" b="1" baseline="30000" dirty="0" smtClean="0"/>
              <a:t>3</a:t>
            </a:r>
            <a:r>
              <a:rPr lang="de-DE" sz="1800" b="1" dirty="0" smtClean="0"/>
              <a:t> </a:t>
            </a:r>
            <a:r>
              <a:rPr lang="de-DE" sz="1800" b="1" dirty="0"/>
              <a:t>= </a:t>
            </a:r>
            <a:r>
              <a:rPr lang="de-DE" sz="1800" b="1" dirty="0" smtClean="0"/>
              <a:t>30784 </a:t>
            </a:r>
            <a:r>
              <a:rPr lang="ru-RU" sz="1800" b="1" dirty="0" smtClean="0"/>
              <a:t>м</a:t>
            </a:r>
            <a:r>
              <a:rPr lang="de-DE" sz="1800" b="1" baseline="30000" dirty="0" smtClean="0"/>
              <a:t>3</a:t>
            </a:r>
            <a:endParaRPr lang="de-DE" sz="1800" b="1" dirty="0"/>
          </a:p>
        </p:txBody>
      </p:sp>
      <p:sp>
        <p:nvSpPr>
          <p:cNvPr id="9" name="Textfeld 8"/>
          <p:cNvSpPr txBox="1"/>
          <p:nvPr/>
        </p:nvSpPr>
        <p:spPr>
          <a:xfrm>
            <a:off x="0" y="5364807"/>
            <a:ext cx="107997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 smtClean="0">
                <a:solidFill>
                  <a:srgbClr val="FF0000"/>
                </a:solidFill>
              </a:rPr>
              <a:t>Разница составит </a:t>
            </a:r>
            <a:r>
              <a:rPr lang="de-DE" sz="4000" b="1" dirty="0" smtClean="0">
                <a:solidFill>
                  <a:srgbClr val="FF0000"/>
                </a:solidFill>
              </a:rPr>
              <a:t>1216 </a:t>
            </a:r>
            <a:r>
              <a:rPr lang="ru-RU" sz="4000" b="1" dirty="0" smtClean="0">
                <a:solidFill>
                  <a:srgbClr val="FF0000"/>
                </a:solidFill>
              </a:rPr>
              <a:t>м</a:t>
            </a:r>
            <a:r>
              <a:rPr lang="de-DE" sz="4000" b="1" baseline="30000" dirty="0" smtClean="0">
                <a:solidFill>
                  <a:srgbClr val="FF0000"/>
                </a:solidFill>
              </a:rPr>
              <a:t>3</a:t>
            </a:r>
            <a:endParaRPr lang="de-DE" sz="4000" b="1" dirty="0">
              <a:solidFill>
                <a:srgbClr val="FF0000"/>
              </a:solidFill>
            </a:endParaRPr>
          </a:p>
        </p:txBody>
      </p: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1613667" y="494483"/>
            <a:ext cx="7711069" cy="536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prstTxWarp prst="textNoShape">
              <a:avLst/>
            </a:prstTxWarp>
            <a:spAutoFit/>
          </a:bodyPr>
          <a:lstStyle/>
          <a:p>
            <a:pPr lvl="0" algn="ctr"/>
            <a:r>
              <a:rPr lang="ru-RU" sz="2800" dirty="0" smtClean="0">
                <a:solidFill>
                  <a:srgbClr val="2E6D9F"/>
                </a:solidFill>
              </a:rPr>
              <a:t>Измерение влажности сыпучих материалов</a:t>
            </a:r>
            <a:endParaRPr lang="en-GB" sz="2800" dirty="0">
              <a:solidFill>
                <a:srgbClr val="2E6D9F"/>
              </a:solidFill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309185" y="1404367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800" b="1" dirty="0" smtClean="0"/>
              <a:t>Пример</a:t>
            </a:r>
            <a:r>
              <a:rPr lang="de-DE" sz="1800" b="1" dirty="0" smtClean="0"/>
              <a:t>:</a:t>
            </a:r>
            <a:endParaRPr lang="de-DE" sz="1800" b="1" dirty="0"/>
          </a:p>
        </p:txBody>
      </p:sp>
      <p:sp>
        <p:nvSpPr>
          <p:cNvPr id="12" name="Textfeld 11"/>
          <p:cNvSpPr txBox="1"/>
          <p:nvPr/>
        </p:nvSpPr>
        <p:spPr>
          <a:xfrm>
            <a:off x="309185" y="1692399"/>
            <a:ext cx="6610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800" b="1" dirty="0" smtClean="0"/>
              <a:t>Рецепт  приготовления 1 м</a:t>
            </a:r>
            <a:r>
              <a:rPr lang="de-DE" sz="1800" b="1" baseline="30000" dirty="0" smtClean="0"/>
              <a:t>3</a:t>
            </a:r>
            <a:r>
              <a:rPr lang="de-DE" sz="1800" b="1" dirty="0" smtClean="0"/>
              <a:t> </a:t>
            </a:r>
            <a:r>
              <a:rPr lang="ru-RU" sz="1800" b="1" dirty="0" smtClean="0"/>
              <a:t>полусухой бетонной </a:t>
            </a:r>
            <a:r>
              <a:rPr lang="ru-RU" sz="1800" b="1" dirty="0" smtClean="0"/>
              <a:t>смеси </a:t>
            </a:r>
            <a:r>
              <a:rPr lang="de-DE" sz="1800" b="1" dirty="0" smtClean="0"/>
              <a:t>:</a:t>
            </a:r>
          </a:p>
        </p:txBody>
      </p:sp>
    </p:spTree>
    <p:extLst>
      <p:ext uri="{BB962C8B-B14F-4D97-AF65-F5344CB8AC3E}">
        <p14:creationId xmlns="" xmlns:p14="http://schemas.microsoft.com/office/powerpoint/2010/main" val="2081905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3" grpId="0"/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Foliennummernplatzhalter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B42B1931-853B-8346-8B17-7710980D7B6E}" type="slidenum">
              <a:rPr lang="en-GB"/>
              <a:pPr/>
              <a:t>18</a:t>
            </a:fld>
            <a:endParaRPr lang="en-GB" dirty="0"/>
          </a:p>
        </p:txBody>
      </p:sp>
      <p:sp>
        <p:nvSpPr>
          <p:cNvPr id="48131" name="Text Box 2"/>
          <p:cNvSpPr txBox="1">
            <a:spLocks noChangeArrowheads="1"/>
          </p:cNvSpPr>
          <p:nvPr/>
        </p:nvSpPr>
        <p:spPr bwMode="auto">
          <a:xfrm>
            <a:off x="1042163" y="565921"/>
            <a:ext cx="8496887" cy="967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prstTxWarp prst="textNoShape">
              <a:avLst/>
            </a:prstTxWarp>
            <a:spAutoFit/>
          </a:bodyPr>
          <a:lstStyle/>
          <a:p>
            <a:r>
              <a:rPr lang="ru-RU" sz="2800" dirty="0" smtClean="0">
                <a:solidFill>
                  <a:srgbClr val="2E6D9F"/>
                </a:solidFill>
              </a:rPr>
              <a:t>Сокращение издержек </a:t>
            </a:r>
            <a:r>
              <a:rPr lang="ru-RU" sz="2800" dirty="0" smtClean="0">
                <a:solidFill>
                  <a:srgbClr val="2E6D9F"/>
                </a:solidFill>
              </a:rPr>
              <a:t>в результате установки систем </a:t>
            </a:r>
            <a:r>
              <a:rPr lang="ru-RU" sz="2800" dirty="0" smtClean="0">
                <a:solidFill>
                  <a:srgbClr val="2E6D9F"/>
                </a:solidFill>
              </a:rPr>
              <a:t>измерения влажности</a:t>
            </a:r>
            <a:endParaRPr lang="de-DE" sz="2800" dirty="0">
              <a:solidFill>
                <a:srgbClr val="2E6D9F"/>
              </a:solidFill>
            </a:endParaRPr>
          </a:p>
        </p:txBody>
      </p:sp>
      <p:sp>
        <p:nvSpPr>
          <p:cNvPr id="4" name="Rectangle 1026"/>
          <p:cNvSpPr>
            <a:spLocks noChangeArrowheads="1"/>
          </p:cNvSpPr>
          <p:nvPr/>
        </p:nvSpPr>
        <p:spPr bwMode="auto">
          <a:xfrm>
            <a:off x="2113733" y="2941639"/>
            <a:ext cx="7030564" cy="383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Clr>
                <a:srgbClr val="2E6D9F"/>
              </a:buClr>
              <a:buFont typeface="Arial" panose="020B0604020202020204" pitchFamily="34" charset="0"/>
              <a:buChar char="•"/>
            </a:pPr>
            <a:r>
              <a:rPr lang="ru-RU" sz="2200" dirty="0" smtClean="0"/>
              <a:t>При контролируемых условиях </a:t>
            </a:r>
            <a:r>
              <a:rPr lang="ru-RU" sz="2200" dirty="0" smtClean="0"/>
              <a:t>точность показаний системы, установленной в смесителе, составляет </a:t>
            </a:r>
            <a:r>
              <a:rPr lang="en-GB" sz="2200" i="1" dirty="0" smtClean="0">
                <a:ea typeface="Arial" pitchFamily="-1" charset="0"/>
                <a:cs typeface="Arial" pitchFamily="-1" charset="0"/>
              </a:rPr>
              <a:t>±</a:t>
            </a:r>
            <a:r>
              <a:rPr lang="en-GB" sz="2200" dirty="0" smtClean="0">
                <a:ea typeface="Arial" pitchFamily="-1" charset="0"/>
                <a:cs typeface="Arial" pitchFamily="-1" charset="0"/>
              </a:rPr>
              <a:t> 0</a:t>
            </a:r>
            <a:r>
              <a:rPr lang="ru-RU" sz="2200" dirty="0" smtClean="0">
                <a:ea typeface="Arial" pitchFamily="-1" charset="0"/>
                <a:cs typeface="Arial" pitchFamily="-1" charset="0"/>
              </a:rPr>
              <a:t>,</a:t>
            </a:r>
            <a:r>
              <a:rPr lang="en-GB" sz="2200" dirty="0" smtClean="0">
                <a:ea typeface="Arial" pitchFamily="-1" charset="0"/>
                <a:cs typeface="Arial" pitchFamily="-1" charset="0"/>
              </a:rPr>
              <a:t>1</a:t>
            </a:r>
            <a:r>
              <a:rPr lang="en-GB" sz="2200" dirty="0">
                <a:ea typeface="Arial" pitchFamily="-1" charset="0"/>
                <a:cs typeface="Arial" pitchFamily="-1" charset="0"/>
              </a:rPr>
              <a:t>% </a:t>
            </a:r>
            <a:r>
              <a:rPr lang="ru-RU" sz="2200" dirty="0" smtClean="0">
                <a:ea typeface="Arial" pitchFamily="-1" charset="0"/>
                <a:cs typeface="Arial" pitchFamily="-1" charset="0"/>
              </a:rPr>
              <a:t>от абсолютной влажности</a:t>
            </a:r>
            <a:endParaRPr lang="en-GB" sz="2200" dirty="0">
              <a:ea typeface="Arial" pitchFamily="-1" charset="0"/>
              <a:cs typeface="Arial" pitchFamily="-1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2E6D9F"/>
              </a:buClr>
              <a:buFont typeface="Arial" panose="020B0604020202020204" pitchFamily="34" charset="0"/>
              <a:buChar char="•"/>
            </a:pPr>
            <a:endParaRPr lang="en-GB" sz="2200" dirty="0">
              <a:ea typeface="Arial" pitchFamily="-1" charset="0"/>
              <a:cs typeface="Arial" pitchFamily="-1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2E6D9F"/>
              </a:buClr>
              <a:buFont typeface="Arial" panose="020B0604020202020204" pitchFamily="34" charset="0"/>
              <a:buChar char="•"/>
            </a:pPr>
            <a:r>
              <a:rPr lang="ru-RU" sz="2200" dirty="0" smtClean="0">
                <a:ea typeface="Arial" pitchFamily="-1" charset="0"/>
                <a:cs typeface="Arial" pitchFamily="-1" charset="0"/>
              </a:rPr>
              <a:t>Точность зависит от </a:t>
            </a:r>
            <a:r>
              <a:rPr lang="en-GB" sz="2200" dirty="0" smtClean="0">
                <a:ea typeface="Arial" pitchFamily="-1" charset="0"/>
                <a:cs typeface="Arial" pitchFamily="-1" charset="0"/>
              </a:rPr>
              <a:t>:</a:t>
            </a:r>
            <a:r>
              <a:rPr lang="en-GB" sz="2200" dirty="0">
                <a:ea typeface="Arial" pitchFamily="-1" charset="0"/>
                <a:cs typeface="Arial" pitchFamily="-1" charset="0"/>
              </a:rPr>
              <a:t/>
            </a:r>
            <a:br>
              <a:rPr lang="en-GB" sz="2200" dirty="0">
                <a:ea typeface="Arial" pitchFamily="-1" charset="0"/>
                <a:cs typeface="Arial" pitchFamily="-1" charset="0"/>
              </a:rPr>
            </a:br>
            <a:r>
              <a:rPr lang="en-GB" sz="2200" dirty="0">
                <a:ea typeface="Arial" pitchFamily="-1" charset="0"/>
                <a:cs typeface="Arial" pitchFamily="-1" charset="0"/>
              </a:rPr>
              <a:t>- </a:t>
            </a:r>
            <a:r>
              <a:rPr lang="ru-RU" sz="2200" dirty="0" smtClean="0">
                <a:ea typeface="Arial" pitchFamily="-1" charset="0"/>
                <a:cs typeface="Arial" pitchFamily="-1" charset="0"/>
              </a:rPr>
              <a:t>калибровки представительных образцов</a:t>
            </a:r>
            <a:r>
              <a:rPr lang="en-GB" sz="2200" dirty="0">
                <a:ea typeface="Arial" pitchFamily="-1" charset="0"/>
                <a:cs typeface="Arial" pitchFamily="-1" charset="0"/>
              </a:rPr>
              <a:t/>
            </a:r>
            <a:br>
              <a:rPr lang="en-GB" sz="2200" dirty="0">
                <a:ea typeface="Arial" pitchFamily="-1" charset="0"/>
                <a:cs typeface="Arial" pitchFamily="-1" charset="0"/>
              </a:rPr>
            </a:br>
            <a:r>
              <a:rPr lang="en-GB" sz="2200" dirty="0">
                <a:ea typeface="Arial" pitchFamily="-1" charset="0"/>
                <a:cs typeface="Arial" pitchFamily="-1" charset="0"/>
              </a:rPr>
              <a:t>- </a:t>
            </a:r>
            <a:r>
              <a:rPr lang="ru-RU" sz="2200" dirty="0" smtClean="0">
                <a:ea typeface="Arial" pitchFamily="-1" charset="0"/>
                <a:cs typeface="Arial" pitchFamily="-1" charset="0"/>
              </a:rPr>
              <a:t>точности лабораторных термических испытаний</a:t>
            </a:r>
            <a:endParaRPr lang="en-GB" sz="2200" dirty="0">
              <a:ea typeface="Arial" pitchFamily="-1" charset="0"/>
              <a:cs typeface="Arial" pitchFamily="-1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2E6D9F"/>
              </a:buClr>
              <a:buFont typeface="Arial" panose="020B0604020202020204" pitchFamily="34" charset="0"/>
              <a:buChar char="•"/>
            </a:pPr>
            <a:endParaRPr lang="en-GB" sz="2200" dirty="0">
              <a:ea typeface="Arial" pitchFamily="-1" charset="0"/>
              <a:cs typeface="Arial" pitchFamily="-1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2E6D9F"/>
              </a:buClr>
              <a:buFont typeface="Arial" panose="020B0604020202020204" pitchFamily="34" charset="0"/>
              <a:buChar char="•"/>
            </a:pPr>
            <a:r>
              <a:rPr lang="ru-RU" sz="2200" dirty="0" smtClean="0">
                <a:ea typeface="Arial" pitchFamily="-1" charset="0"/>
                <a:cs typeface="Arial" pitchFamily="-1" charset="0"/>
              </a:rPr>
              <a:t>Точность систем измерения влажности сыпучих материалов</a:t>
            </a:r>
            <a:r>
              <a:rPr lang="en-GB" sz="2200" dirty="0" smtClean="0">
                <a:ea typeface="Arial" pitchFamily="-1" charset="0"/>
                <a:cs typeface="Arial" pitchFamily="-1" charset="0"/>
              </a:rPr>
              <a:t>: </a:t>
            </a:r>
            <a:r>
              <a:rPr lang="en-GB" sz="2200" i="1" dirty="0" smtClean="0">
                <a:ea typeface="Arial" pitchFamily="-1" charset="0"/>
                <a:cs typeface="Arial" pitchFamily="-1" charset="0"/>
              </a:rPr>
              <a:t>± </a:t>
            </a:r>
            <a:r>
              <a:rPr lang="en-GB" sz="2200" i="1" dirty="0" smtClean="0">
                <a:ea typeface="Arial" pitchFamily="-1" charset="0"/>
                <a:cs typeface="Arial" pitchFamily="-1" charset="0"/>
              </a:rPr>
              <a:t>0</a:t>
            </a:r>
            <a:r>
              <a:rPr lang="ru-RU" sz="2200" i="1" dirty="0" smtClean="0">
                <a:ea typeface="Arial" pitchFamily="-1" charset="0"/>
                <a:cs typeface="Arial" pitchFamily="-1" charset="0"/>
              </a:rPr>
              <a:t>,</a:t>
            </a:r>
            <a:r>
              <a:rPr lang="en-GB" sz="2200" i="1" dirty="0" smtClean="0">
                <a:ea typeface="Arial" pitchFamily="-1" charset="0"/>
                <a:cs typeface="Arial" pitchFamily="-1" charset="0"/>
              </a:rPr>
              <a:t>2</a:t>
            </a:r>
            <a:r>
              <a:rPr lang="en-GB" sz="2200" i="1" dirty="0" smtClean="0">
                <a:ea typeface="Arial" pitchFamily="-1" charset="0"/>
                <a:cs typeface="Arial" pitchFamily="-1" charset="0"/>
              </a:rPr>
              <a:t>% </a:t>
            </a:r>
            <a:r>
              <a:rPr lang="ru-RU" sz="2200" dirty="0" smtClean="0">
                <a:ea typeface="Arial" pitchFamily="-1" charset="0"/>
                <a:cs typeface="Arial" pitchFamily="-1" charset="0"/>
              </a:rPr>
              <a:t>для усредненных значений</a:t>
            </a:r>
            <a:endParaRPr lang="en-GB" sz="2200" dirty="0">
              <a:ea typeface="Arial" pitchFamily="-1" charset="0"/>
              <a:cs typeface="Arial" pitchFamily="-1" charset="0"/>
            </a:endParaRPr>
          </a:p>
        </p:txBody>
      </p:sp>
      <p:sp>
        <p:nvSpPr>
          <p:cNvPr id="7" name="Text Box 1028"/>
          <p:cNvSpPr txBox="1">
            <a:spLocks noChangeArrowheads="1"/>
          </p:cNvSpPr>
          <p:nvPr/>
        </p:nvSpPr>
        <p:spPr bwMode="auto">
          <a:xfrm>
            <a:off x="1244153" y="1570039"/>
            <a:ext cx="684296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ru-RU" sz="2800" dirty="0" smtClean="0"/>
              <a:t>Высокий уровень точности технологии</a:t>
            </a:r>
            <a:endParaRPr lang="de-DE" sz="2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7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Foliennummernplatzhalter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D8F7147E-CAC3-AA45-AF3E-EAA9C90D1DB0}" type="slidenum">
              <a:rPr lang="en-GB"/>
              <a:pPr/>
              <a:t>19</a:t>
            </a:fld>
            <a:endParaRPr lang="en-GB"/>
          </a:p>
        </p:txBody>
      </p:sp>
      <p:sp>
        <p:nvSpPr>
          <p:cNvPr id="50179" name="Text Box 2"/>
          <p:cNvSpPr txBox="1">
            <a:spLocks noChangeArrowheads="1"/>
          </p:cNvSpPr>
          <p:nvPr/>
        </p:nvSpPr>
        <p:spPr bwMode="auto">
          <a:xfrm>
            <a:off x="1327915" y="565921"/>
            <a:ext cx="8354011" cy="967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prstTxWarp prst="textNoShape">
              <a:avLst/>
            </a:prstTxWarp>
            <a:spAutoFit/>
          </a:bodyPr>
          <a:lstStyle/>
          <a:p>
            <a:pPr algn="ctr"/>
            <a:r>
              <a:rPr lang="ru-RU" sz="2800" dirty="0" smtClean="0">
                <a:solidFill>
                  <a:srgbClr val="2E6D9F"/>
                </a:solidFill>
              </a:rPr>
              <a:t>Сокращение издержек </a:t>
            </a:r>
            <a:r>
              <a:rPr lang="ru-RU" sz="2800" dirty="0" smtClean="0">
                <a:solidFill>
                  <a:srgbClr val="2E6D9F"/>
                </a:solidFill>
              </a:rPr>
              <a:t>в результате установки систем </a:t>
            </a:r>
            <a:r>
              <a:rPr lang="ru-RU" sz="2800" dirty="0" smtClean="0">
                <a:solidFill>
                  <a:srgbClr val="2E6D9F"/>
                </a:solidFill>
              </a:rPr>
              <a:t>измерения влажности</a:t>
            </a:r>
            <a:endParaRPr lang="de-DE" sz="2800" dirty="0">
              <a:solidFill>
                <a:srgbClr val="2E6D9F"/>
              </a:solidFill>
            </a:endParaRPr>
          </a:p>
        </p:txBody>
      </p:sp>
      <p:grpSp>
        <p:nvGrpSpPr>
          <p:cNvPr id="50180" name="Gruppierung 8"/>
          <p:cNvGrpSpPr>
            <a:grpSpLocks/>
          </p:cNvGrpSpPr>
          <p:nvPr/>
        </p:nvGrpSpPr>
        <p:grpSpPr bwMode="auto">
          <a:xfrm>
            <a:off x="1441359" y="1493838"/>
            <a:ext cx="7917047" cy="5181600"/>
            <a:chOff x="1427162" y="1494631"/>
            <a:chExt cx="7839075" cy="5181600"/>
          </a:xfrm>
        </p:grpSpPr>
        <p:sp>
          <p:nvSpPr>
            <p:cNvPr id="50181" name="Text Box 4"/>
            <p:cNvSpPr txBox="1">
              <a:spLocks noChangeArrowheads="1"/>
            </p:cNvSpPr>
            <p:nvPr/>
          </p:nvSpPr>
          <p:spPr bwMode="auto">
            <a:xfrm>
              <a:off x="1427162" y="1494631"/>
              <a:ext cx="7839075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ru-RU" sz="1800" dirty="0" smtClean="0"/>
                <a:t>Калибровка датчика </a:t>
              </a:r>
              <a:r>
                <a:rPr lang="de-DE" sz="1800" dirty="0" smtClean="0"/>
                <a:t>HP02 </a:t>
              </a:r>
              <a:r>
                <a:rPr lang="ru-RU" sz="1800" dirty="0" smtClean="0"/>
                <a:t>в компании</a:t>
              </a:r>
              <a:r>
                <a:rPr lang="de-DE" sz="1800" dirty="0" smtClean="0"/>
                <a:t> </a:t>
              </a:r>
              <a:r>
                <a:rPr lang="de-DE" sz="1800" dirty="0"/>
                <a:t>Lafarge </a:t>
              </a:r>
              <a:r>
                <a:rPr lang="de-DE" sz="1800" dirty="0" err="1" smtClean="0"/>
                <a:t>Roofin</a:t>
              </a:r>
              <a:r>
                <a:rPr lang="ru-RU" sz="1800" smtClean="0"/>
                <a:t>, ФРГ</a:t>
              </a:r>
              <a:endParaRPr lang="de-DE" sz="2400" dirty="0"/>
            </a:p>
          </p:txBody>
        </p:sp>
        <p:pic>
          <p:nvPicPr>
            <p:cNvPr id="50182" name="Picture 3" descr="D:\Downloads\Präsentation Feuchtwangen\HP02-Test.jp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490214" y="1951831"/>
              <a:ext cx="7712971" cy="4724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Rectangle 1"/>
          <p:cNvSpPr/>
          <p:nvPr/>
        </p:nvSpPr>
        <p:spPr bwMode="auto">
          <a:xfrm>
            <a:off x="4103737" y="1955503"/>
            <a:ext cx="2664296" cy="31296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429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liennummernplatzhalter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pPr defTabSz="1042988"/>
            <a:fld id="{A8985D4B-368A-C346-B5EE-C464CDC2B4D4}" type="slidenum">
              <a:rPr lang="en-GB" smtClean="0"/>
              <a:pPr defTabSz="1042988"/>
              <a:t>2</a:t>
            </a:fld>
            <a:endParaRPr lang="en-GB" dirty="0" smtClean="0"/>
          </a:p>
        </p:txBody>
      </p:sp>
      <p:sp>
        <p:nvSpPr>
          <p:cNvPr id="19459" name="Text Box 2"/>
          <p:cNvSpPr txBox="1">
            <a:spLocks noChangeArrowheads="1"/>
          </p:cNvSpPr>
          <p:nvPr/>
        </p:nvSpPr>
        <p:spPr bwMode="auto">
          <a:xfrm>
            <a:off x="5630755" y="427039"/>
            <a:ext cx="3642675" cy="147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4306" tIns="52153" rIns="104306" bIns="52153">
            <a:prstTxWarp prst="textNoShape">
              <a:avLst/>
            </a:prstTxWarp>
            <a:spAutoFit/>
          </a:bodyPr>
          <a:lstStyle/>
          <a:p>
            <a:pPr algn="ctr"/>
            <a:r>
              <a:rPr lang="en-GB" sz="5200" b="1" dirty="0"/>
              <a:t>Hydronix</a:t>
            </a:r>
          </a:p>
          <a:p>
            <a:pPr algn="ctr"/>
            <a:r>
              <a:rPr lang="ru-RU" sz="3700" i="1" dirty="0" smtClean="0">
                <a:solidFill>
                  <a:srgbClr val="2E6D9F"/>
                </a:solidFill>
              </a:rPr>
              <a:t>Как нас найти</a:t>
            </a:r>
            <a:endParaRPr lang="en-GB" sz="3700" i="1" dirty="0">
              <a:solidFill>
                <a:srgbClr val="2E6D9F"/>
              </a:solidFill>
            </a:endParaRPr>
          </a:p>
        </p:txBody>
      </p:sp>
      <p:pic>
        <p:nvPicPr>
          <p:cNvPr id="19460" name="Picture 5" descr="D:\Downloads\Istanbul\Map Hydronix UK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20658" y="1036638"/>
            <a:ext cx="5093654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1" name="Picture 6" descr="D:\Downloads\Istanbul\Map Hydronix Germany.gif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630756" y="2941639"/>
            <a:ext cx="5011885" cy="3900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2" name="Textfeld 9"/>
          <p:cNvSpPr txBox="1">
            <a:spLocks noChangeArrowheads="1"/>
          </p:cNvSpPr>
          <p:nvPr/>
        </p:nvSpPr>
        <p:spPr bwMode="auto">
          <a:xfrm>
            <a:off x="320659" y="4999039"/>
            <a:ext cx="2956835" cy="47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ru-RU" dirty="0" smtClean="0"/>
              <a:t>В Великобритании</a:t>
            </a:r>
            <a:endParaRPr lang="de-DE" dirty="0"/>
          </a:p>
        </p:txBody>
      </p:sp>
      <p:sp>
        <p:nvSpPr>
          <p:cNvPr id="19463" name="Textfeld 10"/>
          <p:cNvSpPr txBox="1">
            <a:spLocks noChangeArrowheads="1"/>
          </p:cNvSpPr>
          <p:nvPr/>
        </p:nvSpPr>
        <p:spPr bwMode="auto">
          <a:xfrm>
            <a:off x="8765188" y="2484439"/>
            <a:ext cx="1117614" cy="47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ru-RU" dirty="0" smtClean="0"/>
              <a:t>В ФРГ</a:t>
            </a:r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320659" y="5780895"/>
            <a:ext cx="5150660" cy="1227432"/>
          </a:xfrm>
          <a:prstGeom prst="rect">
            <a:avLst/>
          </a:prstGeom>
          <a:noFill/>
        </p:spPr>
        <p:txBody>
          <a:bodyPr wrap="none" rtlCol="0">
            <a:normAutofit fontScale="62500" lnSpcReduction="20000"/>
          </a:bodyPr>
          <a:lstStyle/>
          <a:p>
            <a:pPr>
              <a:lnSpc>
                <a:spcPct val="170000"/>
              </a:lnSpc>
            </a:pPr>
            <a:r>
              <a:rPr lang="ru-RU" b="1" dirty="0" smtClean="0"/>
              <a:t>С момента своего основания  в 1982 году </a:t>
            </a:r>
          </a:p>
          <a:p>
            <a:pPr>
              <a:lnSpc>
                <a:spcPct val="170000"/>
              </a:lnSpc>
            </a:pPr>
            <a:r>
              <a:rPr lang="ru-RU" b="1" dirty="0" smtClean="0"/>
              <a:t>компания </a:t>
            </a:r>
            <a:r>
              <a:rPr lang="de-DE" b="1" dirty="0" err="1" smtClean="0"/>
              <a:t>Hydronix</a:t>
            </a:r>
            <a:r>
              <a:rPr lang="de-DE" b="1" dirty="0" smtClean="0"/>
              <a:t> </a:t>
            </a:r>
            <a:r>
              <a:rPr lang="ru-RU" b="1" dirty="0" smtClean="0"/>
              <a:t>установила почти</a:t>
            </a:r>
          </a:p>
          <a:p>
            <a:endParaRPr lang="de-DE" b="1" dirty="0" smtClean="0"/>
          </a:p>
          <a:p>
            <a:r>
              <a:rPr lang="de-DE" b="1" dirty="0" smtClean="0">
                <a:solidFill>
                  <a:srgbClr val="2E6D9F"/>
                </a:solidFill>
              </a:rPr>
              <a:t>60</a:t>
            </a:r>
            <a:r>
              <a:rPr lang="ru-RU" b="1" dirty="0" smtClean="0">
                <a:solidFill>
                  <a:srgbClr val="2E6D9F"/>
                </a:solidFill>
              </a:rPr>
              <a:t> </a:t>
            </a:r>
            <a:r>
              <a:rPr lang="de-DE" b="1" dirty="0" smtClean="0">
                <a:solidFill>
                  <a:srgbClr val="2E6D9F"/>
                </a:solidFill>
              </a:rPr>
              <a:t>000</a:t>
            </a:r>
            <a:r>
              <a:rPr lang="de-DE" b="1" dirty="0" smtClean="0"/>
              <a:t> </a:t>
            </a:r>
            <a:r>
              <a:rPr lang="ru-RU" b="1" dirty="0" smtClean="0"/>
              <a:t>систем в более чем </a:t>
            </a:r>
            <a:r>
              <a:rPr lang="de-DE" b="1" dirty="0" smtClean="0">
                <a:solidFill>
                  <a:srgbClr val="2E6D9F"/>
                </a:solidFill>
              </a:rPr>
              <a:t>65</a:t>
            </a:r>
            <a:r>
              <a:rPr lang="de-DE" b="1" dirty="0" smtClean="0"/>
              <a:t> </a:t>
            </a:r>
            <a:r>
              <a:rPr lang="ru-RU" b="1" dirty="0" smtClean="0"/>
              <a:t>странах</a:t>
            </a:r>
            <a:endParaRPr lang="de-DE" b="1" dirty="0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liennummernplatzhalter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pPr defTabSz="1042988"/>
            <a:fld id="{F6ECD95A-09A8-2048-8DA9-6B54A68573FF}" type="slidenum">
              <a:rPr lang="en-GB" smtClean="0"/>
              <a:pPr defTabSz="1042988"/>
              <a:t>3</a:t>
            </a:fld>
            <a:endParaRPr lang="en-GB" dirty="0" smtClean="0"/>
          </a:p>
        </p:txBody>
      </p:sp>
      <p:sp>
        <p:nvSpPr>
          <p:cNvPr id="340995" name="Rectangle 3"/>
          <p:cNvSpPr>
            <a:spLocks noChangeArrowheads="1"/>
          </p:cNvSpPr>
          <p:nvPr/>
        </p:nvSpPr>
        <p:spPr bwMode="auto">
          <a:xfrm>
            <a:off x="166743" y="1798639"/>
            <a:ext cx="6749852" cy="2268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4306" tIns="52153" rIns="104306" bIns="52153">
            <a:prstTxWarp prst="textNoShape">
              <a:avLst/>
            </a:prstTxWarp>
          </a:bodyPr>
          <a:lstStyle/>
          <a:p>
            <a:pPr marL="520700" indent="-520700">
              <a:spcBef>
                <a:spcPct val="20000"/>
              </a:spcBef>
              <a:buClr>
                <a:srgbClr val="6699FF"/>
              </a:buClr>
            </a:pPr>
            <a:r>
              <a:rPr lang="ru-RU" sz="3000" i="1" dirty="0" smtClean="0"/>
              <a:t>Что мы хотим получить</a:t>
            </a:r>
            <a:r>
              <a:rPr lang="en-GB" sz="3000" i="1" dirty="0" smtClean="0"/>
              <a:t>?</a:t>
            </a:r>
            <a:endParaRPr lang="en-GB" sz="3000" i="1" dirty="0"/>
          </a:p>
          <a:p>
            <a:pPr marL="342900" indent="-342900">
              <a:spcBef>
                <a:spcPct val="20000"/>
              </a:spcBef>
              <a:buClr>
                <a:srgbClr val="2E6D9F"/>
              </a:buClr>
              <a:buFont typeface="Arial" panose="020B0604020202020204" pitchFamily="34" charset="0"/>
              <a:buChar char="•"/>
            </a:pPr>
            <a:r>
              <a:rPr lang="ru-RU" dirty="0" smtClean="0"/>
              <a:t>Стабильно высокое качество продукции</a:t>
            </a:r>
            <a:endParaRPr lang="en-GB" dirty="0"/>
          </a:p>
          <a:p>
            <a:pPr marL="342900" indent="-342900">
              <a:spcBef>
                <a:spcPct val="20000"/>
              </a:spcBef>
              <a:buClr>
                <a:srgbClr val="2E6D9F"/>
              </a:buClr>
              <a:buFont typeface="Arial" panose="020B0604020202020204" pitchFamily="34" charset="0"/>
              <a:buChar char="•"/>
            </a:pPr>
            <a:r>
              <a:rPr lang="ru-RU" dirty="0" smtClean="0"/>
              <a:t>Стабильность цвета</a:t>
            </a:r>
            <a:endParaRPr lang="en-GB" dirty="0"/>
          </a:p>
          <a:p>
            <a:pPr marL="342900" indent="-342900">
              <a:spcBef>
                <a:spcPct val="20000"/>
              </a:spcBef>
              <a:buClr>
                <a:srgbClr val="2E6D9F"/>
              </a:buClr>
              <a:buFont typeface="Arial" panose="020B0604020202020204" pitchFamily="34" charset="0"/>
              <a:buChar char="•"/>
            </a:pPr>
            <a:r>
              <a:rPr lang="ru-RU" dirty="0" smtClean="0"/>
              <a:t>Стабильная прочность бетона</a:t>
            </a:r>
            <a:endParaRPr lang="en-GB" dirty="0"/>
          </a:p>
          <a:p>
            <a:pPr marL="342900" indent="-342900">
              <a:spcBef>
                <a:spcPct val="20000"/>
              </a:spcBef>
              <a:buClr>
                <a:srgbClr val="2E6D9F"/>
              </a:buClr>
              <a:buFont typeface="Arial" panose="020B0604020202020204" pitchFamily="34" charset="0"/>
              <a:buChar char="•"/>
            </a:pPr>
            <a:r>
              <a:rPr lang="ru-RU" dirty="0" smtClean="0"/>
              <a:t>Измеримые затраты</a:t>
            </a:r>
            <a:endParaRPr lang="en-GB" dirty="0"/>
          </a:p>
        </p:txBody>
      </p:sp>
      <p:sp>
        <p:nvSpPr>
          <p:cNvPr id="340996" name="Rectangle 4"/>
          <p:cNvSpPr>
            <a:spLocks noChangeArrowheads="1"/>
          </p:cNvSpPr>
          <p:nvPr/>
        </p:nvSpPr>
        <p:spPr bwMode="auto">
          <a:xfrm>
            <a:off x="3245060" y="4541839"/>
            <a:ext cx="7327036" cy="2268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4306" tIns="52153" rIns="104306" bIns="52153">
            <a:prstTxWarp prst="textNoShape">
              <a:avLst/>
            </a:prstTxWarp>
          </a:bodyPr>
          <a:lstStyle/>
          <a:p>
            <a:pPr marL="520700" indent="-520700">
              <a:spcBef>
                <a:spcPct val="20000"/>
              </a:spcBef>
              <a:buClr>
                <a:srgbClr val="6699FF"/>
              </a:buClr>
            </a:pPr>
            <a:r>
              <a:rPr lang="ru-RU" sz="3000" i="1" dirty="0" smtClean="0"/>
              <a:t>Что нам нужно, чтобы достичь этой цели</a:t>
            </a:r>
            <a:r>
              <a:rPr lang="en-GB" sz="3000" i="1" dirty="0" smtClean="0"/>
              <a:t>?</a:t>
            </a:r>
            <a:endParaRPr lang="en-GB" sz="3000" i="1" dirty="0"/>
          </a:p>
          <a:p>
            <a:pPr marL="342900" indent="-342900">
              <a:spcBef>
                <a:spcPct val="20000"/>
              </a:spcBef>
              <a:buClr>
                <a:srgbClr val="2E6D9F"/>
              </a:buClr>
              <a:buFont typeface="Arial" panose="020B0604020202020204" pitchFamily="34" charset="0"/>
              <a:buChar char="•"/>
            </a:pPr>
            <a:r>
              <a:rPr lang="ru-RU" dirty="0" smtClean="0"/>
              <a:t>Качественное сырье (цемент и заполнители)</a:t>
            </a:r>
            <a:endParaRPr lang="en-GB" dirty="0"/>
          </a:p>
          <a:p>
            <a:pPr marL="342900" indent="-342900">
              <a:spcBef>
                <a:spcPct val="20000"/>
              </a:spcBef>
              <a:buClr>
                <a:srgbClr val="2E6D9F"/>
              </a:buClr>
              <a:buFont typeface="Arial" panose="020B0604020202020204" pitchFamily="34" charset="0"/>
              <a:buChar char="•"/>
            </a:pPr>
            <a:r>
              <a:rPr lang="ru-RU" dirty="0" smtClean="0"/>
              <a:t>Постоянное водоцементное отношение</a:t>
            </a:r>
            <a:endParaRPr lang="en-GB" dirty="0"/>
          </a:p>
          <a:p>
            <a:pPr marL="342900" indent="-342900">
              <a:spcBef>
                <a:spcPct val="20000"/>
              </a:spcBef>
              <a:buClr>
                <a:srgbClr val="2E6D9F"/>
              </a:buClr>
              <a:buFont typeface="Arial" panose="020B0604020202020204" pitchFamily="34" charset="0"/>
              <a:buChar char="•"/>
            </a:pPr>
            <a:r>
              <a:rPr lang="ru-RU" dirty="0" smtClean="0"/>
              <a:t>Постоянное отношение цемент/заполнитель</a:t>
            </a:r>
            <a:endParaRPr lang="en-GB" dirty="0"/>
          </a:p>
        </p:txBody>
      </p:sp>
      <p:sp>
        <p:nvSpPr>
          <p:cNvPr id="23557" name="Text Box 2"/>
          <p:cNvSpPr txBox="1">
            <a:spLocks noChangeArrowheads="1"/>
          </p:cNvSpPr>
          <p:nvPr/>
        </p:nvSpPr>
        <p:spPr bwMode="auto">
          <a:xfrm>
            <a:off x="2167648" y="427038"/>
            <a:ext cx="7157088" cy="967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4306" tIns="52153" rIns="104306" bIns="52153">
            <a:prstTxWarp prst="textNoShape">
              <a:avLst/>
            </a:prstTxWarp>
            <a:spAutoFit/>
          </a:bodyPr>
          <a:lstStyle/>
          <a:p>
            <a:pPr algn="ctr"/>
            <a:r>
              <a:rPr lang="ru-RU" sz="2800" dirty="0" smtClean="0">
                <a:solidFill>
                  <a:srgbClr val="2E6D9F"/>
                </a:solidFill>
              </a:rPr>
              <a:t>Для чего нужно измерение </a:t>
            </a:r>
            <a:r>
              <a:rPr lang="ru-RU" sz="2800" dirty="0" smtClean="0">
                <a:solidFill>
                  <a:srgbClr val="2E6D9F"/>
                </a:solidFill>
              </a:rPr>
              <a:t>влажности при производстве </a:t>
            </a:r>
            <a:r>
              <a:rPr lang="ru-RU" sz="2800" dirty="0" smtClean="0">
                <a:solidFill>
                  <a:srgbClr val="2E6D9F"/>
                </a:solidFill>
              </a:rPr>
              <a:t>бетона</a:t>
            </a:r>
            <a:r>
              <a:rPr lang="en-GB" sz="2800" dirty="0" smtClean="0">
                <a:solidFill>
                  <a:srgbClr val="2E6D9F"/>
                </a:solidFill>
              </a:rPr>
              <a:t>?</a:t>
            </a:r>
            <a:endParaRPr lang="en-GB" sz="2800" dirty="0">
              <a:solidFill>
                <a:srgbClr val="2E6D9F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0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0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0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0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0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09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09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09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09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0995" grpId="0" build="p" autoUpdateAnimBg="0"/>
      <p:bldP spid="340996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Foliennummernplatzhalter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6BFBCFDD-66CB-1845-857C-09B45C5840CD}" type="slidenum">
              <a:rPr lang="en-GB"/>
              <a:pPr/>
              <a:t>4</a:t>
            </a:fld>
            <a:endParaRPr lang="en-GB"/>
          </a:p>
        </p:txBody>
      </p:sp>
      <p:sp>
        <p:nvSpPr>
          <p:cNvPr id="8" name="Textfeld 7"/>
          <p:cNvSpPr txBox="1">
            <a:spLocks noChangeArrowheads="1"/>
          </p:cNvSpPr>
          <p:nvPr/>
        </p:nvSpPr>
        <p:spPr bwMode="auto">
          <a:xfrm>
            <a:off x="1551985" y="1570039"/>
            <a:ext cx="7419796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ru-RU" dirty="0" smtClean="0"/>
              <a:t>Почему для нас важен процент содержания</a:t>
            </a:r>
          </a:p>
          <a:p>
            <a:r>
              <a:rPr lang="ru-RU" dirty="0" smtClean="0"/>
              <a:t> воды в </a:t>
            </a:r>
            <a:r>
              <a:rPr lang="ru-RU" dirty="0" smtClean="0"/>
              <a:t>сыпучих материалах</a:t>
            </a:r>
            <a:r>
              <a:rPr lang="de-DE" dirty="0" smtClean="0"/>
              <a:t>?</a:t>
            </a:r>
            <a:endParaRPr lang="de-DE" dirty="0"/>
          </a:p>
        </p:txBody>
      </p:sp>
      <p:sp>
        <p:nvSpPr>
          <p:cNvPr id="12" name="Textfeld 11"/>
          <p:cNvSpPr txBox="1"/>
          <p:nvPr/>
        </p:nvSpPr>
        <p:spPr>
          <a:xfrm>
            <a:off x="454634" y="2248248"/>
            <a:ext cx="24009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rgbClr val="2E6D9F"/>
                </a:solidFill>
              </a:rPr>
              <a:t>Влажность </a:t>
            </a:r>
            <a:r>
              <a:rPr lang="de-DE" sz="2400" dirty="0" smtClean="0">
                <a:solidFill>
                  <a:srgbClr val="2E6D9F"/>
                </a:solidFill>
              </a:rPr>
              <a:t>3%</a:t>
            </a:r>
            <a:endParaRPr lang="de-DE" sz="2400" dirty="0">
              <a:solidFill>
                <a:srgbClr val="2E6D9F"/>
              </a:solidFill>
            </a:endParaRPr>
          </a:p>
        </p:txBody>
      </p:sp>
      <p:sp>
        <p:nvSpPr>
          <p:cNvPr id="3" name="Rechteck 2"/>
          <p:cNvSpPr/>
          <p:nvPr/>
        </p:nvSpPr>
        <p:spPr>
          <a:xfrm>
            <a:off x="3239641" y="2772519"/>
            <a:ext cx="690880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800" dirty="0" smtClean="0"/>
              <a:t>Бетоносмесительные установки обычно дозируют сырье по весу</a:t>
            </a:r>
            <a:r>
              <a:rPr lang="en-GB" sz="1800" dirty="0" smtClean="0"/>
              <a:t>.</a:t>
            </a:r>
            <a:endParaRPr lang="en-GB" sz="1800" dirty="0"/>
          </a:p>
          <a:p>
            <a:r>
              <a:rPr lang="ru-RU" sz="1800" dirty="0" smtClean="0"/>
              <a:t>Вес заполнителей включает в себя вес воды.</a:t>
            </a:r>
            <a:endParaRPr lang="en-GB" sz="1800" dirty="0"/>
          </a:p>
          <a:p>
            <a:pPr lvl="1"/>
            <a:endParaRPr lang="en-GB" sz="1800" dirty="0"/>
          </a:p>
          <a:p>
            <a:r>
              <a:rPr lang="ru-RU" sz="1800" dirty="0" smtClean="0"/>
              <a:t>В 1000 кг песка при</a:t>
            </a:r>
            <a:r>
              <a:rPr lang="en-GB" sz="1800" dirty="0" smtClean="0"/>
              <a:t> 3% </a:t>
            </a:r>
            <a:r>
              <a:rPr lang="ru-RU" sz="1800" dirty="0" smtClean="0"/>
              <a:t>влажности содержится</a:t>
            </a:r>
            <a:r>
              <a:rPr lang="en-GB" sz="1800" dirty="0" smtClean="0"/>
              <a:t>:</a:t>
            </a:r>
            <a:endParaRPr lang="en-GB" sz="1800" dirty="0"/>
          </a:p>
          <a:p>
            <a:pPr marL="285750" indent="-285750">
              <a:buClr>
                <a:srgbClr val="2E6D9F"/>
              </a:buClr>
              <a:buFont typeface="Arial" panose="020B0604020202020204" pitchFamily="34" charset="0"/>
              <a:buChar char="•"/>
              <a:tabLst>
                <a:tab pos="715963" algn="l"/>
              </a:tabLst>
            </a:pPr>
            <a:r>
              <a:rPr lang="en-GB" sz="1800" dirty="0" smtClean="0"/>
              <a:t> 971 </a:t>
            </a:r>
            <a:r>
              <a:rPr lang="ru-RU" sz="1800" dirty="0" smtClean="0"/>
              <a:t>кг сухого песка</a:t>
            </a:r>
            <a:endParaRPr lang="en-GB" sz="1800" dirty="0"/>
          </a:p>
          <a:p>
            <a:pPr marL="285750" indent="-285750">
              <a:buClr>
                <a:srgbClr val="2E6D9F"/>
              </a:buClr>
              <a:buFont typeface="Arial" panose="020B0604020202020204" pitchFamily="34" charset="0"/>
              <a:buChar char="•"/>
              <a:tabLst>
                <a:tab pos="715963" algn="l"/>
              </a:tabLst>
            </a:pPr>
            <a:r>
              <a:rPr lang="en-GB" sz="1800" dirty="0" smtClean="0"/>
              <a:t> 29 </a:t>
            </a:r>
            <a:r>
              <a:rPr lang="ru-RU" sz="1800" dirty="0" smtClean="0"/>
              <a:t>кг воды</a:t>
            </a:r>
            <a:endParaRPr lang="en-GB" sz="1800" dirty="0"/>
          </a:p>
        </p:txBody>
      </p:sp>
      <p:sp>
        <p:nvSpPr>
          <p:cNvPr id="17" name="Kreis 16"/>
          <p:cNvSpPr/>
          <p:nvPr/>
        </p:nvSpPr>
        <p:spPr bwMode="auto">
          <a:xfrm rot="5400000">
            <a:off x="6696025" y="4644727"/>
            <a:ext cx="3168352" cy="2880320"/>
          </a:xfrm>
          <a:prstGeom prst="pie">
            <a:avLst>
              <a:gd name="adj1" fmla="val 5367002"/>
              <a:gd name="adj2" fmla="val 16200000"/>
            </a:avLst>
          </a:prstGeom>
          <a:solidFill>
            <a:schemeClr val="accent1">
              <a:alpha val="61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429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" charset="0"/>
            </a:endParaRPr>
          </a:p>
        </p:txBody>
      </p:sp>
      <p:sp>
        <p:nvSpPr>
          <p:cNvPr id="14" name="Pfeil nach links 13"/>
          <p:cNvSpPr/>
          <p:nvPr/>
        </p:nvSpPr>
        <p:spPr bwMode="auto">
          <a:xfrm>
            <a:off x="7560121" y="5364807"/>
            <a:ext cx="1152128" cy="288033"/>
          </a:xfrm>
          <a:prstGeom prst="leftArrow">
            <a:avLst>
              <a:gd name="adj1" fmla="val 50000"/>
              <a:gd name="adj2" fmla="val 157408"/>
            </a:avLst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5" name="Textfeld 4"/>
          <p:cNvSpPr txBox="1"/>
          <p:nvPr/>
        </p:nvSpPr>
        <p:spPr>
          <a:xfrm>
            <a:off x="6984057" y="5364807"/>
            <a:ext cx="5212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0 </a:t>
            </a:r>
            <a:r>
              <a:rPr lang="ru-RU" sz="1600" dirty="0" smtClean="0"/>
              <a:t>кг</a:t>
            </a:r>
            <a:endParaRPr lang="de-DE" sz="1600" dirty="0"/>
          </a:p>
        </p:txBody>
      </p:sp>
      <p:sp>
        <p:nvSpPr>
          <p:cNvPr id="15" name="Textfeld 14"/>
          <p:cNvSpPr txBox="1"/>
          <p:nvPr/>
        </p:nvSpPr>
        <p:spPr>
          <a:xfrm>
            <a:off x="7848153" y="4572719"/>
            <a:ext cx="7489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500 </a:t>
            </a:r>
            <a:r>
              <a:rPr lang="ru-RU" sz="1600" dirty="0" smtClean="0"/>
              <a:t>кг</a:t>
            </a:r>
            <a:endParaRPr lang="de-DE" sz="1600" dirty="0"/>
          </a:p>
        </p:txBody>
      </p:sp>
      <p:sp>
        <p:nvSpPr>
          <p:cNvPr id="16" name="Textfeld 15"/>
          <p:cNvSpPr txBox="1"/>
          <p:nvPr/>
        </p:nvSpPr>
        <p:spPr>
          <a:xfrm>
            <a:off x="8712249" y="5364807"/>
            <a:ext cx="8627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/>
              <a:t>1000 кг</a:t>
            </a:r>
            <a:endParaRPr lang="de-DE" sz="1600" dirty="0"/>
          </a:p>
        </p:txBody>
      </p:sp>
      <p:sp>
        <p:nvSpPr>
          <p:cNvPr id="2" name="Rechteck 1"/>
          <p:cNvSpPr/>
          <p:nvPr/>
        </p:nvSpPr>
        <p:spPr bwMode="auto">
          <a:xfrm>
            <a:off x="575345" y="2772519"/>
            <a:ext cx="2376264" cy="3384376"/>
          </a:xfrm>
          <a:prstGeom prst="rect">
            <a:avLst/>
          </a:prstGeom>
          <a:gradFill flip="none" rotWithShape="1">
            <a:gsLst>
              <a:gs pos="0">
                <a:srgbClr val="AE8A4C"/>
              </a:gs>
              <a:gs pos="100000">
                <a:schemeClr val="accent2"/>
              </a:gs>
              <a:gs pos="76000">
                <a:srgbClr val="AE8A4C"/>
              </a:gs>
              <a:gs pos="89000">
                <a:schemeClr val="accent2"/>
              </a:gs>
            </a:gsLst>
            <a:lin ang="16200000" scaled="0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0429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 smtClean="0">
                <a:solidFill>
                  <a:srgbClr val="FFFFFF"/>
                </a:solidFill>
              </a:rPr>
              <a:t>29 </a:t>
            </a:r>
            <a:r>
              <a:rPr lang="ru-RU" dirty="0" smtClean="0">
                <a:solidFill>
                  <a:srgbClr val="FFFFFF"/>
                </a:solidFill>
              </a:rPr>
              <a:t>кг воды</a:t>
            </a:r>
            <a:endParaRPr lang="de-DE" dirty="0" smtClean="0">
              <a:solidFill>
                <a:srgbClr val="FFFFFF"/>
              </a:solidFill>
            </a:endParaRPr>
          </a:p>
          <a:p>
            <a:pPr marL="0" marR="0" indent="0" algn="ctr" defTabSz="10429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500" b="0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Arial" pitchFamily="-1" charset="0"/>
            </a:endParaRPr>
          </a:p>
          <a:p>
            <a:pPr marL="0" marR="0" indent="0" algn="ctr" defTabSz="10429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dirty="0" smtClean="0">
              <a:solidFill>
                <a:srgbClr val="FFFFFF"/>
              </a:solidFill>
            </a:endParaRPr>
          </a:p>
          <a:p>
            <a:pPr marL="0" marR="0" indent="0" algn="ctr" defTabSz="10429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dirty="0" smtClean="0">
              <a:solidFill>
                <a:srgbClr val="FFFFFF"/>
              </a:solidFill>
            </a:endParaRPr>
          </a:p>
          <a:p>
            <a:pPr marL="0" marR="0" indent="0" algn="ctr" defTabSz="10429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dirty="0" smtClean="0">
              <a:solidFill>
                <a:srgbClr val="FFFFFF"/>
              </a:solidFill>
            </a:endParaRPr>
          </a:p>
          <a:p>
            <a:pPr marL="0" marR="0" indent="0" algn="ctr" defTabSz="10429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 smtClean="0">
                <a:solidFill>
                  <a:srgbClr val="FFFFFF"/>
                </a:solidFill>
              </a:rPr>
              <a:t>971 </a:t>
            </a:r>
            <a:r>
              <a:rPr lang="ru-RU" dirty="0" smtClean="0">
                <a:solidFill>
                  <a:srgbClr val="FFFFFF"/>
                </a:solidFill>
              </a:rPr>
              <a:t>кг песка</a:t>
            </a:r>
            <a:endParaRPr kumimoji="0" lang="de-DE" sz="25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</a:endParaRPr>
          </a:p>
        </p:txBody>
      </p:sp>
      <p:sp>
        <p:nvSpPr>
          <p:cNvPr id="4" name="Rechteck 3"/>
          <p:cNvSpPr/>
          <p:nvPr/>
        </p:nvSpPr>
        <p:spPr bwMode="auto">
          <a:xfrm>
            <a:off x="503337" y="6156895"/>
            <a:ext cx="2520280" cy="108012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429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" charset="0"/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454634" y="6214413"/>
            <a:ext cx="24009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 smtClean="0"/>
              <a:t>Общий вес – 1000 кг</a:t>
            </a:r>
            <a:endParaRPr lang="de-DE" sz="1400" dirty="0"/>
          </a:p>
        </p:txBody>
      </p:sp>
      <p:sp>
        <p:nvSpPr>
          <p:cNvPr id="18" name="Text Box 2"/>
          <p:cNvSpPr txBox="1">
            <a:spLocks noChangeArrowheads="1"/>
          </p:cNvSpPr>
          <p:nvPr/>
        </p:nvSpPr>
        <p:spPr bwMode="auto">
          <a:xfrm>
            <a:off x="899287" y="851673"/>
            <a:ext cx="8282573" cy="536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prstTxWarp prst="textNoShape">
              <a:avLst/>
            </a:prstTxWarp>
            <a:spAutoFit/>
          </a:bodyPr>
          <a:lstStyle/>
          <a:p>
            <a:pPr algn="ctr"/>
            <a:r>
              <a:rPr lang="ru-RU" sz="2800" dirty="0" smtClean="0">
                <a:solidFill>
                  <a:srgbClr val="2E6D9F"/>
                </a:solidFill>
              </a:rPr>
              <a:t>Измерение влажности сыпучих материалов</a:t>
            </a:r>
            <a:endParaRPr lang="en-GB" sz="2800" dirty="0">
              <a:solidFill>
                <a:srgbClr val="2E6D9F"/>
              </a:solidFill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3471055" y="5220791"/>
            <a:ext cx="3071834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/>
              <a:t>Пример</a:t>
            </a:r>
            <a:endParaRPr lang="de-DE" sz="2000" b="1" dirty="0" smtClean="0"/>
          </a:p>
          <a:p>
            <a:pPr>
              <a:tabLst>
                <a:tab pos="1076325" algn="l"/>
              </a:tabLst>
            </a:pPr>
            <a:r>
              <a:rPr lang="ru-RU" sz="1800" dirty="0" smtClean="0"/>
              <a:t>Цемент</a:t>
            </a:r>
            <a:r>
              <a:rPr lang="de-DE" sz="1800" dirty="0" smtClean="0"/>
              <a:t>	: 160 </a:t>
            </a:r>
            <a:r>
              <a:rPr lang="ru-RU" sz="1800" dirty="0" smtClean="0"/>
              <a:t>кг</a:t>
            </a:r>
            <a:endParaRPr lang="de-DE" sz="1800" dirty="0" smtClean="0"/>
          </a:p>
          <a:p>
            <a:pPr>
              <a:tabLst>
                <a:tab pos="1076325" algn="l"/>
              </a:tabLst>
            </a:pPr>
            <a:r>
              <a:rPr lang="ru-RU" sz="1800" dirty="0" smtClean="0"/>
              <a:t>Песок</a:t>
            </a:r>
            <a:r>
              <a:rPr lang="de-DE" sz="1800" dirty="0" smtClean="0"/>
              <a:t>	: 971 </a:t>
            </a:r>
            <a:r>
              <a:rPr lang="ru-RU" sz="1800" dirty="0" smtClean="0"/>
              <a:t>кг</a:t>
            </a:r>
          </a:p>
          <a:p>
            <a:pPr>
              <a:tabLst>
                <a:tab pos="1076325" algn="l"/>
              </a:tabLst>
            </a:pPr>
            <a:r>
              <a:rPr lang="ru-RU" sz="1800" b="1" dirty="0" smtClean="0"/>
              <a:t>Отношение заполнитель/цемент</a:t>
            </a:r>
            <a:r>
              <a:rPr lang="ru-RU" sz="1800" dirty="0" smtClean="0"/>
              <a:t>: </a:t>
            </a:r>
            <a:r>
              <a:rPr lang="de-DE" sz="1800" b="1" dirty="0" smtClean="0"/>
              <a:t>6.1</a:t>
            </a:r>
            <a:endParaRPr lang="de-DE" sz="1800" b="1" dirty="0"/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293228074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23" dur="3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30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7" dur="30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0"/>
                            </p:stCondLst>
                            <p:childTnLst>
                              <p:par>
                                <p:cTn id="4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3" grpId="0"/>
      <p:bldP spid="17" grpId="0" animBg="1"/>
      <p:bldP spid="14" grpId="0" animBg="1"/>
      <p:bldP spid="14" grpId="1" animBg="1"/>
      <p:bldP spid="5" grpId="0"/>
      <p:bldP spid="15" grpId="0"/>
      <p:bldP spid="16" grpId="0"/>
      <p:bldP spid="2" grpId="0" build="allAtOnce" animBg="1"/>
      <p:bldP spid="13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Foliennummernplatzhalter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6BFBCFDD-66CB-1845-857C-09B45C5840CD}" type="slidenum">
              <a:rPr lang="en-GB"/>
              <a:pPr/>
              <a:t>5</a:t>
            </a:fld>
            <a:endParaRPr lang="en-GB"/>
          </a:p>
        </p:txBody>
      </p:sp>
      <p:sp>
        <p:nvSpPr>
          <p:cNvPr id="8" name="Textfeld 7"/>
          <p:cNvSpPr txBox="1">
            <a:spLocks noChangeArrowheads="1"/>
          </p:cNvSpPr>
          <p:nvPr/>
        </p:nvSpPr>
        <p:spPr bwMode="auto">
          <a:xfrm>
            <a:off x="1551985" y="1570039"/>
            <a:ext cx="6752490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ru-RU" dirty="0" smtClean="0"/>
              <a:t>Почему для нас важен процент содержания</a:t>
            </a:r>
          </a:p>
          <a:p>
            <a:r>
              <a:rPr lang="ru-RU" dirty="0" smtClean="0"/>
              <a:t> воды в </a:t>
            </a:r>
            <a:r>
              <a:rPr lang="ru-RU" dirty="0" smtClean="0"/>
              <a:t>сыпучих материалах</a:t>
            </a:r>
            <a:r>
              <a:rPr lang="de-DE" dirty="0" smtClean="0"/>
              <a:t>?</a:t>
            </a:r>
            <a:endParaRPr lang="de-DE" dirty="0"/>
          </a:p>
        </p:txBody>
      </p:sp>
      <p:sp>
        <p:nvSpPr>
          <p:cNvPr id="12" name="Textfeld 11"/>
          <p:cNvSpPr txBox="1"/>
          <p:nvPr/>
        </p:nvSpPr>
        <p:spPr>
          <a:xfrm>
            <a:off x="454634" y="2248248"/>
            <a:ext cx="24009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rgbClr val="2E6D9F"/>
                </a:solidFill>
              </a:rPr>
              <a:t>Влажность </a:t>
            </a:r>
            <a:r>
              <a:rPr lang="de-DE" sz="2400" dirty="0" smtClean="0">
                <a:solidFill>
                  <a:srgbClr val="2E6D9F"/>
                </a:solidFill>
              </a:rPr>
              <a:t>7%</a:t>
            </a:r>
            <a:endParaRPr lang="de-DE" sz="2400" dirty="0">
              <a:solidFill>
                <a:srgbClr val="2E6D9F"/>
              </a:solidFill>
            </a:endParaRPr>
          </a:p>
        </p:txBody>
      </p:sp>
      <p:sp>
        <p:nvSpPr>
          <p:cNvPr id="3" name="Rechteck 2"/>
          <p:cNvSpPr/>
          <p:nvPr/>
        </p:nvSpPr>
        <p:spPr>
          <a:xfrm>
            <a:off x="3239641" y="2772519"/>
            <a:ext cx="690880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800" dirty="0" smtClean="0"/>
              <a:t>Бетоносмесительные установки обычно дозируют сырье по весу</a:t>
            </a:r>
            <a:r>
              <a:rPr lang="en-GB" sz="1800" dirty="0" smtClean="0"/>
              <a:t>.</a:t>
            </a:r>
          </a:p>
          <a:p>
            <a:r>
              <a:rPr lang="ru-RU" sz="1800" dirty="0" smtClean="0"/>
              <a:t>Вес заполнителей включает в себя вес воды.</a:t>
            </a:r>
            <a:endParaRPr lang="en-GB" sz="1800" dirty="0" smtClean="0"/>
          </a:p>
          <a:p>
            <a:pPr lvl="1"/>
            <a:endParaRPr lang="en-GB" sz="1800" dirty="0"/>
          </a:p>
          <a:p>
            <a:r>
              <a:rPr lang="ru-RU" sz="1800" dirty="0" smtClean="0"/>
              <a:t>В 1000 кг песка при</a:t>
            </a:r>
            <a:r>
              <a:rPr lang="en-GB" sz="1800" dirty="0" smtClean="0"/>
              <a:t> </a:t>
            </a:r>
            <a:r>
              <a:rPr lang="ru-RU" sz="1800" dirty="0" smtClean="0"/>
              <a:t>7</a:t>
            </a:r>
            <a:r>
              <a:rPr lang="en-GB" sz="1800" dirty="0" smtClean="0"/>
              <a:t>% </a:t>
            </a:r>
            <a:r>
              <a:rPr lang="ru-RU" sz="1800" dirty="0" smtClean="0"/>
              <a:t>влажности содержится</a:t>
            </a:r>
            <a:r>
              <a:rPr lang="en-GB" sz="1800" dirty="0" smtClean="0"/>
              <a:t>:</a:t>
            </a:r>
          </a:p>
          <a:p>
            <a:pPr marL="285750" indent="-285750">
              <a:buClr>
                <a:srgbClr val="2E6D9F"/>
              </a:buClr>
              <a:buFont typeface="Arial" panose="020B0604020202020204" pitchFamily="34" charset="0"/>
              <a:buChar char="•"/>
              <a:tabLst>
                <a:tab pos="715963" algn="l"/>
              </a:tabLst>
            </a:pPr>
            <a:r>
              <a:rPr lang="en-GB" sz="1800" dirty="0" smtClean="0"/>
              <a:t> 935 </a:t>
            </a:r>
            <a:r>
              <a:rPr lang="ru-RU" sz="1800" dirty="0" smtClean="0"/>
              <a:t>кг сухого песка</a:t>
            </a:r>
            <a:endParaRPr lang="en-GB" sz="1800" dirty="0" smtClean="0"/>
          </a:p>
          <a:p>
            <a:pPr marL="285750" indent="-285750">
              <a:buClr>
                <a:srgbClr val="2E6D9F"/>
              </a:buClr>
              <a:buFont typeface="Arial" panose="020B0604020202020204" pitchFamily="34" charset="0"/>
              <a:buChar char="•"/>
              <a:tabLst>
                <a:tab pos="715963" algn="l"/>
              </a:tabLst>
            </a:pPr>
            <a:r>
              <a:rPr lang="en-GB" sz="1800" dirty="0" smtClean="0"/>
              <a:t> 65 </a:t>
            </a:r>
            <a:r>
              <a:rPr lang="ru-RU" sz="1800" dirty="0" smtClean="0"/>
              <a:t>кг воды</a:t>
            </a:r>
            <a:endParaRPr lang="en-GB" sz="1800" dirty="0"/>
          </a:p>
        </p:txBody>
      </p:sp>
      <p:sp>
        <p:nvSpPr>
          <p:cNvPr id="17" name="Kreis 16"/>
          <p:cNvSpPr/>
          <p:nvPr/>
        </p:nvSpPr>
        <p:spPr bwMode="auto">
          <a:xfrm rot="5400000">
            <a:off x="6696025" y="4644727"/>
            <a:ext cx="3168352" cy="2880320"/>
          </a:xfrm>
          <a:prstGeom prst="pie">
            <a:avLst>
              <a:gd name="adj1" fmla="val 5367002"/>
              <a:gd name="adj2" fmla="val 16200000"/>
            </a:avLst>
          </a:prstGeom>
          <a:solidFill>
            <a:schemeClr val="accent1">
              <a:alpha val="61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429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" charset="0"/>
            </a:endParaRPr>
          </a:p>
        </p:txBody>
      </p:sp>
      <p:sp>
        <p:nvSpPr>
          <p:cNvPr id="14" name="Pfeil nach links 13"/>
          <p:cNvSpPr/>
          <p:nvPr/>
        </p:nvSpPr>
        <p:spPr bwMode="auto">
          <a:xfrm rot="10800000">
            <a:off x="7560121" y="5364807"/>
            <a:ext cx="1152128" cy="288033"/>
          </a:xfrm>
          <a:prstGeom prst="leftArrow">
            <a:avLst>
              <a:gd name="adj1" fmla="val 50000"/>
              <a:gd name="adj2" fmla="val 157408"/>
            </a:avLst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5" name="Textfeld 4"/>
          <p:cNvSpPr txBox="1"/>
          <p:nvPr/>
        </p:nvSpPr>
        <p:spPr>
          <a:xfrm>
            <a:off x="6984057" y="5364807"/>
            <a:ext cx="5212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0 </a:t>
            </a:r>
            <a:r>
              <a:rPr lang="ru-RU" sz="1600" dirty="0" smtClean="0"/>
              <a:t>кг</a:t>
            </a:r>
            <a:endParaRPr lang="de-DE" sz="1600" dirty="0"/>
          </a:p>
        </p:txBody>
      </p:sp>
      <p:sp>
        <p:nvSpPr>
          <p:cNvPr id="15" name="Textfeld 14"/>
          <p:cNvSpPr txBox="1"/>
          <p:nvPr/>
        </p:nvSpPr>
        <p:spPr>
          <a:xfrm>
            <a:off x="7848153" y="4572719"/>
            <a:ext cx="7489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500 </a:t>
            </a:r>
            <a:r>
              <a:rPr lang="ru-RU" sz="1600" dirty="0" smtClean="0"/>
              <a:t>кг</a:t>
            </a:r>
            <a:endParaRPr lang="de-DE" sz="1600" dirty="0"/>
          </a:p>
        </p:txBody>
      </p:sp>
      <p:sp>
        <p:nvSpPr>
          <p:cNvPr id="16" name="Textfeld 15"/>
          <p:cNvSpPr txBox="1"/>
          <p:nvPr/>
        </p:nvSpPr>
        <p:spPr>
          <a:xfrm>
            <a:off x="8712249" y="5364807"/>
            <a:ext cx="8627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/>
              <a:t>1000 кг</a:t>
            </a:r>
            <a:endParaRPr lang="de-DE" sz="1600" dirty="0"/>
          </a:p>
        </p:txBody>
      </p:sp>
      <p:sp>
        <p:nvSpPr>
          <p:cNvPr id="2" name="Rechteck 1"/>
          <p:cNvSpPr/>
          <p:nvPr/>
        </p:nvSpPr>
        <p:spPr bwMode="auto">
          <a:xfrm>
            <a:off x="575345" y="2772519"/>
            <a:ext cx="2376264" cy="3384376"/>
          </a:xfrm>
          <a:prstGeom prst="rect">
            <a:avLst/>
          </a:prstGeom>
          <a:gradFill flip="none" rotWithShape="1">
            <a:gsLst>
              <a:gs pos="0">
                <a:srgbClr val="AE8A4C"/>
              </a:gs>
              <a:gs pos="100000">
                <a:schemeClr val="accent2"/>
              </a:gs>
              <a:gs pos="66000">
                <a:srgbClr val="AE8A4C"/>
              </a:gs>
              <a:gs pos="81000">
                <a:schemeClr val="accent2"/>
              </a:gs>
            </a:gsLst>
            <a:lin ang="16200000" scaled="0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0429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dirty="0" smtClean="0">
              <a:solidFill>
                <a:srgbClr val="FFFFFF"/>
              </a:solidFill>
            </a:endParaRPr>
          </a:p>
          <a:p>
            <a:pPr marL="0" marR="0" indent="0" algn="ctr" defTabSz="10429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 smtClean="0">
                <a:solidFill>
                  <a:srgbClr val="FFFFFF"/>
                </a:solidFill>
              </a:rPr>
              <a:t>65 </a:t>
            </a:r>
            <a:r>
              <a:rPr lang="ru-RU" dirty="0" smtClean="0">
                <a:solidFill>
                  <a:srgbClr val="FFFFFF"/>
                </a:solidFill>
              </a:rPr>
              <a:t>кг воды</a:t>
            </a:r>
            <a:endParaRPr lang="de-DE" dirty="0" smtClean="0">
              <a:solidFill>
                <a:srgbClr val="FFFFFF"/>
              </a:solidFill>
            </a:endParaRPr>
          </a:p>
          <a:p>
            <a:pPr marL="0" marR="0" indent="0" algn="ctr" defTabSz="10429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5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" pitchFamily="-1" charset="0"/>
            </a:endParaRPr>
          </a:p>
          <a:p>
            <a:pPr marL="0" marR="0" indent="0" algn="ctr" defTabSz="10429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dirty="0" smtClean="0">
              <a:solidFill>
                <a:srgbClr val="FFFFFF"/>
              </a:solidFill>
            </a:endParaRPr>
          </a:p>
          <a:p>
            <a:pPr marL="0" marR="0" indent="0" algn="ctr" defTabSz="10429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dirty="0" smtClean="0">
              <a:solidFill>
                <a:srgbClr val="FFFFFF"/>
              </a:solidFill>
            </a:endParaRPr>
          </a:p>
          <a:p>
            <a:pPr marL="0" marR="0" indent="0" algn="ctr" defTabSz="10429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 smtClean="0">
                <a:solidFill>
                  <a:srgbClr val="FFFFFF"/>
                </a:solidFill>
              </a:rPr>
              <a:t>935 </a:t>
            </a:r>
            <a:r>
              <a:rPr lang="ru-RU" dirty="0" smtClean="0">
                <a:solidFill>
                  <a:srgbClr val="FFFFFF"/>
                </a:solidFill>
              </a:rPr>
              <a:t>кг песка</a:t>
            </a:r>
            <a:endParaRPr kumimoji="0" lang="de-DE" sz="25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</a:endParaRPr>
          </a:p>
        </p:txBody>
      </p:sp>
      <p:sp>
        <p:nvSpPr>
          <p:cNvPr id="4" name="Rechteck 3"/>
          <p:cNvSpPr/>
          <p:nvPr/>
        </p:nvSpPr>
        <p:spPr bwMode="auto">
          <a:xfrm>
            <a:off x="503337" y="6156895"/>
            <a:ext cx="2520280" cy="108012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429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" charset="0"/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454634" y="6214413"/>
            <a:ext cx="24009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 smtClean="0"/>
              <a:t>Общий вес – 1000 кг</a:t>
            </a:r>
            <a:endParaRPr lang="de-DE" sz="1400" dirty="0"/>
          </a:p>
        </p:txBody>
      </p:sp>
      <p:sp>
        <p:nvSpPr>
          <p:cNvPr id="18" name="Text Box 2"/>
          <p:cNvSpPr txBox="1">
            <a:spLocks noChangeArrowheads="1"/>
          </p:cNvSpPr>
          <p:nvPr/>
        </p:nvSpPr>
        <p:spPr bwMode="auto">
          <a:xfrm>
            <a:off x="1685105" y="637359"/>
            <a:ext cx="7639631" cy="536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prstTxWarp prst="textNoShape">
              <a:avLst/>
            </a:prstTxWarp>
            <a:spAutoFit/>
          </a:bodyPr>
          <a:lstStyle/>
          <a:p>
            <a:pPr lvl="0" algn="ctr"/>
            <a:r>
              <a:rPr lang="ru-RU" sz="2800" dirty="0" smtClean="0">
                <a:solidFill>
                  <a:srgbClr val="2E6D9F"/>
                </a:solidFill>
              </a:rPr>
              <a:t>Измерение влажности сыпучих материалов</a:t>
            </a:r>
            <a:endParaRPr lang="en-GB" sz="2800" dirty="0">
              <a:solidFill>
                <a:srgbClr val="2E6D9F"/>
              </a:solidFill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3256741" y="5220791"/>
            <a:ext cx="3007236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/>
              <a:t>Пример</a:t>
            </a:r>
            <a:endParaRPr lang="de-DE" sz="2000" b="1" dirty="0" smtClean="0"/>
          </a:p>
          <a:p>
            <a:pPr>
              <a:tabLst>
                <a:tab pos="1076325" algn="l"/>
              </a:tabLst>
            </a:pPr>
            <a:r>
              <a:rPr lang="ru-RU" sz="1800" dirty="0" smtClean="0"/>
              <a:t>Цемент</a:t>
            </a:r>
            <a:r>
              <a:rPr lang="de-DE" sz="1800" dirty="0"/>
              <a:t>	</a:t>
            </a:r>
            <a:r>
              <a:rPr lang="de-DE" sz="1800" dirty="0" smtClean="0"/>
              <a:t>: 160 </a:t>
            </a:r>
            <a:r>
              <a:rPr lang="ru-RU" sz="1800" dirty="0" smtClean="0"/>
              <a:t>кг</a:t>
            </a:r>
            <a:endParaRPr lang="de-DE" sz="1800" dirty="0" smtClean="0"/>
          </a:p>
          <a:p>
            <a:pPr>
              <a:tabLst>
                <a:tab pos="1076325" algn="l"/>
              </a:tabLst>
            </a:pPr>
            <a:r>
              <a:rPr lang="ru-RU" sz="1800" dirty="0" smtClean="0"/>
              <a:t>Песок</a:t>
            </a:r>
            <a:r>
              <a:rPr lang="de-DE" sz="1800" dirty="0" smtClean="0"/>
              <a:t>	: 935 </a:t>
            </a:r>
            <a:r>
              <a:rPr lang="ru-RU" sz="1800" dirty="0" smtClean="0"/>
              <a:t>кг</a:t>
            </a:r>
            <a:endParaRPr lang="de-DE" sz="1800" dirty="0" smtClean="0"/>
          </a:p>
          <a:p>
            <a:pPr>
              <a:tabLst>
                <a:tab pos="1076325" algn="l"/>
              </a:tabLst>
            </a:pPr>
            <a:r>
              <a:rPr lang="ru-RU" sz="1800" b="1" dirty="0" smtClean="0"/>
              <a:t>Отношение заполнитель/цемент</a:t>
            </a:r>
            <a:r>
              <a:rPr lang="de-DE" sz="1800" b="1" dirty="0" smtClean="0"/>
              <a:t>: 5.8</a:t>
            </a:r>
            <a:endParaRPr lang="de-DE" sz="1800" b="1" dirty="0"/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63992332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liennummernplatzhalter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3435A40C-2B56-154F-B885-D6208A79F0E1}" type="slidenum">
              <a:rPr lang="en-GB"/>
              <a:pPr/>
              <a:t>6</a:t>
            </a:fld>
            <a:endParaRPr lang="en-GB" dirty="0"/>
          </a:p>
        </p:txBody>
      </p:sp>
      <p:sp>
        <p:nvSpPr>
          <p:cNvPr id="414723" name="Text Box 3"/>
          <p:cNvSpPr txBox="1">
            <a:spLocks noChangeArrowheads="1"/>
          </p:cNvSpPr>
          <p:nvPr/>
        </p:nvSpPr>
        <p:spPr bwMode="auto">
          <a:xfrm>
            <a:off x="0" y="1570039"/>
            <a:ext cx="10799763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4306" tIns="52153" rIns="104306" bIns="52153">
            <a:prstTxWarp prst="textNoShape">
              <a:avLst/>
            </a:prstTxWarp>
            <a:spAutoFit/>
          </a:bodyPr>
          <a:lstStyle/>
          <a:p>
            <a:pPr algn="ctr"/>
            <a:r>
              <a:rPr lang="ru-RU" sz="3700" dirty="0" smtClean="0"/>
              <a:t>Как решить эту проблему</a:t>
            </a:r>
            <a:r>
              <a:rPr lang="de-DE" sz="3700" dirty="0" smtClean="0"/>
              <a:t>?</a:t>
            </a:r>
            <a:endParaRPr lang="de-DE" sz="3700" dirty="0"/>
          </a:p>
        </p:txBody>
      </p:sp>
      <p:sp>
        <p:nvSpPr>
          <p:cNvPr id="414724" name="Text Box 4"/>
          <p:cNvSpPr txBox="1">
            <a:spLocks noChangeArrowheads="1"/>
          </p:cNvSpPr>
          <p:nvPr/>
        </p:nvSpPr>
        <p:spPr bwMode="auto">
          <a:xfrm>
            <a:off x="0" y="2484439"/>
            <a:ext cx="10799763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4306" tIns="52153" rIns="104306" bIns="52153">
            <a:prstTxWarp prst="textNoShape">
              <a:avLst/>
            </a:prstTxWarp>
            <a:spAutoFit/>
          </a:bodyPr>
          <a:lstStyle/>
          <a:p>
            <a:pPr algn="ctr"/>
            <a:r>
              <a:rPr lang="ru-RU" sz="3700" dirty="0" smtClean="0"/>
              <a:t>Установить датчик измерения влажности</a:t>
            </a:r>
            <a:r>
              <a:rPr lang="de-DE" sz="3700" dirty="0" smtClean="0"/>
              <a:t>!</a:t>
            </a:r>
            <a:endParaRPr lang="de-DE" sz="3700" dirty="0"/>
          </a:p>
        </p:txBody>
      </p:sp>
      <p:sp>
        <p:nvSpPr>
          <p:cNvPr id="31749" name="Text Box 2"/>
          <p:cNvSpPr txBox="1">
            <a:spLocks noChangeArrowheads="1"/>
          </p:cNvSpPr>
          <p:nvPr/>
        </p:nvSpPr>
        <p:spPr bwMode="auto">
          <a:xfrm>
            <a:off x="1756543" y="494483"/>
            <a:ext cx="7496755" cy="536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prstTxWarp prst="textNoShape">
              <a:avLst/>
            </a:prstTxWarp>
            <a:spAutoFit/>
          </a:bodyPr>
          <a:lstStyle/>
          <a:p>
            <a:pPr lvl="0" algn="ctr"/>
            <a:r>
              <a:rPr lang="ru-RU" sz="2800" dirty="0" smtClean="0">
                <a:solidFill>
                  <a:srgbClr val="2E6D9F"/>
                </a:solidFill>
              </a:rPr>
              <a:t>Измерение влажности сыпучих материалов</a:t>
            </a:r>
            <a:endParaRPr lang="en-GB" sz="2800" dirty="0">
              <a:solidFill>
                <a:srgbClr val="2E6D9F"/>
              </a:solidFill>
            </a:endParaRPr>
          </a:p>
        </p:txBody>
      </p:sp>
      <p:grpSp>
        <p:nvGrpSpPr>
          <p:cNvPr id="2" name="Gruppierung 8"/>
          <p:cNvGrpSpPr>
            <a:grpSpLocks/>
          </p:cNvGrpSpPr>
          <p:nvPr/>
        </p:nvGrpSpPr>
        <p:grpSpPr bwMode="auto">
          <a:xfrm>
            <a:off x="551532" y="3475039"/>
            <a:ext cx="8981093" cy="3113087"/>
            <a:chOff x="546100" y="3475831"/>
            <a:chExt cx="8892643" cy="3112508"/>
          </a:xfrm>
        </p:grpSpPr>
        <p:pic>
          <p:nvPicPr>
            <p:cNvPr id="31751" name="Picture 1027" descr="(b)hp02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546100" y="3475831"/>
              <a:ext cx="4563670" cy="31125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1752" name="Text Box 1028"/>
            <p:cNvSpPr txBox="1">
              <a:spLocks noChangeArrowheads="1"/>
            </p:cNvSpPr>
            <p:nvPr/>
          </p:nvSpPr>
          <p:spPr bwMode="auto">
            <a:xfrm>
              <a:off x="5041901" y="5838031"/>
              <a:ext cx="4396842" cy="4769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GB" dirty="0"/>
                <a:t>Hydro-Probe II, </a:t>
              </a:r>
              <a:r>
                <a:rPr lang="ru-RU" dirty="0" smtClean="0"/>
                <a:t>модель </a:t>
              </a:r>
              <a:r>
                <a:rPr lang="en-GB" dirty="0" smtClean="0"/>
                <a:t>HP02</a:t>
              </a:r>
              <a:endParaRPr lang="en-GB" dirty="0"/>
            </a:p>
          </p:txBody>
        </p:sp>
      </p:grp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14724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14724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147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4724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Foliennummernplatzhalter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511A81C5-C143-F744-AA52-6502A330E8F9}" type="slidenum">
              <a:rPr lang="en-GB"/>
              <a:pPr/>
              <a:t>7</a:t>
            </a:fld>
            <a:endParaRPr lang="en-GB"/>
          </a:p>
        </p:txBody>
      </p:sp>
      <p:grpSp>
        <p:nvGrpSpPr>
          <p:cNvPr id="2" name="Gruppierung 16"/>
          <p:cNvGrpSpPr>
            <a:grpSpLocks/>
          </p:cNvGrpSpPr>
          <p:nvPr/>
        </p:nvGrpSpPr>
        <p:grpSpPr bwMode="auto">
          <a:xfrm>
            <a:off x="320659" y="1341439"/>
            <a:ext cx="7382200" cy="1131887"/>
            <a:chOff x="317500" y="1342231"/>
            <a:chExt cx="7308467" cy="1131308"/>
          </a:xfrm>
        </p:grpSpPr>
        <p:pic>
          <p:nvPicPr>
            <p:cNvPr id="33803" name="Picture 1027" descr="(b)hp0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17500" y="1342231"/>
              <a:ext cx="1658764" cy="1131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3804" name="Textfeld 10"/>
            <p:cNvSpPr txBox="1">
              <a:spLocks noChangeArrowheads="1"/>
            </p:cNvSpPr>
            <p:nvPr/>
          </p:nvSpPr>
          <p:spPr bwMode="auto">
            <a:xfrm>
              <a:off x="1460501" y="1342231"/>
              <a:ext cx="6165466" cy="4768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ru-RU" dirty="0" smtClean="0"/>
                <a:t>Как устанавливается датчик влажности</a:t>
              </a:r>
              <a:r>
                <a:rPr lang="de-DE" dirty="0" smtClean="0"/>
                <a:t>?</a:t>
              </a:r>
              <a:endParaRPr lang="de-DE" dirty="0"/>
            </a:p>
          </p:txBody>
        </p:sp>
      </p:grpSp>
      <p:grpSp>
        <p:nvGrpSpPr>
          <p:cNvPr id="7" name="Gruppierung 6"/>
          <p:cNvGrpSpPr/>
          <p:nvPr/>
        </p:nvGrpSpPr>
        <p:grpSpPr>
          <a:xfrm>
            <a:off x="575345" y="4788743"/>
            <a:ext cx="7486913" cy="2319528"/>
            <a:chOff x="575345" y="4788743"/>
            <a:chExt cx="7486913" cy="2319528"/>
          </a:xfrm>
        </p:grpSpPr>
        <p:pic>
          <p:nvPicPr>
            <p:cNvPr id="5" name="Bild 4" descr="hydro-probe_II_06a.jp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5345" y="4788743"/>
              <a:ext cx="3361944" cy="2319528"/>
            </a:xfrm>
            <a:prstGeom prst="rect">
              <a:avLst/>
            </a:prstGeom>
          </p:spPr>
        </p:pic>
        <p:sp>
          <p:nvSpPr>
            <p:cNvPr id="15" name="Text Box 6"/>
            <p:cNvSpPr txBox="1">
              <a:spLocks noChangeArrowheads="1"/>
            </p:cNvSpPr>
            <p:nvPr/>
          </p:nvSpPr>
          <p:spPr bwMode="auto">
            <a:xfrm>
              <a:off x="4175745" y="6732959"/>
              <a:ext cx="3886513" cy="33855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ru-RU" sz="1600" dirty="0" smtClean="0"/>
                <a:t>Установка на ленточном транспортере</a:t>
              </a:r>
              <a:endParaRPr lang="en-GB" sz="1600" dirty="0"/>
            </a:p>
          </p:txBody>
        </p:sp>
      </p:grpSp>
      <p:sp>
        <p:nvSpPr>
          <p:cNvPr id="13" name="Text Box 2"/>
          <p:cNvSpPr txBox="1">
            <a:spLocks noChangeArrowheads="1"/>
          </p:cNvSpPr>
          <p:nvPr/>
        </p:nvSpPr>
        <p:spPr bwMode="auto">
          <a:xfrm>
            <a:off x="1542229" y="637359"/>
            <a:ext cx="7711069" cy="536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prstTxWarp prst="textNoShape">
              <a:avLst/>
            </a:prstTxWarp>
            <a:spAutoFit/>
          </a:bodyPr>
          <a:lstStyle/>
          <a:p>
            <a:pPr lvl="0" algn="ctr"/>
            <a:r>
              <a:rPr lang="ru-RU" sz="2800" dirty="0" smtClean="0">
                <a:solidFill>
                  <a:srgbClr val="2E6D9F"/>
                </a:solidFill>
              </a:rPr>
              <a:t>Измерение влажности сыпучих материалов</a:t>
            </a:r>
            <a:endParaRPr lang="en-GB" sz="2800" dirty="0">
              <a:solidFill>
                <a:srgbClr val="2E6D9F"/>
              </a:solidFill>
            </a:endParaRPr>
          </a:p>
        </p:txBody>
      </p:sp>
      <p:grpSp>
        <p:nvGrpSpPr>
          <p:cNvPr id="16" name="Gruppierung 15"/>
          <p:cNvGrpSpPr/>
          <p:nvPr/>
        </p:nvGrpSpPr>
        <p:grpSpPr>
          <a:xfrm>
            <a:off x="2519560" y="2124447"/>
            <a:ext cx="8249257" cy="2642810"/>
            <a:chOff x="2519560" y="2124447"/>
            <a:chExt cx="8249257" cy="2642810"/>
          </a:xfrm>
        </p:grpSpPr>
        <p:sp>
          <p:nvSpPr>
            <p:cNvPr id="33800" name="Text Box 6"/>
            <p:cNvSpPr txBox="1">
              <a:spLocks noChangeArrowheads="1"/>
            </p:cNvSpPr>
            <p:nvPr/>
          </p:nvSpPr>
          <p:spPr bwMode="auto">
            <a:xfrm>
              <a:off x="6768033" y="4428703"/>
              <a:ext cx="2198743" cy="33855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ru-RU" sz="1600" dirty="0" smtClean="0"/>
                <a:t>Установка в бункере </a:t>
              </a:r>
              <a:endParaRPr lang="en-GB" sz="1600" dirty="0"/>
            </a:p>
          </p:txBody>
        </p:sp>
        <p:grpSp>
          <p:nvGrpSpPr>
            <p:cNvPr id="12" name="Gruppierung 11"/>
            <p:cNvGrpSpPr/>
            <p:nvPr/>
          </p:nvGrpSpPr>
          <p:grpSpPr>
            <a:xfrm>
              <a:off x="2519560" y="2124447"/>
              <a:ext cx="8249257" cy="2448272"/>
              <a:chOff x="3348125" y="2196455"/>
              <a:chExt cx="6948300" cy="2062165"/>
            </a:xfrm>
          </p:grpSpPr>
          <p:pic>
            <p:nvPicPr>
              <p:cNvPr id="3" name="Bild 2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348125" y="2196455"/>
                <a:ext cx="3384376" cy="2062165"/>
              </a:xfrm>
              <a:prstGeom prst="rect">
                <a:avLst/>
              </a:prstGeom>
            </p:spPr>
          </p:pic>
          <p:pic>
            <p:nvPicPr>
              <p:cNvPr id="11" name="Bild 10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416105" y="2268463"/>
                <a:ext cx="2880320" cy="1833307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="" xmlns:p14="http://schemas.microsoft.com/office/powerpoint/2010/main" val="9771335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Foliennummernplatzhalter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BE009FA-02CA-4C45-AA98-794FAA613D29}" type="slidenum">
              <a:rPr lang="en-GB"/>
              <a:pPr/>
              <a:t>8</a:t>
            </a:fld>
            <a:endParaRPr lang="en-GB" dirty="0"/>
          </a:p>
        </p:txBody>
      </p:sp>
      <p:sp>
        <p:nvSpPr>
          <p:cNvPr id="35843" name="Text Box 2"/>
          <p:cNvSpPr txBox="1">
            <a:spLocks noChangeArrowheads="1"/>
          </p:cNvSpPr>
          <p:nvPr/>
        </p:nvSpPr>
        <p:spPr bwMode="auto">
          <a:xfrm>
            <a:off x="1756543" y="708797"/>
            <a:ext cx="7568193" cy="536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prstTxWarp prst="textNoShape">
              <a:avLst/>
            </a:prstTxWarp>
            <a:spAutoFit/>
          </a:bodyPr>
          <a:lstStyle/>
          <a:p>
            <a:pPr lvl="0" algn="ctr"/>
            <a:r>
              <a:rPr lang="ru-RU" sz="2800" dirty="0" smtClean="0">
                <a:solidFill>
                  <a:srgbClr val="2E6D9F"/>
                </a:solidFill>
              </a:rPr>
              <a:t>Измерение влажности сыпучих материалов</a:t>
            </a:r>
            <a:endParaRPr lang="en-GB" sz="2800" dirty="0">
              <a:solidFill>
                <a:srgbClr val="2E6D9F"/>
              </a:solidFill>
            </a:endParaRPr>
          </a:p>
        </p:txBody>
      </p:sp>
      <p:pic>
        <p:nvPicPr>
          <p:cNvPr id="4" name="Picture 2" descr="HT HP02 Nov99(2)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2503" y="3398838"/>
            <a:ext cx="3924854" cy="291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3" descr="HT HP02(2) Feb 0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97616" y="1493839"/>
            <a:ext cx="5002266" cy="3716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6912049" y="1493838"/>
            <a:ext cx="3202740" cy="47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ru-RU" dirty="0" smtClean="0"/>
              <a:t>Примеры установки</a:t>
            </a:r>
            <a:endParaRPr lang="de-DE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Foliennummernplatzhalter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E121440-41E3-EC47-BF5B-8C098C18AD4C}" type="slidenum">
              <a:rPr lang="en-GB"/>
              <a:pPr/>
              <a:t>9</a:t>
            </a:fld>
            <a:endParaRPr lang="en-GB" dirty="0"/>
          </a:p>
        </p:txBody>
      </p:sp>
      <p:sp>
        <p:nvSpPr>
          <p:cNvPr id="37891" name="Text Box 2"/>
          <p:cNvSpPr txBox="1">
            <a:spLocks noChangeArrowheads="1"/>
          </p:cNvSpPr>
          <p:nvPr/>
        </p:nvSpPr>
        <p:spPr bwMode="auto">
          <a:xfrm>
            <a:off x="1470791" y="780235"/>
            <a:ext cx="7853945" cy="536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prstTxWarp prst="textNoShape">
              <a:avLst/>
            </a:prstTxWarp>
            <a:spAutoFit/>
          </a:bodyPr>
          <a:lstStyle/>
          <a:p>
            <a:pPr lvl="0" algn="ctr"/>
            <a:r>
              <a:rPr lang="ru-RU" sz="2800" dirty="0" smtClean="0">
                <a:solidFill>
                  <a:srgbClr val="2E6D9F"/>
                </a:solidFill>
              </a:rPr>
              <a:t>Измерение влажности сыпучих материалов</a:t>
            </a:r>
            <a:endParaRPr lang="en-GB" sz="2800" dirty="0">
              <a:solidFill>
                <a:srgbClr val="2E6D9F"/>
              </a:solidFill>
            </a:endParaRPr>
          </a:p>
        </p:txBody>
      </p:sp>
      <p:sp>
        <p:nvSpPr>
          <p:cNvPr id="37892" name="Text Box 5"/>
          <p:cNvSpPr txBox="1">
            <a:spLocks noChangeArrowheads="1"/>
          </p:cNvSpPr>
          <p:nvPr/>
        </p:nvSpPr>
        <p:spPr bwMode="auto">
          <a:xfrm>
            <a:off x="6840041" y="1493838"/>
            <a:ext cx="3177316" cy="47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ru-RU" dirty="0" smtClean="0"/>
              <a:t>Примеры установки</a:t>
            </a:r>
            <a:endParaRPr lang="de-DE" dirty="0"/>
          </a:p>
        </p:txBody>
      </p:sp>
      <p:pic>
        <p:nvPicPr>
          <p:cNvPr id="37893" name="Picture 2" descr="Under bin Korea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7616" y="1646238"/>
            <a:ext cx="4122060" cy="306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894" name="Picture 3" descr="HT HP02 Aug98 belt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22923" y="2713038"/>
            <a:ext cx="4503643" cy="333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8,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,2|4,3|2,9|3,1|11,1|4,6|5,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,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,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,: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,5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42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5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42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5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437</TotalTime>
  <Words>807</Words>
  <Application>Microsoft Macintosh PowerPoint</Application>
  <PresentationFormat>Произвольный</PresentationFormat>
  <Paragraphs>238</Paragraphs>
  <Slides>19</Slides>
  <Notes>13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0" baseType="lpstr">
      <vt:lpstr>Default Design</vt:lpstr>
      <vt:lpstr>Повышение качества и сокращение издержек как результат установки микроволновых систем измерения влажности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  <vt:lpstr>Слайд 14</vt:lpstr>
      <vt:lpstr>Слайд 15</vt:lpstr>
      <vt:lpstr>Слайд 16</vt:lpstr>
      <vt:lpstr>Слайд 17</vt:lpstr>
      <vt:lpstr>Слайд 18</vt:lpstr>
      <vt:lpstr>Слайд 19</vt:lpstr>
    </vt:vector>
  </TitlesOfParts>
  <Company>HYDRONIX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Melany George</dc:creator>
  <cp:lastModifiedBy>user</cp:lastModifiedBy>
  <cp:revision>320</cp:revision>
  <dcterms:created xsi:type="dcterms:W3CDTF">2011-09-28T08:49:46Z</dcterms:created>
  <dcterms:modified xsi:type="dcterms:W3CDTF">2014-03-11T04:53:14Z</dcterms:modified>
</cp:coreProperties>
</file>