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6" r:id="rId2"/>
    <p:sldId id="396" r:id="rId3"/>
    <p:sldId id="397" r:id="rId4"/>
    <p:sldId id="367" r:id="rId5"/>
    <p:sldId id="373" r:id="rId6"/>
    <p:sldId id="377" r:id="rId7"/>
    <p:sldId id="375" r:id="rId8"/>
    <p:sldId id="379" r:id="rId9"/>
    <p:sldId id="380" r:id="rId10"/>
    <p:sldId id="381" r:id="rId11"/>
    <p:sldId id="382" r:id="rId12"/>
    <p:sldId id="383" r:id="rId13"/>
    <p:sldId id="384" r:id="rId14"/>
    <p:sldId id="393" r:id="rId15"/>
    <p:sldId id="394" r:id="rId16"/>
    <p:sldId id="395" r:id="rId17"/>
    <p:sldId id="385" r:id="rId18"/>
  </p:sldIdLst>
  <p:sldSz cx="10799763" cy="756126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6D9F"/>
    <a:srgbClr val="0066FF"/>
    <a:srgbClr val="E8C380"/>
    <a:srgbClr val="99CCFF"/>
    <a:srgbClr val="E3B462"/>
    <a:srgbClr val="C0C0C0"/>
    <a:srgbClr val="B2B2B2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34" autoAdjust="0"/>
    <p:restoredTop sz="94660"/>
  </p:normalViewPr>
  <p:slideViewPr>
    <p:cSldViewPr>
      <p:cViewPr>
        <p:scale>
          <a:sx n="66" d="100"/>
          <a:sy n="66" d="100"/>
        </p:scale>
        <p:origin x="-1170" y="-126"/>
      </p:cViewPr>
      <p:guideLst>
        <p:guide orient="horz" pos="3198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2504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fld id="{6D9258D6-7E23-5843-803A-05FA860410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229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768350"/>
            <a:ext cx="54800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-1" charset="0"/>
              </a:defRPr>
            </a:lvl1pPr>
          </a:lstStyle>
          <a:p>
            <a:pPr>
              <a:defRPr/>
            </a:pPr>
            <a:fld id="{C9769199-FE31-AE48-8843-897A7F470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967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1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10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11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12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13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14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15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16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17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2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3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4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5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6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48889-21B8-D64C-9C5F-9B29EA762CAF}" type="slidenum">
              <a:rPr lang="zh-TW" altLang="en-GB">
                <a:cs typeface="新細明體" pitchFamily="-1" charset="-120"/>
              </a:rPr>
              <a:pPr/>
              <a:t>7</a:t>
            </a:fld>
            <a:endParaRPr lang="en-GB" altLang="zh-TW" dirty="0">
              <a:cs typeface="新細明體" pitchFamily="-1" charset="-12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8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69373-9663-2B4D-998D-970C5F253057}" type="slidenum">
              <a:rPr lang="zh-TW" altLang="en-GB">
                <a:cs typeface="新細明體" pitchFamily="-1" charset="-120"/>
              </a:rPr>
              <a:pPr/>
              <a:t>9</a:t>
            </a:fld>
            <a:endParaRPr lang="en-GB" altLang="zh-TW">
              <a:cs typeface="新細明體" pitchFamily="-1" charset="-12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25" y="768350"/>
            <a:ext cx="548005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9664" y="2349500"/>
            <a:ext cx="9180440" cy="162083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9323" y="4284666"/>
            <a:ext cx="756111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AA10-4076-D045-A51B-AFC6EEF7F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7F6A-1141-A044-B671-C54DC34D44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30471" y="368300"/>
            <a:ext cx="2428985" cy="65087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0309" y="368300"/>
            <a:ext cx="7136244" cy="65087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1CF6-176C-DD48-A3B5-BF39A8DB6B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EDE83-C325-7541-8D4D-D3B63C7CD6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2952" y="4859341"/>
            <a:ext cx="918044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2952" y="3205166"/>
            <a:ext cx="918044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86E4-2D4C-8043-940A-8B4B19944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0309" y="1557338"/>
            <a:ext cx="4782614" cy="531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76841" y="1557338"/>
            <a:ext cx="4782615" cy="5319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98A3B-21AC-F64D-953D-981E5A02A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11" y="303216"/>
            <a:ext cx="971914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309" y="1692275"/>
            <a:ext cx="4771392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309" y="2397125"/>
            <a:ext cx="4771392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86459" y="1692275"/>
            <a:ext cx="4772996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86459" y="2397125"/>
            <a:ext cx="4772996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3F1C0-906D-D542-8D2C-85496A975C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EF2DB-8E4F-924D-964A-824AADDCAB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42315-95DC-9444-BDD3-FDE7ED470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09" y="301628"/>
            <a:ext cx="3552891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3067" y="301625"/>
            <a:ext cx="603638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40309" y="1582740"/>
            <a:ext cx="355289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79EA-A1CC-A844-90F9-5EC0666FF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6345" y="5292728"/>
            <a:ext cx="6480499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16345" y="676275"/>
            <a:ext cx="6480499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6345" y="5918203"/>
            <a:ext cx="6480499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DB86B-0B44-8C41-8729-E5B75DA1F2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stripes high res small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-36513"/>
            <a:ext cx="10801367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bottom stripes high res small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6445253"/>
            <a:ext cx="1080136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16302" y="368300"/>
            <a:ext cx="791063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99" tIns="52150" rIns="104299" bIns="5215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311" y="1557338"/>
            <a:ext cx="9719145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99" tIns="52150" rIns="104299" bIns="52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72014" y="7273925"/>
            <a:ext cx="187104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9" tIns="52150" rIns="104299" bIns="5215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GB"/>
              <a:t>www.hydronix.com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308853"/>
            <a:ext cx="37998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9" tIns="52150" rIns="104299" bIns="36000" numCol="1" anchor="b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chemeClr val="bg1"/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BACC94B4-911B-DD49-BED3-E19E14D24C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8" descr="Hydronix_307_logo_smal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61612" y="446091"/>
            <a:ext cx="1128716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2700">
          <a:solidFill>
            <a:srgbClr val="2E6D9F"/>
          </a:solidFill>
          <a:latin typeface="Arial" pitchFamily="-1" charset="0"/>
        </a:defRPr>
      </a:lvl9pPr>
    </p:titleStyle>
    <p:bodyStyle>
      <a:lvl1pPr marL="390525" indent="-390525" algn="l" defTabSz="1042988" rtl="0" eaLnBrk="0" fontAlgn="base" hangingPunct="0">
        <a:spcBef>
          <a:spcPct val="50000"/>
        </a:spcBef>
        <a:spcAft>
          <a:spcPct val="50000"/>
        </a:spcAft>
        <a:buClr>
          <a:srgbClr val="2E6D9F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847725" indent="-325438" algn="l" defTabSz="1042988" rtl="0" eaLnBrk="0" fontAlgn="base" hangingPunct="0">
        <a:spcBef>
          <a:spcPct val="20000"/>
        </a:spcBef>
        <a:spcAft>
          <a:spcPct val="20000"/>
        </a:spcAft>
        <a:buClr>
          <a:srgbClr val="2E6D9F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303338" indent="-260350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825625" indent="-261938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2346325" indent="-260350" algn="l" defTabSz="1042988" rtl="0" eaLnBrk="0" fontAlgn="base" hangingPunct="0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5pPr>
      <a:lvl6pPr marL="28035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32607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7179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4175125" indent="-260350" algn="l" defTabSz="1042988" rtl="0" fontAlgn="base">
        <a:spcBef>
          <a:spcPct val="20000"/>
        </a:spcBef>
        <a:spcAft>
          <a:spcPct val="0"/>
        </a:spcAft>
        <a:buClr>
          <a:srgbClr val="2E6D9F"/>
        </a:buClr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113601" y="708797"/>
            <a:ext cx="8282573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9361" y="2340471"/>
            <a:ext cx="7718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Как работают микроволновые системы</a:t>
            </a:r>
          </a:p>
          <a:p>
            <a:r>
              <a:rPr lang="ru-RU" sz="2800" b="1" i="1" dirty="0" smtClean="0"/>
              <a:t> измерения влажности</a:t>
            </a:r>
            <a:r>
              <a:rPr lang="de-DE" sz="2800" b="1" i="1" dirty="0" smtClean="0"/>
              <a:t>?</a:t>
            </a:r>
            <a:endParaRPr lang="de-DE" sz="2800" b="1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2087513" y="4644727"/>
            <a:ext cx="6215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Каковы особенности цифровых </a:t>
            </a:r>
          </a:p>
          <a:p>
            <a:r>
              <a:rPr lang="ru-RU" sz="2800" b="1" i="1" dirty="0" smtClean="0"/>
              <a:t>влагомеров </a:t>
            </a:r>
            <a:r>
              <a:rPr lang="de-DE" sz="2800" b="1" i="1" dirty="0" err="1" smtClean="0"/>
              <a:t>Hydronix</a:t>
            </a:r>
            <a:r>
              <a:rPr lang="de-DE" sz="2800" b="1" i="1" dirty="0" smtClean="0"/>
              <a:t>?</a:t>
            </a:r>
            <a:endParaRPr lang="de-DE" sz="28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90736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10</a:t>
            </a:fld>
            <a:endParaRPr lang="en-GB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849" y="3280565"/>
            <a:ext cx="96032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ru-RU" sz="3200" b="1" dirty="0" smtClean="0"/>
              <a:t>Каковы преимущества влагомеров </a:t>
            </a:r>
            <a:r>
              <a:rPr lang="en-US" sz="3200" b="1" dirty="0" err="1" smtClean="0"/>
              <a:t>Hydronix</a:t>
            </a:r>
            <a:r>
              <a:rPr lang="ru-RU" sz="3200" b="1" dirty="0" smtClean="0"/>
              <a:t> </a:t>
            </a:r>
            <a:r>
              <a:rPr lang="de-DE" sz="3200" b="1" dirty="0" smtClean="0"/>
              <a:t>?</a:t>
            </a:r>
            <a:endParaRPr lang="de-DE" sz="3200" b="1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0" name="Rectangle 5123"/>
          <p:cNvSpPr>
            <a:spLocks noChangeArrowheads="1"/>
          </p:cNvSpPr>
          <p:nvPr/>
        </p:nvSpPr>
        <p:spPr bwMode="auto">
          <a:xfrm>
            <a:off x="5614195" y="1423177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Датчики 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Hydronix </a:t>
            </a: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отличаются от других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</a:p>
          <a:p>
            <a:pPr algn="ctr">
              <a:lnSpc>
                <a:spcPct val="70000"/>
              </a:lnSpc>
            </a:pPr>
            <a:endParaRPr lang="en-GB" sz="32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003894"/>
      </p:ext>
    </p:extLst>
  </p:cSld>
  <p:clrMapOvr>
    <a:masterClrMapping/>
  </p:clrMapOvr>
  <p:transition advTm="13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11</a:t>
            </a:fld>
            <a:endParaRPr lang="en-GB"/>
          </a:p>
        </p:txBody>
      </p:sp>
      <p:pic>
        <p:nvPicPr>
          <p:cNvPr id="5" name="Picture 29" descr="D:\Downloads\Präsentation Südafrika 2011\Mode comparison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195" y="2790031"/>
            <a:ext cx="6618382" cy="4324350"/>
          </a:xfrm>
          <a:prstGeom prst="rect">
            <a:avLst/>
          </a:prstGeom>
          <a:noFill/>
        </p:spPr>
      </p:pic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87885" y="2281454"/>
            <a:ext cx="831811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dirty="0"/>
              <a:t>1. </a:t>
            </a:r>
            <a:r>
              <a:rPr lang="ru-RU" sz="1800" dirty="0" smtClean="0"/>
              <a:t>Более высокое разрешение сигнала обеспечивает повышение точности</a:t>
            </a:r>
            <a:endParaRPr lang="de-DE" sz="18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0" name="Rectangle 5123"/>
          <p:cNvSpPr>
            <a:spLocks noChangeArrowheads="1"/>
          </p:cNvSpPr>
          <p:nvPr/>
        </p:nvSpPr>
        <p:spPr bwMode="auto">
          <a:xfrm>
            <a:off x="5763503" y="1404368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lvl="0" algn="ctr">
              <a:lnSpc>
                <a:spcPct val="70000"/>
              </a:lnSpc>
            </a:pP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Датчики 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Hydronix </a:t>
            </a: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отличаются от других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  <a:endParaRPr lang="en-GB" sz="28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7981" y="2923375"/>
            <a:ext cx="857256" cy="41036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ru-RU" sz="800" dirty="0" smtClean="0"/>
              <a:t>2 параметра</a:t>
            </a:r>
          </a:p>
          <a:p>
            <a:pPr>
              <a:lnSpc>
                <a:spcPts val="800"/>
              </a:lnSpc>
            </a:pPr>
            <a:endParaRPr lang="ru-RU" sz="800" dirty="0" smtClean="0"/>
          </a:p>
          <a:p>
            <a:pPr>
              <a:lnSpc>
                <a:spcPts val="800"/>
              </a:lnSpc>
            </a:pPr>
            <a:r>
              <a:rPr lang="ru-RU" sz="800" dirty="0" smtClean="0"/>
              <a:t>Стандартное измерение</a:t>
            </a:r>
            <a:endParaRPr lang="ru-RU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471187" y="2923375"/>
            <a:ext cx="1357322" cy="1389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tIns="0" bIns="36000" rtlCol="0">
            <a:spAutoFit/>
          </a:bodyPr>
          <a:lstStyle/>
          <a:p>
            <a:pPr>
              <a:lnSpc>
                <a:spcPts val="800"/>
              </a:lnSpc>
            </a:pPr>
            <a:r>
              <a:rPr lang="ru-RU" sz="800" dirty="0" smtClean="0">
                <a:solidFill>
                  <a:srgbClr val="FF0000"/>
                </a:solidFill>
              </a:rPr>
              <a:t>Разница: 20 единиц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5105" y="5066515"/>
            <a:ext cx="1357322" cy="1389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tIns="0" bIns="36000" rtlCol="0">
            <a:spAutoFit/>
          </a:bodyPr>
          <a:lstStyle/>
          <a:p>
            <a:pPr>
              <a:lnSpc>
                <a:spcPts val="800"/>
              </a:lnSpc>
            </a:pPr>
            <a:r>
              <a:rPr lang="ru-RU" sz="800" dirty="0" smtClean="0">
                <a:solidFill>
                  <a:srgbClr val="FF0000"/>
                </a:solidFill>
              </a:rPr>
              <a:t>Разница: 8,5 единиц</a:t>
            </a:r>
          </a:p>
        </p:txBody>
      </p:sp>
    </p:spTree>
    <p:extLst>
      <p:ext uri="{BB962C8B-B14F-4D97-AF65-F5344CB8AC3E}">
        <p14:creationId xmlns:p14="http://schemas.microsoft.com/office/powerpoint/2010/main" xmlns="" val="309517203"/>
      </p:ext>
    </p:extLst>
  </p:cSld>
  <p:clrMapOvr>
    <a:masterClrMapping/>
  </p:clrMapOvr>
  <p:transition advTm="65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12</a:t>
            </a:fld>
            <a:endParaRPr lang="en-GB"/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87891" y="2281454"/>
            <a:ext cx="8820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</a:t>
            </a:r>
            <a:r>
              <a:rPr lang="ru-RU" dirty="0" smtClean="0"/>
              <a:t>Полная независимость от свободных ионов (примесей)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818255" y="2700512"/>
            <a:ext cx="6336476" cy="4381455"/>
            <a:chOff x="306140" y="2772519"/>
            <a:chExt cx="6274070" cy="4381455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204" y="2844527"/>
              <a:ext cx="5558232" cy="4050574"/>
            </a:xfrm>
            <a:prstGeom prst="rect">
              <a:avLst/>
            </a:prstGeom>
          </p:spPr>
        </p:pic>
        <p:sp>
          <p:nvSpPr>
            <p:cNvPr id="4" name="Textfeld 3"/>
            <p:cNvSpPr txBox="1"/>
            <p:nvPr/>
          </p:nvSpPr>
          <p:spPr>
            <a:xfrm>
              <a:off x="306140" y="2772519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16 %</a:t>
              </a:r>
              <a:endParaRPr lang="de-DE" sz="12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06140" y="3204567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14 %</a:t>
              </a:r>
              <a:endParaRPr lang="de-DE" sz="12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06140" y="3708400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12 %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06140" y="4212679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10 %</a:t>
              </a:r>
              <a:endParaRPr lang="de-DE" sz="12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06140" y="4716735"/>
              <a:ext cx="5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  8 %</a:t>
              </a:r>
              <a:endParaRPr lang="de-DE" sz="12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06140" y="5220791"/>
              <a:ext cx="5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  6 %</a:t>
              </a:r>
              <a:endParaRPr lang="de-DE" sz="12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06140" y="5724847"/>
              <a:ext cx="5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  4 %</a:t>
              </a:r>
              <a:endParaRPr lang="de-DE" sz="12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06140" y="6228903"/>
              <a:ext cx="5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  2 %</a:t>
              </a:r>
              <a:endParaRPr lang="de-DE" sz="12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602284" y="6876975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20</a:t>
              </a:r>
              <a:endParaRPr lang="de-DE" sz="12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538388" y="6876975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4</a:t>
              </a:r>
              <a:r>
                <a:rPr lang="de-DE" sz="1200" dirty="0" smtClean="0"/>
                <a:t>0</a:t>
              </a:r>
              <a:endParaRPr lang="de-DE" sz="12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474492" y="6876975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6</a:t>
              </a:r>
              <a:r>
                <a:rPr lang="de-DE" sz="1200" dirty="0" smtClean="0"/>
                <a:t>0</a:t>
              </a:r>
              <a:endParaRPr lang="de-DE" sz="12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410596" y="6876975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8</a:t>
              </a:r>
              <a:r>
                <a:rPr lang="de-DE" sz="1200" dirty="0" smtClean="0"/>
                <a:t>0</a:t>
              </a:r>
              <a:endParaRPr lang="de-DE" sz="12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346700" y="6876975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100</a:t>
              </a:r>
              <a:endParaRPr lang="de-DE" sz="12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38788" y="6876975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120</a:t>
              </a:r>
              <a:endParaRPr lang="de-DE" sz="12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8188" y="6876975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0</a:t>
              </a:r>
              <a:endParaRPr lang="de-DE" sz="1200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6140" y="6732959"/>
              <a:ext cx="5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  0 %</a:t>
              </a:r>
              <a:endParaRPr lang="de-DE" sz="1200" dirty="0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3290879" y="7093000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Выходной сигнал датчика</a:t>
            </a:r>
            <a:endParaRPr lang="de-DE" sz="1200" b="1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-441364" y="4604399"/>
            <a:ext cx="2071751" cy="27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Tatsächliche Sandfeuchte</a:t>
            </a:r>
            <a:endParaRPr lang="de-DE" sz="1200" b="1" dirty="0"/>
          </a:p>
        </p:txBody>
      </p:sp>
      <p:pic>
        <p:nvPicPr>
          <p:cNvPr id="27" name="Bild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3" y="3564607"/>
            <a:ext cx="3563488" cy="1378092"/>
          </a:xfrm>
          <a:prstGeom prst="rect">
            <a:avLst/>
          </a:prstGeom>
        </p:spPr>
      </p:pic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0" name="Rectangle 5123"/>
          <p:cNvSpPr>
            <a:spLocks noChangeArrowheads="1"/>
          </p:cNvSpPr>
          <p:nvPr/>
        </p:nvSpPr>
        <p:spPr bwMode="auto">
          <a:xfrm>
            <a:off x="5763503" y="1404368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lvl="0" algn="ctr">
              <a:lnSpc>
                <a:spcPct val="70000"/>
              </a:lnSpc>
            </a:pP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Датчики 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Hydronix </a:t>
            </a: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отличаются от других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  <a:endParaRPr lang="en-GB" sz="28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0659" y="3423441"/>
            <a:ext cx="369332" cy="250033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ru-RU" sz="1200" b="1" dirty="0" smtClean="0"/>
              <a:t>Фактическая влажность песка</a:t>
            </a:r>
            <a:endParaRPr lang="ru-RU" sz="1200" b="1" dirty="0"/>
          </a:p>
        </p:txBody>
      </p:sp>
      <p:sp>
        <p:nvSpPr>
          <p:cNvPr id="33" name="Textfeld 25"/>
          <p:cNvSpPr txBox="1"/>
          <p:nvPr/>
        </p:nvSpPr>
        <p:spPr>
          <a:xfrm>
            <a:off x="7543021" y="3637756"/>
            <a:ext cx="307183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sz="600" b="1" dirty="0" smtClean="0"/>
              <a:t>Цифровой микроволновой датчик, песок с пресной водой</a:t>
            </a:r>
          </a:p>
          <a:p>
            <a:pPr>
              <a:lnSpc>
                <a:spcPts val="1600"/>
              </a:lnSpc>
            </a:pPr>
            <a:r>
              <a:rPr lang="ru-RU" sz="600" b="1" dirty="0" smtClean="0"/>
              <a:t>Цифровой микроволновой датчик, песок с соленой водой</a:t>
            </a:r>
          </a:p>
          <a:p>
            <a:pPr>
              <a:lnSpc>
                <a:spcPts val="1600"/>
              </a:lnSpc>
            </a:pPr>
            <a:r>
              <a:rPr lang="ru-RU" sz="600" b="1" dirty="0" smtClean="0"/>
              <a:t>Аналоговый микроволновой датчик, песок с пресной водой</a:t>
            </a:r>
          </a:p>
          <a:p>
            <a:pPr>
              <a:lnSpc>
                <a:spcPts val="1600"/>
              </a:lnSpc>
            </a:pPr>
            <a:r>
              <a:rPr lang="ru-RU" sz="600" b="1" dirty="0" smtClean="0"/>
              <a:t>Аналоговый микроволновой датчик, песок с соленой водой</a:t>
            </a:r>
          </a:p>
          <a:p>
            <a:pPr>
              <a:lnSpc>
                <a:spcPts val="1600"/>
              </a:lnSpc>
            </a:pPr>
            <a:r>
              <a:rPr lang="ru-RU" sz="600" b="1" dirty="0" smtClean="0"/>
              <a:t>Датчик на основе импульсного рефлектометра, песок с пресной водой</a:t>
            </a:r>
          </a:p>
          <a:p>
            <a:pPr>
              <a:lnSpc>
                <a:spcPts val="1600"/>
              </a:lnSpc>
            </a:pPr>
            <a:r>
              <a:rPr lang="ru-RU" sz="600" b="1" dirty="0" smtClean="0"/>
              <a:t>Датчик на основе импульсного рефлектометра, песок с соленой водой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xmlns="" val="2010906562"/>
      </p:ext>
    </p:extLst>
  </p:cSld>
  <p:clrMapOvr>
    <a:masterClrMapping/>
  </p:clrMapOvr>
  <p:transition advTm="152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8" name="Bild 68607" descr="01 Diagnos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" y="2268463"/>
            <a:ext cx="6581958" cy="5040000"/>
          </a:xfrm>
          <a:prstGeom prst="rect">
            <a:avLst/>
          </a:prstGeom>
        </p:spPr>
      </p:pic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13</a:t>
            </a:fld>
            <a:endParaRPr lang="en-GB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1" name="Rectangle 5123"/>
          <p:cNvSpPr>
            <a:spLocks noChangeArrowheads="1"/>
          </p:cNvSpPr>
          <p:nvPr/>
        </p:nvSpPr>
        <p:spPr bwMode="auto">
          <a:xfrm>
            <a:off x="5763503" y="1404368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Настройка параметров датчика</a:t>
            </a:r>
            <a:endParaRPr lang="en-GB" sz="32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Pfeil nach links 8"/>
          <p:cNvSpPr/>
          <p:nvPr/>
        </p:nvSpPr>
        <p:spPr bwMode="auto">
          <a:xfrm>
            <a:off x="3743697" y="4572719"/>
            <a:ext cx="3456384" cy="268608"/>
          </a:xfrm>
          <a:prstGeom prst="leftArrow">
            <a:avLst>
              <a:gd name="adj1" fmla="val 50000"/>
              <a:gd name="adj2" fmla="val 18362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72089" y="4215051"/>
            <a:ext cx="3559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Заводская калибровка</a:t>
            </a:r>
          </a:p>
          <a:p>
            <a:r>
              <a:rPr lang="ru-RU" dirty="0" smtClean="0"/>
              <a:t>для воды и воздуха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74976942"/>
      </p:ext>
    </p:extLst>
  </p:cSld>
  <p:clrMapOvr>
    <a:masterClrMapping/>
  </p:clrMapOvr>
  <p:transition advTm="152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8" name="Bild 68607" descr="01 Diagnos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" y="2268463"/>
            <a:ext cx="6581958" cy="5040000"/>
          </a:xfrm>
          <a:prstGeom prst="rect">
            <a:avLst/>
          </a:prstGeom>
        </p:spPr>
      </p:pic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14</a:t>
            </a:fld>
            <a:endParaRPr lang="en-GB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1" name="Rectangle 5123"/>
          <p:cNvSpPr>
            <a:spLocks noChangeArrowheads="1"/>
          </p:cNvSpPr>
          <p:nvPr/>
        </p:nvSpPr>
        <p:spPr bwMode="auto">
          <a:xfrm>
            <a:off x="5763503" y="1404368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Настройка параметров датчика</a:t>
            </a:r>
            <a:endParaRPr lang="en-GB" sz="32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Pfeil nach links 7"/>
          <p:cNvSpPr/>
          <p:nvPr/>
        </p:nvSpPr>
        <p:spPr bwMode="auto">
          <a:xfrm>
            <a:off x="6191969" y="3780631"/>
            <a:ext cx="1008112" cy="268608"/>
          </a:xfrm>
          <a:prstGeom prst="leftArrow">
            <a:avLst>
              <a:gd name="adj1" fmla="val 50000"/>
              <a:gd name="adj2" fmla="val 18362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72089" y="3492599"/>
            <a:ext cx="3220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Заводские настройки</a:t>
            </a:r>
          </a:p>
          <a:p>
            <a:r>
              <a:rPr lang="ru-RU" sz="2400" dirty="0" smtClean="0"/>
              <a:t>компенсации</a:t>
            </a:r>
          </a:p>
          <a:p>
            <a:r>
              <a:rPr lang="ru-RU" sz="2400" dirty="0" smtClean="0"/>
              <a:t>температуры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2618674163"/>
      </p:ext>
    </p:extLst>
  </p:cSld>
  <p:clrMapOvr>
    <a:masterClrMapping/>
  </p:clrMapOvr>
  <p:transition advTm="152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02 Diagnos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68000"/>
            <a:ext cx="6581958" cy="5040000"/>
          </a:xfrm>
          <a:prstGeom prst="rect">
            <a:avLst/>
          </a:prstGeom>
        </p:spPr>
      </p:pic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15</a:t>
            </a:fld>
            <a:endParaRPr lang="en-GB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1" name="Rectangle 5123"/>
          <p:cNvSpPr>
            <a:spLocks noChangeArrowheads="1"/>
          </p:cNvSpPr>
          <p:nvPr/>
        </p:nvSpPr>
        <p:spPr bwMode="auto">
          <a:xfrm>
            <a:off x="5614195" y="1351739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Настройка параметров датчика</a:t>
            </a:r>
            <a:endParaRPr lang="en-GB" sz="32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Pfeil nach links 7"/>
          <p:cNvSpPr/>
          <p:nvPr/>
        </p:nvSpPr>
        <p:spPr bwMode="auto">
          <a:xfrm>
            <a:off x="6119961" y="5580831"/>
            <a:ext cx="1008112" cy="268608"/>
          </a:xfrm>
          <a:prstGeom prst="leftArrow">
            <a:avLst>
              <a:gd name="adj1" fmla="val 50000"/>
              <a:gd name="adj2" fmla="val 18362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00081" y="5292799"/>
            <a:ext cx="2404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режима</a:t>
            </a:r>
          </a:p>
          <a:p>
            <a:r>
              <a:rPr lang="ru-RU" dirty="0" smtClean="0"/>
              <a:t> измерения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39751024"/>
      </p:ext>
    </p:extLst>
  </p:cSld>
  <p:clrMapOvr>
    <a:masterClrMapping/>
  </p:clrMapOvr>
  <p:transition advTm="152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03 Configuration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297" y="2268463"/>
            <a:ext cx="6580800" cy="5040000"/>
          </a:xfrm>
          <a:prstGeom prst="rect">
            <a:avLst/>
          </a:prstGeom>
        </p:spPr>
      </p:pic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16</a:t>
            </a:fld>
            <a:endParaRPr lang="en-GB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1" name="Rectangle 5123"/>
          <p:cNvSpPr>
            <a:spLocks noChangeArrowheads="1"/>
          </p:cNvSpPr>
          <p:nvPr/>
        </p:nvSpPr>
        <p:spPr bwMode="auto">
          <a:xfrm>
            <a:off x="5471319" y="1351739"/>
            <a:ext cx="5011488" cy="64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Настройка параметров датчика</a:t>
            </a:r>
            <a:endParaRPr lang="en-GB" sz="32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Pfeil nach links 7"/>
          <p:cNvSpPr/>
          <p:nvPr/>
        </p:nvSpPr>
        <p:spPr bwMode="auto">
          <a:xfrm>
            <a:off x="6263977" y="6156895"/>
            <a:ext cx="1008112" cy="268608"/>
          </a:xfrm>
          <a:prstGeom prst="leftArrow">
            <a:avLst>
              <a:gd name="adj1" fmla="val 50000"/>
              <a:gd name="adj2" fmla="val 18362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344097" y="5796855"/>
            <a:ext cx="33758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Цифровая обработка</a:t>
            </a:r>
          </a:p>
          <a:p>
            <a:r>
              <a:rPr lang="ru-RU" dirty="0" smtClean="0"/>
              <a:t> сигналов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9372211"/>
      </p:ext>
    </p:extLst>
  </p:cSld>
  <p:clrMapOvr>
    <a:masterClrMapping/>
  </p:clrMapOvr>
  <p:transition advTm="152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17</a:t>
            </a:fld>
            <a:endParaRPr lang="en-GB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30" name="Rectangle 5123"/>
          <p:cNvSpPr>
            <a:spLocks noChangeArrowheads="1"/>
          </p:cNvSpPr>
          <p:nvPr/>
        </p:nvSpPr>
        <p:spPr bwMode="auto">
          <a:xfrm>
            <a:off x="5763503" y="1404368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Заключение</a:t>
            </a:r>
            <a:endParaRPr lang="en-GB" sz="32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3297" y="2196455"/>
            <a:ext cx="9442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 smtClean="0"/>
              <a:t>Цифровая обработка сигналов дает следующие</a:t>
            </a:r>
          </a:p>
          <a:p>
            <a:r>
              <a:rPr lang="ru-RU" sz="3000" b="1" dirty="0" smtClean="0"/>
              <a:t>преимущества</a:t>
            </a:r>
            <a:r>
              <a:rPr lang="de-DE" sz="3000" b="1" dirty="0" smtClean="0"/>
              <a:t>:</a:t>
            </a:r>
            <a:endParaRPr lang="de-DE" sz="3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15305" y="3276575"/>
            <a:ext cx="9543318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Обработка сигналов в самом датчике упрощает интеграцию</a:t>
            </a:r>
          </a:p>
          <a:p>
            <a:pPr marL="342900" indent="-342900"/>
            <a:r>
              <a:rPr lang="ru-RU" dirty="0" smtClean="0"/>
              <a:t> 	датчика в систему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Компенсация температуры 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Более эффективная фильтрация цифровых сигналов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Возможность выбора разных режимов работы	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Проверка прохождения сигнала без отключения датчика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Возможность сохранения и восстановления настроек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Оптимизация скорости с помощью анализа сигналов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Возможность удаленного доступа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3017343"/>
      </p:ext>
    </p:extLst>
  </p:cSld>
  <p:clrMapOvr>
    <a:masterClrMapping/>
  </p:clrMapOvr>
  <p:transition advTm="152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719883" y="1620632"/>
            <a:ext cx="9360000" cy="540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84973" y="637359"/>
            <a:ext cx="8925515" cy="90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  <a:p>
            <a:pPr algn="ctr"/>
            <a:r>
              <a:rPr lang="ru-RU" sz="2400" dirty="0" smtClean="0"/>
              <a:t>Как они работают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1839858" y="2556497"/>
            <a:ext cx="8346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/>
            <a:r>
              <a:rPr lang="ru-RU" sz="3200" dirty="0" smtClean="0"/>
              <a:t>Низко- и среднечастотные системы </a:t>
            </a:r>
          </a:p>
          <a:p>
            <a:pPr algn="ctr" defTabSz="1042988"/>
            <a:r>
              <a:rPr lang="de-DE" dirty="0" smtClean="0"/>
              <a:t>(</a:t>
            </a:r>
            <a:r>
              <a:rPr lang="ru-RU" dirty="0" smtClean="0"/>
              <a:t>резистивные и емкостные датчики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41874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719883" y="1620632"/>
            <a:ext cx="9360000" cy="540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27323" y="427041"/>
            <a:ext cx="8358837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  <a:p>
            <a:pPr algn="ctr"/>
            <a:r>
              <a:rPr lang="ru-RU" sz="2800" dirty="0" smtClean="0"/>
              <a:t>Как они работают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grpSp>
        <p:nvGrpSpPr>
          <p:cNvPr id="3" name="Gruppierung 2"/>
          <p:cNvGrpSpPr>
            <a:grpSpLocks noChangeAspect="1"/>
          </p:cNvGrpSpPr>
          <p:nvPr/>
        </p:nvGrpSpPr>
        <p:grpSpPr>
          <a:xfrm>
            <a:off x="3509053" y="1692401"/>
            <a:ext cx="363578" cy="359997"/>
            <a:chOff x="3793087" y="2873460"/>
            <a:chExt cx="709159" cy="709159"/>
          </a:xfrm>
        </p:grpSpPr>
        <p:sp>
          <p:nvSpPr>
            <p:cNvPr id="7" name="Oval 6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9" name="Plus 8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11" name="Gruppierung 10"/>
          <p:cNvGrpSpPr>
            <a:grpSpLocks noChangeAspect="1"/>
          </p:cNvGrpSpPr>
          <p:nvPr/>
        </p:nvGrpSpPr>
        <p:grpSpPr>
          <a:xfrm>
            <a:off x="7872506" y="1908426"/>
            <a:ext cx="1199992" cy="937923"/>
            <a:chOff x="4410596" y="2124447"/>
            <a:chExt cx="2551152" cy="2013838"/>
          </a:xfrm>
        </p:grpSpPr>
        <p:sp>
          <p:nvSpPr>
            <p:cNvPr id="15" name="Verbindungsstelle 1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6" name="Verbindungsstelle 1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7" name="Verbindungsstelle 1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8" name="Ring 1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6" name="Gruppierung 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5" name="Rechteck 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23" name="Gruppierung 2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24" name="Rechteck 2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32" name="Gruppierung 31"/>
          <p:cNvGrpSpPr>
            <a:grpSpLocks noChangeAspect="1"/>
          </p:cNvGrpSpPr>
          <p:nvPr/>
        </p:nvGrpSpPr>
        <p:grpSpPr>
          <a:xfrm>
            <a:off x="1898990" y="2364477"/>
            <a:ext cx="363578" cy="359997"/>
            <a:chOff x="3793087" y="2873460"/>
            <a:chExt cx="709159" cy="709159"/>
          </a:xfrm>
        </p:grpSpPr>
        <p:sp>
          <p:nvSpPr>
            <p:cNvPr id="33" name="Oval 32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34" name="Plus 33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35" name="Gruppierung 34"/>
          <p:cNvGrpSpPr>
            <a:grpSpLocks noChangeAspect="1"/>
          </p:cNvGrpSpPr>
          <p:nvPr/>
        </p:nvGrpSpPr>
        <p:grpSpPr>
          <a:xfrm>
            <a:off x="8028646" y="3108560"/>
            <a:ext cx="363578" cy="359997"/>
            <a:chOff x="3793087" y="2873460"/>
            <a:chExt cx="709159" cy="709159"/>
          </a:xfrm>
        </p:grpSpPr>
        <p:sp>
          <p:nvSpPr>
            <p:cNvPr id="36" name="Oval 35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37" name="Plus 36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38" name="Gruppierung 37"/>
          <p:cNvGrpSpPr>
            <a:grpSpLocks noChangeAspect="1"/>
          </p:cNvGrpSpPr>
          <p:nvPr/>
        </p:nvGrpSpPr>
        <p:grpSpPr>
          <a:xfrm>
            <a:off x="4018121" y="3852640"/>
            <a:ext cx="363578" cy="359997"/>
            <a:chOff x="3793087" y="2873460"/>
            <a:chExt cx="709159" cy="709159"/>
          </a:xfrm>
        </p:grpSpPr>
        <p:sp>
          <p:nvSpPr>
            <p:cNvPr id="39" name="Oval 38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0" name="Plus 39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1" name="Gruppierung 40"/>
          <p:cNvGrpSpPr>
            <a:grpSpLocks noChangeAspect="1"/>
          </p:cNvGrpSpPr>
          <p:nvPr/>
        </p:nvGrpSpPr>
        <p:grpSpPr>
          <a:xfrm>
            <a:off x="1254600" y="4596726"/>
            <a:ext cx="363578" cy="359997"/>
            <a:chOff x="3793087" y="2873460"/>
            <a:chExt cx="709159" cy="709159"/>
          </a:xfrm>
        </p:grpSpPr>
        <p:sp>
          <p:nvSpPr>
            <p:cNvPr id="42" name="Oval 41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3" name="Plus 42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4" name="Gruppierung 43"/>
          <p:cNvGrpSpPr>
            <a:grpSpLocks noChangeAspect="1"/>
          </p:cNvGrpSpPr>
          <p:nvPr/>
        </p:nvGrpSpPr>
        <p:grpSpPr>
          <a:xfrm>
            <a:off x="6418021" y="5340809"/>
            <a:ext cx="363578" cy="359997"/>
            <a:chOff x="3793087" y="2873460"/>
            <a:chExt cx="709159" cy="709159"/>
          </a:xfrm>
        </p:grpSpPr>
        <p:sp>
          <p:nvSpPr>
            <p:cNvPr id="45" name="Oval 44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6" name="Plus 45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7" name="Gruppierung 46"/>
          <p:cNvGrpSpPr>
            <a:grpSpLocks noChangeAspect="1"/>
          </p:cNvGrpSpPr>
          <p:nvPr/>
        </p:nvGrpSpPr>
        <p:grpSpPr>
          <a:xfrm>
            <a:off x="5108986" y="6084890"/>
            <a:ext cx="363578" cy="359997"/>
            <a:chOff x="3793087" y="2873460"/>
            <a:chExt cx="709159" cy="709159"/>
          </a:xfrm>
        </p:grpSpPr>
        <p:sp>
          <p:nvSpPr>
            <p:cNvPr id="48" name="Oval 47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9" name="Plus 48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0" name="Gruppierung 49"/>
          <p:cNvGrpSpPr>
            <a:grpSpLocks noChangeAspect="1"/>
          </p:cNvGrpSpPr>
          <p:nvPr/>
        </p:nvGrpSpPr>
        <p:grpSpPr>
          <a:xfrm>
            <a:off x="8090680" y="5820859"/>
            <a:ext cx="363578" cy="359997"/>
            <a:chOff x="6493114" y="2154210"/>
            <a:chExt cx="720000" cy="720000"/>
          </a:xfrm>
        </p:grpSpPr>
        <p:sp>
          <p:nvSpPr>
            <p:cNvPr id="51" name="Verbindungsstelle 50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2" name="Minus 51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3" name="Gruppierung 52"/>
          <p:cNvGrpSpPr>
            <a:grpSpLocks noChangeAspect="1"/>
          </p:cNvGrpSpPr>
          <p:nvPr/>
        </p:nvGrpSpPr>
        <p:grpSpPr>
          <a:xfrm>
            <a:off x="4236294" y="5052774"/>
            <a:ext cx="363578" cy="359997"/>
            <a:chOff x="6493114" y="2154210"/>
            <a:chExt cx="720000" cy="720000"/>
          </a:xfrm>
        </p:grpSpPr>
        <p:sp>
          <p:nvSpPr>
            <p:cNvPr id="54" name="Verbindungsstelle 53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5" name="Minus 54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6" name="Gruppierung 55"/>
          <p:cNvGrpSpPr>
            <a:grpSpLocks noChangeAspect="1"/>
          </p:cNvGrpSpPr>
          <p:nvPr/>
        </p:nvGrpSpPr>
        <p:grpSpPr>
          <a:xfrm>
            <a:off x="6708918" y="4284689"/>
            <a:ext cx="363578" cy="359997"/>
            <a:chOff x="6493114" y="2154210"/>
            <a:chExt cx="720000" cy="720000"/>
          </a:xfrm>
        </p:grpSpPr>
        <p:sp>
          <p:nvSpPr>
            <p:cNvPr id="57" name="Verbindungsstelle 56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8" name="Minus 57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9" name="Gruppierung 58"/>
          <p:cNvGrpSpPr>
            <a:grpSpLocks noChangeAspect="1"/>
          </p:cNvGrpSpPr>
          <p:nvPr/>
        </p:nvGrpSpPr>
        <p:grpSpPr>
          <a:xfrm>
            <a:off x="3290879" y="3516604"/>
            <a:ext cx="363578" cy="359997"/>
            <a:chOff x="6493114" y="2154210"/>
            <a:chExt cx="720000" cy="720000"/>
          </a:xfrm>
        </p:grpSpPr>
        <p:sp>
          <p:nvSpPr>
            <p:cNvPr id="60" name="Verbindungsstelle 59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1" name="Minus 60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62" name="Gruppierung 61"/>
          <p:cNvGrpSpPr>
            <a:grpSpLocks noChangeAspect="1"/>
          </p:cNvGrpSpPr>
          <p:nvPr/>
        </p:nvGrpSpPr>
        <p:grpSpPr>
          <a:xfrm>
            <a:off x="1836394" y="2748519"/>
            <a:ext cx="363578" cy="359997"/>
            <a:chOff x="6493114" y="2154210"/>
            <a:chExt cx="720000" cy="720000"/>
          </a:xfrm>
        </p:grpSpPr>
        <p:sp>
          <p:nvSpPr>
            <p:cNvPr id="63" name="Verbindungsstelle 62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4" name="Minus 63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65" name="Gruppierung 64"/>
          <p:cNvGrpSpPr>
            <a:grpSpLocks noChangeAspect="1"/>
          </p:cNvGrpSpPr>
          <p:nvPr/>
        </p:nvGrpSpPr>
        <p:grpSpPr>
          <a:xfrm>
            <a:off x="4599915" y="1980434"/>
            <a:ext cx="363578" cy="359997"/>
            <a:chOff x="6493114" y="2154210"/>
            <a:chExt cx="720000" cy="720000"/>
          </a:xfrm>
        </p:grpSpPr>
        <p:sp>
          <p:nvSpPr>
            <p:cNvPr id="66" name="Verbindungsstelle 65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7" name="Minus 66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68" name="Gruppierung 67"/>
          <p:cNvGrpSpPr>
            <a:grpSpLocks noChangeAspect="1"/>
          </p:cNvGrpSpPr>
          <p:nvPr/>
        </p:nvGrpSpPr>
        <p:grpSpPr>
          <a:xfrm>
            <a:off x="6054400" y="2484490"/>
            <a:ext cx="1199992" cy="937923"/>
            <a:chOff x="4410596" y="2124447"/>
            <a:chExt cx="2551152" cy="2013838"/>
          </a:xfrm>
        </p:grpSpPr>
        <p:sp>
          <p:nvSpPr>
            <p:cNvPr id="69" name="Verbindungsstelle 68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0" name="Verbindungsstelle 69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1" name="Verbindungsstelle 70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2" name="Ring 71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73" name="Gruppierung 72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8" name="Rechteck 7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9" name="Rechteck 7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0" name="Rechteck 7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74" name="Gruppierung 73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5" name="Rechteck 7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7" name="Rechteck 76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81" name="Gruppierung 80"/>
          <p:cNvGrpSpPr>
            <a:grpSpLocks noChangeAspect="1"/>
          </p:cNvGrpSpPr>
          <p:nvPr/>
        </p:nvGrpSpPr>
        <p:grpSpPr>
          <a:xfrm>
            <a:off x="3218155" y="2340474"/>
            <a:ext cx="1199992" cy="937923"/>
            <a:chOff x="4410596" y="2124447"/>
            <a:chExt cx="2551152" cy="2013838"/>
          </a:xfrm>
        </p:grpSpPr>
        <p:sp>
          <p:nvSpPr>
            <p:cNvPr id="82" name="Verbindungsstelle 81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3" name="Verbindungsstelle 82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4" name="Verbindungsstelle 83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5" name="Ring 84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86" name="Gruppierung 8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91" name="Rechteck 9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3" name="Rechteck 9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87" name="Gruppierung 86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88" name="Rechteck 8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9" name="Rechteck 8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0" name="Rechteck 8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94" name="Gruppierung 93"/>
          <p:cNvGrpSpPr>
            <a:grpSpLocks noChangeAspect="1"/>
          </p:cNvGrpSpPr>
          <p:nvPr/>
        </p:nvGrpSpPr>
        <p:grpSpPr>
          <a:xfrm>
            <a:off x="4672639" y="4356698"/>
            <a:ext cx="1199992" cy="937923"/>
            <a:chOff x="4410596" y="2124447"/>
            <a:chExt cx="2551152" cy="2013838"/>
          </a:xfrm>
        </p:grpSpPr>
        <p:sp>
          <p:nvSpPr>
            <p:cNvPr id="95" name="Verbindungsstelle 9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6" name="Verbindungsstelle 9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7" name="Verbindungsstelle 9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8" name="Ring 9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99" name="Gruppierung 98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4" name="Rechteck 10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5" name="Rechteck 10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6" name="Rechteck 10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00" name="Gruppierung 99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1" name="Rechteck 10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2" name="Rechteck 10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07" name="Gruppierung 106"/>
          <p:cNvGrpSpPr>
            <a:grpSpLocks noChangeAspect="1"/>
          </p:cNvGrpSpPr>
          <p:nvPr/>
        </p:nvGrpSpPr>
        <p:grpSpPr>
          <a:xfrm>
            <a:off x="7799781" y="4284690"/>
            <a:ext cx="1199992" cy="937923"/>
            <a:chOff x="4410596" y="2124447"/>
            <a:chExt cx="2551152" cy="2013838"/>
          </a:xfrm>
        </p:grpSpPr>
        <p:sp>
          <p:nvSpPr>
            <p:cNvPr id="108" name="Verbindungsstelle 107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09" name="Verbindungsstelle 108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0" name="Verbindungsstelle 109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1" name="Ring 110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12" name="Gruppierung 111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7" name="Rechteck 11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8" name="Rechteck 11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9" name="Rechteck 11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13" name="Gruppierung 11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4" name="Rechteck 11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5" name="Rechteck 11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20" name="Gruppierung 119"/>
          <p:cNvGrpSpPr>
            <a:grpSpLocks noChangeAspect="1"/>
          </p:cNvGrpSpPr>
          <p:nvPr/>
        </p:nvGrpSpPr>
        <p:grpSpPr>
          <a:xfrm>
            <a:off x="1981843" y="5796858"/>
            <a:ext cx="1199992" cy="937923"/>
            <a:chOff x="4410596" y="2124447"/>
            <a:chExt cx="2551152" cy="2013838"/>
          </a:xfrm>
        </p:grpSpPr>
        <p:sp>
          <p:nvSpPr>
            <p:cNvPr id="121" name="Verbindungsstelle 120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2" name="Verbindungsstelle 121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3" name="Verbindungsstelle 122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4" name="Ring 123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25" name="Gruppierung 124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30" name="Rechteck 12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1" name="Rechteck 13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2" name="Rechteck 13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26" name="Gruppierung 125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27" name="Rechteck 12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33" name="Gruppierung 132"/>
          <p:cNvGrpSpPr>
            <a:grpSpLocks noChangeAspect="1"/>
          </p:cNvGrpSpPr>
          <p:nvPr/>
        </p:nvGrpSpPr>
        <p:grpSpPr>
          <a:xfrm>
            <a:off x="2054567" y="3852642"/>
            <a:ext cx="1199992" cy="937923"/>
            <a:chOff x="4410596" y="2124447"/>
            <a:chExt cx="2551152" cy="2013838"/>
          </a:xfrm>
        </p:grpSpPr>
        <p:sp>
          <p:nvSpPr>
            <p:cNvPr id="134" name="Verbindungsstelle 133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5" name="Verbindungsstelle 134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6" name="Verbindungsstelle 135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7" name="Ring 136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38" name="Gruppierung 137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3" name="Rechteck 142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0" name="Rechteck 13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1" name="Rechteck 14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2" name="Rechteck 14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46" name="Gruppierung 145"/>
          <p:cNvGrpSpPr>
            <a:grpSpLocks noChangeAspect="1"/>
          </p:cNvGrpSpPr>
          <p:nvPr/>
        </p:nvGrpSpPr>
        <p:grpSpPr>
          <a:xfrm>
            <a:off x="6054401" y="6588946"/>
            <a:ext cx="363578" cy="359997"/>
            <a:chOff x="6493114" y="2154210"/>
            <a:chExt cx="720000" cy="720000"/>
          </a:xfrm>
        </p:grpSpPr>
        <p:sp>
          <p:nvSpPr>
            <p:cNvPr id="147" name="Verbindungsstelle 146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48" name="Minus 147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39220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719883" y="1620632"/>
            <a:ext cx="9360000" cy="540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256477" y="494483"/>
            <a:ext cx="8211726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  <a:p>
            <a:pPr algn="ctr"/>
            <a:r>
              <a:rPr lang="ru-RU" sz="2800" dirty="0" smtClean="0"/>
              <a:t>Как они работают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grpSp>
        <p:nvGrpSpPr>
          <p:cNvPr id="3" name="Gruppierung 2"/>
          <p:cNvGrpSpPr>
            <a:grpSpLocks noChangeAspect="1"/>
          </p:cNvGrpSpPr>
          <p:nvPr/>
        </p:nvGrpSpPr>
        <p:grpSpPr>
          <a:xfrm>
            <a:off x="3509053" y="1692401"/>
            <a:ext cx="363578" cy="359997"/>
            <a:chOff x="3793087" y="2873460"/>
            <a:chExt cx="709159" cy="709159"/>
          </a:xfrm>
        </p:grpSpPr>
        <p:sp>
          <p:nvSpPr>
            <p:cNvPr id="7" name="Oval 6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9" name="Plus 8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11" name="Gruppierung 10"/>
          <p:cNvGrpSpPr>
            <a:grpSpLocks noChangeAspect="1"/>
          </p:cNvGrpSpPr>
          <p:nvPr/>
        </p:nvGrpSpPr>
        <p:grpSpPr>
          <a:xfrm>
            <a:off x="7872506" y="1908426"/>
            <a:ext cx="1199992" cy="937923"/>
            <a:chOff x="4410596" y="2124447"/>
            <a:chExt cx="2551152" cy="2013838"/>
          </a:xfrm>
        </p:grpSpPr>
        <p:sp>
          <p:nvSpPr>
            <p:cNvPr id="15" name="Verbindungsstelle 1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6" name="Verbindungsstelle 1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7" name="Verbindungsstelle 1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8" name="Ring 1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6" name="Gruppierung 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5" name="Rechteck 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23" name="Gruppierung 2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24" name="Rechteck 2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32" name="Gruppierung 31"/>
          <p:cNvGrpSpPr>
            <a:grpSpLocks noChangeAspect="1"/>
          </p:cNvGrpSpPr>
          <p:nvPr/>
        </p:nvGrpSpPr>
        <p:grpSpPr>
          <a:xfrm>
            <a:off x="1898990" y="2364477"/>
            <a:ext cx="363578" cy="359997"/>
            <a:chOff x="3793087" y="2873460"/>
            <a:chExt cx="709159" cy="709159"/>
          </a:xfrm>
        </p:grpSpPr>
        <p:sp>
          <p:nvSpPr>
            <p:cNvPr id="33" name="Oval 32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34" name="Plus 33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35" name="Gruppierung 34"/>
          <p:cNvGrpSpPr>
            <a:grpSpLocks noChangeAspect="1"/>
          </p:cNvGrpSpPr>
          <p:nvPr/>
        </p:nvGrpSpPr>
        <p:grpSpPr>
          <a:xfrm>
            <a:off x="8028646" y="3108560"/>
            <a:ext cx="363578" cy="359997"/>
            <a:chOff x="3793087" y="2873460"/>
            <a:chExt cx="709159" cy="709159"/>
          </a:xfrm>
        </p:grpSpPr>
        <p:sp>
          <p:nvSpPr>
            <p:cNvPr id="36" name="Oval 35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37" name="Plus 36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38" name="Gruppierung 37"/>
          <p:cNvGrpSpPr>
            <a:grpSpLocks noChangeAspect="1"/>
          </p:cNvGrpSpPr>
          <p:nvPr/>
        </p:nvGrpSpPr>
        <p:grpSpPr>
          <a:xfrm>
            <a:off x="4018121" y="3852640"/>
            <a:ext cx="363578" cy="359997"/>
            <a:chOff x="3793087" y="2873460"/>
            <a:chExt cx="709159" cy="709159"/>
          </a:xfrm>
        </p:grpSpPr>
        <p:sp>
          <p:nvSpPr>
            <p:cNvPr id="39" name="Oval 38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0" name="Plus 39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1" name="Gruppierung 40"/>
          <p:cNvGrpSpPr>
            <a:grpSpLocks noChangeAspect="1"/>
          </p:cNvGrpSpPr>
          <p:nvPr/>
        </p:nvGrpSpPr>
        <p:grpSpPr>
          <a:xfrm>
            <a:off x="1254600" y="4596726"/>
            <a:ext cx="363578" cy="359997"/>
            <a:chOff x="3793087" y="2873460"/>
            <a:chExt cx="709159" cy="709159"/>
          </a:xfrm>
        </p:grpSpPr>
        <p:sp>
          <p:nvSpPr>
            <p:cNvPr id="42" name="Oval 41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3" name="Plus 42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4" name="Gruppierung 43"/>
          <p:cNvGrpSpPr>
            <a:grpSpLocks noChangeAspect="1"/>
          </p:cNvGrpSpPr>
          <p:nvPr/>
        </p:nvGrpSpPr>
        <p:grpSpPr>
          <a:xfrm>
            <a:off x="6418021" y="5340809"/>
            <a:ext cx="363578" cy="359997"/>
            <a:chOff x="3793087" y="2873460"/>
            <a:chExt cx="709159" cy="709159"/>
          </a:xfrm>
        </p:grpSpPr>
        <p:sp>
          <p:nvSpPr>
            <p:cNvPr id="45" name="Oval 44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6" name="Plus 45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7" name="Gruppierung 46"/>
          <p:cNvGrpSpPr>
            <a:grpSpLocks noChangeAspect="1"/>
          </p:cNvGrpSpPr>
          <p:nvPr/>
        </p:nvGrpSpPr>
        <p:grpSpPr>
          <a:xfrm>
            <a:off x="5108986" y="6084890"/>
            <a:ext cx="363578" cy="359997"/>
            <a:chOff x="3793087" y="2873460"/>
            <a:chExt cx="709159" cy="709159"/>
          </a:xfrm>
        </p:grpSpPr>
        <p:sp>
          <p:nvSpPr>
            <p:cNvPr id="48" name="Oval 47"/>
            <p:cNvSpPr/>
            <p:nvPr/>
          </p:nvSpPr>
          <p:spPr bwMode="auto">
            <a:xfrm>
              <a:off x="3793087" y="2873460"/>
              <a:ext cx="709159" cy="709159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49" name="Plus 48"/>
            <p:cNvSpPr/>
            <p:nvPr/>
          </p:nvSpPr>
          <p:spPr bwMode="auto">
            <a:xfrm>
              <a:off x="3913630" y="2994003"/>
              <a:ext cx="468072" cy="468072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0" name="Gruppierung 49"/>
          <p:cNvGrpSpPr>
            <a:grpSpLocks noChangeAspect="1"/>
          </p:cNvGrpSpPr>
          <p:nvPr/>
        </p:nvGrpSpPr>
        <p:grpSpPr>
          <a:xfrm>
            <a:off x="8090680" y="5820859"/>
            <a:ext cx="363578" cy="359997"/>
            <a:chOff x="6493114" y="2154210"/>
            <a:chExt cx="720000" cy="720000"/>
          </a:xfrm>
        </p:grpSpPr>
        <p:sp>
          <p:nvSpPr>
            <p:cNvPr id="51" name="Verbindungsstelle 50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2" name="Minus 51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3" name="Gruppierung 52"/>
          <p:cNvGrpSpPr>
            <a:grpSpLocks noChangeAspect="1"/>
          </p:cNvGrpSpPr>
          <p:nvPr/>
        </p:nvGrpSpPr>
        <p:grpSpPr>
          <a:xfrm>
            <a:off x="4236294" y="5052774"/>
            <a:ext cx="363578" cy="359997"/>
            <a:chOff x="6493114" y="2154210"/>
            <a:chExt cx="720000" cy="720000"/>
          </a:xfrm>
        </p:grpSpPr>
        <p:sp>
          <p:nvSpPr>
            <p:cNvPr id="54" name="Verbindungsstelle 53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5" name="Minus 54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6" name="Gruppierung 55"/>
          <p:cNvGrpSpPr>
            <a:grpSpLocks noChangeAspect="1"/>
          </p:cNvGrpSpPr>
          <p:nvPr/>
        </p:nvGrpSpPr>
        <p:grpSpPr>
          <a:xfrm>
            <a:off x="6708918" y="4284689"/>
            <a:ext cx="363578" cy="359997"/>
            <a:chOff x="6493114" y="2154210"/>
            <a:chExt cx="720000" cy="720000"/>
          </a:xfrm>
        </p:grpSpPr>
        <p:sp>
          <p:nvSpPr>
            <p:cNvPr id="57" name="Verbindungsstelle 56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8" name="Minus 57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59" name="Gruppierung 58"/>
          <p:cNvGrpSpPr>
            <a:grpSpLocks noChangeAspect="1"/>
          </p:cNvGrpSpPr>
          <p:nvPr/>
        </p:nvGrpSpPr>
        <p:grpSpPr>
          <a:xfrm>
            <a:off x="3290879" y="3516604"/>
            <a:ext cx="363578" cy="359997"/>
            <a:chOff x="6493114" y="2154210"/>
            <a:chExt cx="720000" cy="720000"/>
          </a:xfrm>
        </p:grpSpPr>
        <p:sp>
          <p:nvSpPr>
            <p:cNvPr id="60" name="Verbindungsstelle 59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1" name="Minus 60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62" name="Gruppierung 61"/>
          <p:cNvGrpSpPr>
            <a:grpSpLocks noChangeAspect="1"/>
          </p:cNvGrpSpPr>
          <p:nvPr/>
        </p:nvGrpSpPr>
        <p:grpSpPr>
          <a:xfrm>
            <a:off x="1836394" y="2748519"/>
            <a:ext cx="363578" cy="359997"/>
            <a:chOff x="6493114" y="2154210"/>
            <a:chExt cx="720000" cy="720000"/>
          </a:xfrm>
        </p:grpSpPr>
        <p:sp>
          <p:nvSpPr>
            <p:cNvPr id="63" name="Verbindungsstelle 62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4" name="Minus 63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65" name="Gruppierung 64"/>
          <p:cNvGrpSpPr>
            <a:grpSpLocks noChangeAspect="1"/>
          </p:cNvGrpSpPr>
          <p:nvPr/>
        </p:nvGrpSpPr>
        <p:grpSpPr>
          <a:xfrm>
            <a:off x="4599915" y="1980434"/>
            <a:ext cx="363578" cy="359997"/>
            <a:chOff x="6493114" y="2154210"/>
            <a:chExt cx="720000" cy="720000"/>
          </a:xfrm>
        </p:grpSpPr>
        <p:sp>
          <p:nvSpPr>
            <p:cNvPr id="66" name="Verbindungsstelle 65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7" name="Minus 66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68" name="Gruppierung 67"/>
          <p:cNvGrpSpPr>
            <a:grpSpLocks noChangeAspect="1"/>
          </p:cNvGrpSpPr>
          <p:nvPr/>
        </p:nvGrpSpPr>
        <p:grpSpPr>
          <a:xfrm>
            <a:off x="6054400" y="2484490"/>
            <a:ext cx="1199992" cy="937923"/>
            <a:chOff x="4410596" y="2124447"/>
            <a:chExt cx="2551152" cy="2013838"/>
          </a:xfrm>
        </p:grpSpPr>
        <p:sp>
          <p:nvSpPr>
            <p:cNvPr id="69" name="Verbindungsstelle 68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0" name="Verbindungsstelle 69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1" name="Verbindungsstelle 70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2" name="Ring 71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73" name="Gruppierung 72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8" name="Rechteck 7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9" name="Rechteck 7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0" name="Rechteck 7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74" name="Gruppierung 73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5" name="Rechteck 7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7" name="Rechteck 76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81" name="Gruppierung 80"/>
          <p:cNvGrpSpPr>
            <a:grpSpLocks noChangeAspect="1"/>
          </p:cNvGrpSpPr>
          <p:nvPr/>
        </p:nvGrpSpPr>
        <p:grpSpPr>
          <a:xfrm>
            <a:off x="3218155" y="2340474"/>
            <a:ext cx="1199992" cy="937923"/>
            <a:chOff x="4410596" y="2124447"/>
            <a:chExt cx="2551152" cy="2013838"/>
          </a:xfrm>
        </p:grpSpPr>
        <p:sp>
          <p:nvSpPr>
            <p:cNvPr id="82" name="Verbindungsstelle 81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3" name="Verbindungsstelle 82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4" name="Verbindungsstelle 83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5" name="Ring 84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86" name="Gruppierung 8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91" name="Rechteck 9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3" name="Rechteck 9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87" name="Gruppierung 86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88" name="Rechteck 8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9" name="Rechteck 8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0" name="Rechteck 8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94" name="Gruppierung 93"/>
          <p:cNvGrpSpPr>
            <a:grpSpLocks noChangeAspect="1"/>
          </p:cNvGrpSpPr>
          <p:nvPr/>
        </p:nvGrpSpPr>
        <p:grpSpPr>
          <a:xfrm>
            <a:off x="4672639" y="4356698"/>
            <a:ext cx="1199992" cy="937923"/>
            <a:chOff x="4410596" y="2124447"/>
            <a:chExt cx="2551152" cy="2013838"/>
          </a:xfrm>
        </p:grpSpPr>
        <p:sp>
          <p:nvSpPr>
            <p:cNvPr id="95" name="Verbindungsstelle 9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6" name="Verbindungsstelle 9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7" name="Verbindungsstelle 9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8" name="Ring 9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99" name="Gruppierung 98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4" name="Rechteck 10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5" name="Rechteck 10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6" name="Rechteck 10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00" name="Gruppierung 99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1" name="Rechteck 10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2" name="Rechteck 10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07" name="Gruppierung 106"/>
          <p:cNvGrpSpPr>
            <a:grpSpLocks noChangeAspect="1"/>
          </p:cNvGrpSpPr>
          <p:nvPr/>
        </p:nvGrpSpPr>
        <p:grpSpPr>
          <a:xfrm>
            <a:off x="7799781" y="4284690"/>
            <a:ext cx="1199992" cy="937923"/>
            <a:chOff x="4410596" y="2124447"/>
            <a:chExt cx="2551152" cy="2013838"/>
          </a:xfrm>
        </p:grpSpPr>
        <p:sp>
          <p:nvSpPr>
            <p:cNvPr id="108" name="Verbindungsstelle 107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09" name="Verbindungsstelle 108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0" name="Verbindungsstelle 109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1" name="Ring 110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12" name="Gruppierung 111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7" name="Rechteck 11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8" name="Rechteck 11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9" name="Rechteck 11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13" name="Gruppierung 11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4" name="Rechteck 11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5" name="Rechteck 11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20" name="Gruppierung 119"/>
          <p:cNvGrpSpPr>
            <a:grpSpLocks noChangeAspect="1"/>
          </p:cNvGrpSpPr>
          <p:nvPr/>
        </p:nvGrpSpPr>
        <p:grpSpPr>
          <a:xfrm>
            <a:off x="1981843" y="5796858"/>
            <a:ext cx="1199992" cy="937923"/>
            <a:chOff x="4410596" y="2124447"/>
            <a:chExt cx="2551152" cy="2013838"/>
          </a:xfrm>
        </p:grpSpPr>
        <p:sp>
          <p:nvSpPr>
            <p:cNvPr id="121" name="Verbindungsstelle 120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2" name="Verbindungsstelle 121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3" name="Verbindungsstelle 122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4" name="Ring 123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25" name="Gruppierung 124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30" name="Rechteck 12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1" name="Rechteck 13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2" name="Rechteck 13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26" name="Gruppierung 125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27" name="Rechteck 12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33" name="Gruppierung 132"/>
          <p:cNvGrpSpPr>
            <a:grpSpLocks noChangeAspect="1"/>
          </p:cNvGrpSpPr>
          <p:nvPr/>
        </p:nvGrpSpPr>
        <p:grpSpPr>
          <a:xfrm>
            <a:off x="2054567" y="3852642"/>
            <a:ext cx="1199992" cy="937923"/>
            <a:chOff x="4410596" y="2124447"/>
            <a:chExt cx="2551152" cy="2013838"/>
          </a:xfrm>
        </p:grpSpPr>
        <p:sp>
          <p:nvSpPr>
            <p:cNvPr id="134" name="Verbindungsstelle 133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5" name="Verbindungsstelle 134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6" name="Verbindungsstelle 135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7" name="Ring 136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38" name="Gruppierung 137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3" name="Rechteck 142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0" name="Rechteck 13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1" name="Rechteck 14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2" name="Rechteck 14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46" name="Gruppierung 145"/>
          <p:cNvGrpSpPr>
            <a:grpSpLocks noChangeAspect="1"/>
          </p:cNvGrpSpPr>
          <p:nvPr/>
        </p:nvGrpSpPr>
        <p:grpSpPr>
          <a:xfrm>
            <a:off x="6054401" y="6588946"/>
            <a:ext cx="363578" cy="359997"/>
            <a:chOff x="6493114" y="2154210"/>
            <a:chExt cx="720000" cy="720000"/>
          </a:xfrm>
        </p:grpSpPr>
        <p:sp>
          <p:nvSpPr>
            <p:cNvPr id="147" name="Verbindungsstelle 146"/>
            <p:cNvSpPr/>
            <p:nvPr/>
          </p:nvSpPr>
          <p:spPr bwMode="auto">
            <a:xfrm>
              <a:off x="6493114" y="2154210"/>
              <a:ext cx="720000" cy="720000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48" name="Minus 147"/>
            <p:cNvSpPr/>
            <p:nvPr/>
          </p:nvSpPr>
          <p:spPr bwMode="auto">
            <a:xfrm>
              <a:off x="6619115" y="2280211"/>
              <a:ext cx="467999" cy="467999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359321" y="1620391"/>
            <a:ext cx="9937064" cy="5400000"/>
            <a:chOff x="359321" y="1620391"/>
            <a:chExt cx="9937064" cy="5400000"/>
          </a:xfrm>
        </p:grpSpPr>
        <p:grpSp>
          <p:nvGrpSpPr>
            <p:cNvPr id="149" name="Gruppierung 148"/>
            <p:cNvGrpSpPr/>
            <p:nvPr/>
          </p:nvGrpSpPr>
          <p:grpSpPr>
            <a:xfrm>
              <a:off x="9936385" y="1620391"/>
              <a:ext cx="360000" cy="5400000"/>
              <a:chOff x="9811196" y="1548383"/>
              <a:chExt cx="666107" cy="5400000"/>
            </a:xfrm>
          </p:grpSpPr>
          <p:sp>
            <p:nvSpPr>
              <p:cNvPr id="150" name="Rechteck 149"/>
              <p:cNvSpPr/>
              <p:nvPr/>
            </p:nvSpPr>
            <p:spPr bwMode="auto">
              <a:xfrm>
                <a:off x="9883204" y="1548383"/>
                <a:ext cx="540000" cy="5400000"/>
              </a:xfrm>
              <a:prstGeom prst="rect">
                <a:avLst/>
              </a:prstGeom>
              <a:solidFill>
                <a:srgbClr val="3366FF"/>
              </a:solidFill>
              <a:ln w="9525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51" name="Plus 150"/>
              <p:cNvSpPr/>
              <p:nvPr/>
            </p:nvSpPr>
            <p:spPr bwMode="auto">
              <a:xfrm>
                <a:off x="9811196" y="3943058"/>
                <a:ext cx="666107" cy="360000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" name="Gruppierung 3"/>
            <p:cNvGrpSpPr/>
            <p:nvPr/>
          </p:nvGrpSpPr>
          <p:grpSpPr>
            <a:xfrm>
              <a:off x="359321" y="1620391"/>
              <a:ext cx="360000" cy="5400000"/>
              <a:chOff x="5249033" y="1123706"/>
              <a:chExt cx="301697" cy="5313850"/>
            </a:xfrm>
          </p:grpSpPr>
          <p:sp>
            <p:nvSpPr>
              <p:cNvPr id="153" name="Rechteck 152"/>
              <p:cNvSpPr/>
              <p:nvPr/>
            </p:nvSpPr>
            <p:spPr bwMode="auto">
              <a:xfrm>
                <a:off x="5249033" y="1123706"/>
                <a:ext cx="301697" cy="531385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54" name="Minus 153"/>
              <p:cNvSpPr/>
              <p:nvPr/>
            </p:nvSpPr>
            <p:spPr bwMode="auto">
              <a:xfrm>
                <a:off x="5255881" y="3510631"/>
                <a:ext cx="288000" cy="540000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50813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402E-6 -3.93195E-6 L -0.10594 -3.9319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1463E-6 4.7448E-6 L -0.25492 4.7448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5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479E-7 -2.6486E-6 L -0.67323 -2.648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6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1854E-6 -1.36526E-6 L -0.30209 -1.36526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884E-6 -8.19156E-8 L -0.04628 -8.19156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79E-6 2.52468E-6 L -0.40303 2.5246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182E-6 1.24134E-6 L -0.52424 1.2413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1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265E-6 -4.29891E-6 L 0.46147 -4.2989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085E-6 3.10663E-7 L 0.71744 3.10663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72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347E-6 -4.98741E-6 L 0.58263 -4.98741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31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593E-6 4.41646E-6 L 0.49517 4.41646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1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478E-6 -8.81612E-7 L 0.13823 -8.81612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2888E-6 3.82032E-6 L 0.3268 3.8203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3467E-7 -2.85474E-7 L 0.26622 -2.85474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719883" y="1620632"/>
            <a:ext cx="9360000" cy="540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185039" y="427041"/>
            <a:ext cx="8139697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  <a:p>
            <a:pPr algn="ctr"/>
            <a:r>
              <a:rPr lang="ru-RU" sz="2800" dirty="0" smtClean="0"/>
              <a:t>Как они работают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grpSp>
        <p:nvGrpSpPr>
          <p:cNvPr id="11" name="Gruppierung 10"/>
          <p:cNvGrpSpPr>
            <a:grpSpLocks noChangeAspect="1"/>
          </p:cNvGrpSpPr>
          <p:nvPr/>
        </p:nvGrpSpPr>
        <p:grpSpPr>
          <a:xfrm rot="16200000">
            <a:off x="7848153" y="1908425"/>
            <a:ext cx="1199992" cy="937923"/>
            <a:chOff x="4410596" y="2124447"/>
            <a:chExt cx="2551152" cy="2013838"/>
          </a:xfrm>
        </p:grpSpPr>
        <p:sp>
          <p:nvSpPr>
            <p:cNvPr id="15" name="Verbindungsstelle 1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6" name="Verbindungsstelle 1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7" name="Verbindungsstelle 1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8" name="Ring 1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6" name="Gruppierung 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5" name="Rechteck 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23" name="Gruppierung 2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24" name="Rechteck 2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2" name="Gruppierung 1"/>
          <p:cNvGrpSpPr/>
          <p:nvPr/>
        </p:nvGrpSpPr>
        <p:grpSpPr>
          <a:xfrm>
            <a:off x="755883" y="1692399"/>
            <a:ext cx="363578" cy="4752486"/>
            <a:chOff x="755882" y="1692399"/>
            <a:chExt cx="363578" cy="4752486"/>
          </a:xfrm>
        </p:grpSpPr>
        <p:grpSp>
          <p:nvGrpSpPr>
            <p:cNvPr id="3" name="Gruppierung 2"/>
            <p:cNvGrpSpPr>
              <a:grpSpLocks noChangeAspect="1"/>
            </p:cNvGrpSpPr>
            <p:nvPr/>
          </p:nvGrpSpPr>
          <p:grpSpPr>
            <a:xfrm>
              <a:off x="755882" y="1692399"/>
              <a:ext cx="363578" cy="359997"/>
              <a:chOff x="3793087" y="2873460"/>
              <a:chExt cx="709159" cy="709159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9" name="Plus 8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55882" y="2364475"/>
              <a:ext cx="363578" cy="359997"/>
              <a:chOff x="3793087" y="2873460"/>
              <a:chExt cx="709159" cy="709159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4" name="Plus 33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5" name="Gruppierung 34"/>
            <p:cNvGrpSpPr>
              <a:grpSpLocks noChangeAspect="1"/>
            </p:cNvGrpSpPr>
            <p:nvPr/>
          </p:nvGrpSpPr>
          <p:grpSpPr>
            <a:xfrm>
              <a:off x="755882" y="3108558"/>
              <a:ext cx="363578" cy="359997"/>
              <a:chOff x="3793087" y="2873460"/>
              <a:chExt cx="709159" cy="709159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7" name="Plus 36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8" name="Gruppierung 37"/>
            <p:cNvGrpSpPr>
              <a:grpSpLocks noChangeAspect="1"/>
            </p:cNvGrpSpPr>
            <p:nvPr/>
          </p:nvGrpSpPr>
          <p:grpSpPr>
            <a:xfrm>
              <a:off x="755882" y="3852640"/>
              <a:ext cx="363578" cy="359997"/>
              <a:chOff x="3793087" y="2873460"/>
              <a:chExt cx="709159" cy="709159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Plus 39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1" name="Gruppierung 40"/>
            <p:cNvGrpSpPr>
              <a:grpSpLocks noChangeAspect="1"/>
            </p:cNvGrpSpPr>
            <p:nvPr/>
          </p:nvGrpSpPr>
          <p:grpSpPr>
            <a:xfrm>
              <a:off x="755882" y="4596724"/>
              <a:ext cx="363578" cy="359997"/>
              <a:chOff x="3793087" y="2873460"/>
              <a:chExt cx="709159" cy="709159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3" name="Plus 42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4" name="Gruppierung 43"/>
            <p:cNvGrpSpPr>
              <a:grpSpLocks noChangeAspect="1"/>
            </p:cNvGrpSpPr>
            <p:nvPr/>
          </p:nvGrpSpPr>
          <p:grpSpPr>
            <a:xfrm>
              <a:off x="755882" y="5340807"/>
              <a:ext cx="363578" cy="359997"/>
              <a:chOff x="3793087" y="2873460"/>
              <a:chExt cx="709159" cy="709159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6" name="Plus 45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7" name="Gruppierung 46"/>
            <p:cNvGrpSpPr>
              <a:grpSpLocks noChangeAspect="1"/>
            </p:cNvGrpSpPr>
            <p:nvPr/>
          </p:nvGrpSpPr>
          <p:grpSpPr>
            <a:xfrm>
              <a:off x="755882" y="6084888"/>
              <a:ext cx="363578" cy="359997"/>
              <a:chOff x="3793087" y="2873460"/>
              <a:chExt cx="709159" cy="709159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9" name="Plus 48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</p:grpSp>
      <p:grpSp>
        <p:nvGrpSpPr>
          <p:cNvPr id="68" name="Gruppierung 67"/>
          <p:cNvGrpSpPr>
            <a:grpSpLocks noChangeAspect="1"/>
          </p:cNvGrpSpPr>
          <p:nvPr/>
        </p:nvGrpSpPr>
        <p:grpSpPr>
          <a:xfrm rot="16200000">
            <a:off x="6030047" y="2484489"/>
            <a:ext cx="1199992" cy="937923"/>
            <a:chOff x="4410596" y="2124447"/>
            <a:chExt cx="2551152" cy="2013838"/>
          </a:xfrm>
        </p:grpSpPr>
        <p:sp>
          <p:nvSpPr>
            <p:cNvPr id="69" name="Verbindungsstelle 68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0" name="Verbindungsstelle 69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1" name="Verbindungsstelle 70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2" name="Ring 71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73" name="Gruppierung 72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8" name="Rechteck 7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9" name="Rechteck 7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0" name="Rechteck 7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74" name="Gruppierung 73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5" name="Rechteck 7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7" name="Rechteck 76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81" name="Gruppierung 80"/>
          <p:cNvGrpSpPr>
            <a:grpSpLocks noChangeAspect="1"/>
          </p:cNvGrpSpPr>
          <p:nvPr/>
        </p:nvGrpSpPr>
        <p:grpSpPr>
          <a:xfrm rot="16200000">
            <a:off x="3193802" y="2340473"/>
            <a:ext cx="1199992" cy="937923"/>
            <a:chOff x="4410596" y="2124447"/>
            <a:chExt cx="2551152" cy="2013838"/>
          </a:xfrm>
        </p:grpSpPr>
        <p:sp>
          <p:nvSpPr>
            <p:cNvPr id="82" name="Verbindungsstelle 81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3" name="Verbindungsstelle 82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4" name="Verbindungsstelle 83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5" name="Ring 84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86" name="Gruppierung 8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91" name="Rechteck 9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3" name="Rechteck 9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87" name="Gruppierung 86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88" name="Rechteck 8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9" name="Rechteck 8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0" name="Rechteck 8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94" name="Gruppierung 93"/>
          <p:cNvGrpSpPr>
            <a:grpSpLocks noChangeAspect="1"/>
          </p:cNvGrpSpPr>
          <p:nvPr/>
        </p:nvGrpSpPr>
        <p:grpSpPr>
          <a:xfrm rot="16200000">
            <a:off x="4672639" y="4356697"/>
            <a:ext cx="1199992" cy="937923"/>
            <a:chOff x="4410596" y="2124447"/>
            <a:chExt cx="2551152" cy="2013838"/>
          </a:xfrm>
        </p:grpSpPr>
        <p:sp>
          <p:nvSpPr>
            <p:cNvPr id="95" name="Verbindungsstelle 9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6" name="Verbindungsstelle 9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7" name="Verbindungsstelle 9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8" name="Ring 9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99" name="Gruppierung 98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4" name="Rechteck 10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5" name="Rechteck 10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6" name="Rechteck 10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00" name="Gruppierung 99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1" name="Rechteck 10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2" name="Rechteck 10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07" name="Gruppierung 106"/>
          <p:cNvGrpSpPr>
            <a:grpSpLocks noChangeAspect="1"/>
          </p:cNvGrpSpPr>
          <p:nvPr/>
        </p:nvGrpSpPr>
        <p:grpSpPr>
          <a:xfrm rot="16200000">
            <a:off x="7775428" y="4284689"/>
            <a:ext cx="1199992" cy="937923"/>
            <a:chOff x="4410596" y="2124447"/>
            <a:chExt cx="2551152" cy="2013838"/>
          </a:xfrm>
        </p:grpSpPr>
        <p:sp>
          <p:nvSpPr>
            <p:cNvPr id="108" name="Verbindungsstelle 107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09" name="Verbindungsstelle 108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0" name="Verbindungsstelle 109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1" name="Ring 110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12" name="Gruppierung 111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7" name="Rechteck 11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8" name="Rechteck 11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9" name="Rechteck 11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13" name="Gruppierung 11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4" name="Rechteck 11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5" name="Rechteck 11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20" name="Gruppierung 119"/>
          <p:cNvGrpSpPr>
            <a:grpSpLocks noChangeAspect="1"/>
          </p:cNvGrpSpPr>
          <p:nvPr/>
        </p:nvGrpSpPr>
        <p:grpSpPr>
          <a:xfrm rot="16200000">
            <a:off x="1981843" y="5796857"/>
            <a:ext cx="1199992" cy="937923"/>
            <a:chOff x="4410596" y="2124447"/>
            <a:chExt cx="2551152" cy="2013838"/>
          </a:xfrm>
        </p:grpSpPr>
        <p:sp>
          <p:nvSpPr>
            <p:cNvPr id="121" name="Verbindungsstelle 120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2" name="Verbindungsstelle 121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3" name="Verbindungsstelle 122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4" name="Ring 123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25" name="Gruppierung 124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30" name="Rechteck 12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1" name="Rechteck 13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2" name="Rechteck 13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26" name="Gruppierung 125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27" name="Rechteck 12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33" name="Gruppierung 132"/>
          <p:cNvGrpSpPr>
            <a:grpSpLocks noChangeAspect="1"/>
          </p:cNvGrpSpPr>
          <p:nvPr/>
        </p:nvGrpSpPr>
        <p:grpSpPr>
          <a:xfrm rot="16200000">
            <a:off x="2054567" y="3852641"/>
            <a:ext cx="1199992" cy="937923"/>
            <a:chOff x="4410596" y="2124447"/>
            <a:chExt cx="2551152" cy="2013838"/>
          </a:xfrm>
        </p:grpSpPr>
        <p:sp>
          <p:nvSpPr>
            <p:cNvPr id="134" name="Verbindungsstelle 133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5" name="Verbindungsstelle 134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6" name="Verbindungsstelle 135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7" name="Ring 136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38" name="Gruppierung 137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3" name="Rechteck 142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0" name="Rechteck 13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1" name="Rechteck 14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2" name="Rechteck 14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0" name="Gruppierung 9"/>
          <p:cNvGrpSpPr/>
          <p:nvPr/>
        </p:nvGrpSpPr>
        <p:grpSpPr>
          <a:xfrm>
            <a:off x="9575883" y="1980434"/>
            <a:ext cx="363578" cy="4968509"/>
            <a:chOff x="9575882" y="1980432"/>
            <a:chExt cx="363578" cy="4968509"/>
          </a:xfrm>
        </p:grpSpPr>
        <p:grpSp>
          <p:nvGrpSpPr>
            <p:cNvPr id="50" name="Gruppierung 49"/>
            <p:cNvGrpSpPr>
              <a:grpSpLocks noChangeAspect="1"/>
            </p:cNvGrpSpPr>
            <p:nvPr/>
          </p:nvGrpSpPr>
          <p:grpSpPr>
            <a:xfrm>
              <a:off x="9575882" y="5820857"/>
              <a:ext cx="363578" cy="359997"/>
              <a:chOff x="6493114" y="2154210"/>
              <a:chExt cx="720000" cy="720000"/>
            </a:xfrm>
          </p:grpSpPr>
          <p:sp>
            <p:nvSpPr>
              <p:cNvPr id="51" name="Verbindungsstelle 50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2" name="Minus 51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3" name="Gruppierung 52"/>
            <p:cNvGrpSpPr>
              <a:grpSpLocks noChangeAspect="1"/>
            </p:cNvGrpSpPr>
            <p:nvPr/>
          </p:nvGrpSpPr>
          <p:grpSpPr>
            <a:xfrm>
              <a:off x="9575882" y="5052772"/>
              <a:ext cx="363578" cy="359997"/>
              <a:chOff x="6493114" y="2154210"/>
              <a:chExt cx="720000" cy="720000"/>
            </a:xfrm>
          </p:grpSpPr>
          <p:sp>
            <p:nvSpPr>
              <p:cNvPr id="54" name="Verbindungsstelle 53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5" name="Minus 54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6" name="Gruppierung 55"/>
            <p:cNvGrpSpPr>
              <a:grpSpLocks noChangeAspect="1"/>
            </p:cNvGrpSpPr>
            <p:nvPr/>
          </p:nvGrpSpPr>
          <p:grpSpPr>
            <a:xfrm>
              <a:off x="9575882" y="4284687"/>
              <a:ext cx="363578" cy="359997"/>
              <a:chOff x="6493114" y="2154210"/>
              <a:chExt cx="720000" cy="720000"/>
            </a:xfrm>
          </p:grpSpPr>
          <p:sp>
            <p:nvSpPr>
              <p:cNvPr id="57" name="Verbindungsstelle 56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8" name="Minus 57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9" name="Gruppierung 58"/>
            <p:cNvGrpSpPr>
              <a:grpSpLocks noChangeAspect="1"/>
            </p:cNvGrpSpPr>
            <p:nvPr/>
          </p:nvGrpSpPr>
          <p:grpSpPr>
            <a:xfrm>
              <a:off x="9575882" y="3516602"/>
              <a:ext cx="363578" cy="359997"/>
              <a:chOff x="6493114" y="2154210"/>
              <a:chExt cx="720000" cy="720000"/>
            </a:xfrm>
          </p:grpSpPr>
          <p:sp>
            <p:nvSpPr>
              <p:cNvPr id="60" name="Verbindungsstelle 59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61" name="Minus 60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62" name="Gruppierung 61"/>
            <p:cNvGrpSpPr>
              <a:grpSpLocks noChangeAspect="1"/>
            </p:cNvGrpSpPr>
            <p:nvPr/>
          </p:nvGrpSpPr>
          <p:grpSpPr>
            <a:xfrm>
              <a:off x="9575882" y="2748517"/>
              <a:ext cx="363578" cy="359997"/>
              <a:chOff x="6493114" y="2154210"/>
              <a:chExt cx="720000" cy="720000"/>
            </a:xfrm>
          </p:grpSpPr>
          <p:sp>
            <p:nvSpPr>
              <p:cNvPr id="63" name="Verbindungsstelle 62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64" name="Minus 63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65" name="Gruppierung 64"/>
            <p:cNvGrpSpPr>
              <a:grpSpLocks noChangeAspect="1"/>
            </p:cNvGrpSpPr>
            <p:nvPr/>
          </p:nvGrpSpPr>
          <p:grpSpPr>
            <a:xfrm>
              <a:off x="9575882" y="1980432"/>
              <a:ext cx="363578" cy="359997"/>
              <a:chOff x="6493114" y="2154210"/>
              <a:chExt cx="720000" cy="720000"/>
            </a:xfrm>
          </p:grpSpPr>
          <p:sp>
            <p:nvSpPr>
              <p:cNvPr id="66" name="Verbindungsstelle 65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67" name="Minus 66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146" name="Gruppierung 145"/>
            <p:cNvGrpSpPr>
              <a:grpSpLocks noChangeAspect="1"/>
            </p:cNvGrpSpPr>
            <p:nvPr/>
          </p:nvGrpSpPr>
          <p:grpSpPr>
            <a:xfrm>
              <a:off x="9575882" y="6588944"/>
              <a:ext cx="363578" cy="359997"/>
              <a:chOff x="6493114" y="2154210"/>
              <a:chExt cx="720000" cy="720000"/>
            </a:xfrm>
          </p:grpSpPr>
          <p:sp>
            <p:nvSpPr>
              <p:cNvPr id="147" name="Verbindungsstelle 146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48" name="Minus 147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</p:grpSp>
      <p:grpSp>
        <p:nvGrpSpPr>
          <p:cNvPr id="149" name="Gruppierung 148"/>
          <p:cNvGrpSpPr/>
          <p:nvPr/>
        </p:nvGrpSpPr>
        <p:grpSpPr>
          <a:xfrm>
            <a:off x="9936385" y="1620391"/>
            <a:ext cx="360000" cy="5400000"/>
            <a:chOff x="9811196" y="1548383"/>
            <a:chExt cx="666107" cy="5400000"/>
          </a:xfrm>
        </p:grpSpPr>
        <p:sp>
          <p:nvSpPr>
            <p:cNvPr id="150" name="Rechteck 149"/>
            <p:cNvSpPr/>
            <p:nvPr/>
          </p:nvSpPr>
          <p:spPr bwMode="auto">
            <a:xfrm>
              <a:off x="9883204" y="1548383"/>
              <a:ext cx="540000" cy="5400000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endParaRPr>
            </a:p>
          </p:txBody>
        </p:sp>
        <p:sp>
          <p:nvSpPr>
            <p:cNvPr id="151" name="Plus 150"/>
            <p:cNvSpPr/>
            <p:nvPr/>
          </p:nvSpPr>
          <p:spPr bwMode="auto">
            <a:xfrm>
              <a:off x="9811196" y="3943058"/>
              <a:ext cx="666107" cy="360000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359321" y="1620391"/>
            <a:ext cx="360000" cy="5400000"/>
            <a:chOff x="5249033" y="1123706"/>
            <a:chExt cx="301697" cy="5313850"/>
          </a:xfrm>
        </p:grpSpPr>
        <p:sp>
          <p:nvSpPr>
            <p:cNvPr id="153" name="Rechteck 152"/>
            <p:cNvSpPr/>
            <p:nvPr/>
          </p:nvSpPr>
          <p:spPr bwMode="auto">
            <a:xfrm>
              <a:off x="5249033" y="1123706"/>
              <a:ext cx="301697" cy="531385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endParaRPr>
            </a:p>
          </p:txBody>
        </p:sp>
        <p:sp>
          <p:nvSpPr>
            <p:cNvPr id="154" name="Minus 153"/>
            <p:cNvSpPr/>
            <p:nvPr/>
          </p:nvSpPr>
          <p:spPr bwMode="auto">
            <a:xfrm>
              <a:off x="5255881" y="3510631"/>
              <a:ext cx="288000" cy="540000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17240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3582E-6 2.67381E-6 C -2.73582E-6 2.67381E-6 -0.88627 2.67381E-6 -0.88657 2.67381E-6 C -0.88686 2.67381E-6 -2.73582E-6 2.67381E-6 -2.73582E-6 2.67381E-6 Z " pathEditMode="relative" ptsTypes="aaa">
                                      <p:cBhvr>
                                        <p:cTn id="6" dur="3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5016E-6 -2.39445E-7 C 3.15016E-6 -2.39445E-7 0.89009 -2.39445E-7 0.8898 -2.39445E-7 C 0.88951 -2.39445E-7 3.15016E-6 -2.39445E-7 3.15016E-6 -2.39445E-7 Z " pathEditMode="relative" ptsTypes="aaa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remove" nodeType="with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4 -0.00021 C 0.00014 -0.00021 -0.81943 -0.00021 -0.81943 -0.00021 C -0.81943 -0.00021 0.00014 -0.00021 0.00014 -0.00021 Z " pathEditMode="relative" ptsTypes="aaa">
                                      <p:cBhvr>
                                        <p:cTn id="1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remove" nodeType="with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7.08199E-7 1.31695E-6 C -7.08199E-7 1.31695E-6 0.82251 1.31695E-6 0.8228 1.31695E-6 C 0.8231 1.31695E-6 -7.08199E-7 1.31695E-6 -7.08199E-7 1.31695E-6 Z " pathEditMode="relative" ptsTypes="aa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719883" y="1620632"/>
            <a:ext cx="9360000" cy="540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113601" y="427041"/>
            <a:ext cx="8211135" cy="9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  <a:p>
            <a:pPr algn="ctr"/>
            <a:r>
              <a:rPr lang="ru-RU" sz="2800" dirty="0" smtClean="0"/>
              <a:t>Как они работают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sp>
        <p:nvSpPr>
          <p:cNvPr id="2" name="Textfeld 1"/>
          <p:cNvSpPr txBox="1"/>
          <p:nvPr/>
        </p:nvSpPr>
        <p:spPr>
          <a:xfrm>
            <a:off x="2991739" y="2556497"/>
            <a:ext cx="53186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42988"/>
            <a:r>
              <a:rPr lang="ru-RU" sz="3200" dirty="0" smtClean="0"/>
              <a:t>Высокочастотные системы</a:t>
            </a:r>
            <a:endParaRPr lang="de-DE" sz="3200" dirty="0"/>
          </a:p>
          <a:p>
            <a:pPr algn="ctr" defTabSz="1042988"/>
            <a:r>
              <a:rPr lang="de-DE" dirty="0" smtClean="0"/>
              <a:t>(</a:t>
            </a:r>
            <a:r>
              <a:rPr lang="ru-RU" dirty="0" smtClean="0"/>
              <a:t>микроволновые датчики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55910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719883" y="1620632"/>
            <a:ext cx="9360000" cy="5400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64514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0F6A47-722E-CF4D-83F6-AB75083A5884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042163" y="427041"/>
            <a:ext cx="8282573" cy="139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Микроволновые системы измерения влажности</a:t>
            </a:r>
            <a:endParaRPr lang="en-GB" sz="2800" dirty="0" smtClean="0">
              <a:solidFill>
                <a:srgbClr val="2E6D9F"/>
              </a:solidFill>
            </a:endParaRPr>
          </a:p>
          <a:p>
            <a:pPr algn="ctr"/>
            <a:r>
              <a:rPr lang="ru-RU" sz="3200" dirty="0" smtClean="0"/>
              <a:t>Как они работают</a:t>
            </a:r>
            <a:r>
              <a:rPr lang="en-GB" sz="3200" dirty="0" smtClean="0"/>
              <a:t>?</a:t>
            </a:r>
          </a:p>
          <a:p>
            <a:pPr algn="ctr"/>
            <a:endParaRPr lang="en-GB" sz="2400" dirty="0"/>
          </a:p>
        </p:txBody>
      </p:sp>
      <p:grpSp>
        <p:nvGrpSpPr>
          <p:cNvPr id="11" name="Gruppierung 10"/>
          <p:cNvGrpSpPr>
            <a:grpSpLocks noChangeAspect="1"/>
          </p:cNvGrpSpPr>
          <p:nvPr/>
        </p:nvGrpSpPr>
        <p:grpSpPr>
          <a:xfrm rot="16200000">
            <a:off x="7872506" y="1908425"/>
            <a:ext cx="1199992" cy="937923"/>
            <a:chOff x="4410596" y="2124447"/>
            <a:chExt cx="2551152" cy="2013838"/>
          </a:xfrm>
        </p:grpSpPr>
        <p:sp>
          <p:nvSpPr>
            <p:cNvPr id="15" name="Verbindungsstelle 1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6" name="Verbindungsstelle 1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7" name="Verbindungsstelle 1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8" name="Ring 1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6" name="Gruppierung 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5" name="Rechteck 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23" name="Gruppierung 2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24" name="Rechteck 2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2" name="Gruppierung 1"/>
          <p:cNvGrpSpPr/>
          <p:nvPr/>
        </p:nvGrpSpPr>
        <p:grpSpPr>
          <a:xfrm>
            <a:off x="1254601" y="1692399"/>
            <a:ext cx="7137623" cy="4752486"/>
            <a:chOff x="1254600" y="1692399"/>
            <a:chExt cx="7137623" cy="4752486"/>
          </a:xfrm>
        </p:grpSpPr>
        <p:grpSp>
          <p:nvGrpSpPr>
            <p:cNvPr id="3" name="Gruppierung 2"/>
            <p:cNvGrpSpPr>
              <a:grpSpLocks noChangeAspect="1"/>
            </p:cNvGrpSpPr>
            <p:nvPr/>
          </p:nvGrpSpPr>
          <p:grpSpPr>
            <a:xfrm>
              <a:off x="3509052" y="1692399"/>
              <a:ext cx="363578" cy="359997"/>
              <a:chOff x="3793087" y="2873460"/>
              <a:chExt cx="709159" cy="709159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9" name="Plus 8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1898989" y="2364475"/>
              <a:ext cx="363578" cy="359997"/>
              <a:chOff x="3793087" y="2873460"/>
              <a:chExt cx="709159" cy="709159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4" name="Plus 33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5" name="Gruppierung 34"/>
            <p:cNvGrpSpPr>
              <a:grpSpLocks noChangeAspect="1"/>
            </p:cNvGrpSpPr>
            <p:nvPr/>
          </p:nvGrpSpPr>
          <p:grpSpPr>
            <a:xfrm>
              <a:off x="8028645" y="3108558"/>
              <a:ext cx="363578" cy="359997"/>
              <a:chOff x="3793087" y="2873460"/>
              <a:chExt cx="709159" cy="709159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7" name="Plus 36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8" name="Gruppierung 37"/>
            <p:cNvGrpSpPr>
              <a:grpSpLocks noChangeAspect="1"/>
            </p:cNvGrpSpPr>
            <p:nvPr/>
          </p:nvGrpSpPr>
          <p:grpSpPr>
            <a:xfrm>
              <a:off x="4018121" y="3852640"/>
              <a:ext cx="363578" cy="359997"/>
              <a:chOff x="3793087" y="2873460"/>
              <a:chExt cx="709159" cy="709159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Plus 39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1" name="Gruppierung 40"/>
            <p:cNvGrpSpPr>
              <a:grpSpLocks noChangeAspect="1"/>
            </p:cNvGrpSpPr>
            <p:nvPr/>
          </p:nvGrpSpPr>
          <p:grpSpPr>
            <a:xfrm>
              <a:off x="1254600" y="4596724"/>
              <a:ext cx="363578" cy="359997"/>
              <a:chOff x="3793087" y="2873460"/>
              <a:chExt cx="709159" cy="709159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3" name="Plus 42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4" name="Gruppierung 43"/>
            <p:cNvGrpSpPr>
              <a:grpSpLocks noChangeAspect="1"/>
            </p:cNvGrpSpPr>
            <p:nvPr/>
          </p:nvGrpSpPr>
          <p:grpSpPr>
            <a:xfrm>
              <a:off x="6418021" y="5340807"/>
              <a:ext cx="363578" cy="359997"/>
              <a:chOff x="3793087" y="2873460"/>
              <a:chExt cx="709159" cy="709159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6" name="Plus 45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7" name="Gruppierung 46"/>
            <p:cNvGrpSpPr>
              <a:grpSpLocks noChangeAspect="1"/>
            </p:cNvGrpSpPr>
            <p:nvPr/>
          </p:nvGrpSpPr>
          <p:grpSpPr>
            <a:xfrm>
              <a:off x="5108985" y="6084888"/>
              <a:ext cx="363578" cy="359997"/>
              <a:chOff x="3793087" y="2873460"/>
              <a:chExt cx="709159" cy="709159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3793087" y="2873460"/>
                <a:ext cx="709159" cy="709159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9" name="Plus 48"/>
              <p:cNvSpPr/>
              <p:nvPr/>
            </p:nvSpPr>
            <p:spPr bwMode="auto">
              <a:xfrm>
                <a:off x="3913630" y="2994003"/>
                <a:ext cx="468072" cy="468072"/>
              </a:xfrm>
              <a:prstGeom prst="mathPlu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</p:grpSp>
      <p:grpSp>
        <p:nvGrpSpPr>
          <p:cNvPr id="68" name="Gruppierung 67"/>
          <p:cNvGrpSpPr>
            <a:grpSpLocks noChangeAspect="1"/>
          </p:cNvGrpSpPr>
          <p:nvPr/>
        </p:nvGrpSpPr>
        <p:grpSpPr>
          <a:xfrm rot="16200000">
            <a:off x="6054400" y="2484489"/>
            <a:ext cx="1199992" cy="937923"/>
            <a:chOff x="4410596" y="2124447"/>
            <a:chExt cx="2551152" cy="2013838"/>
          </a:xfrm>
        </p:grpSpPr>
        <p:sp>
          <p:nvSpPr>
            <p:cNvPr id="69" name="Verbindungsstelle 68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0" name="Verbindungsstelle 69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1" name="Verbindungsstelle 70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72" name="Ring 71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73" name="Gruppierung 72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8" name="Rechteck 7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9" name="Rechteck 7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0" name="Rechteck 7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74" name="Gruppierung 73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75" name="Rechteck 74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77" name="Rechteck 76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81" name="Gruppierung 80"/>
          <p:cNvGrpSpPr>
            <a:grpSpLocks noChangeAspect="1"/>
          </p:cNvGrpSpPr>
          <p:nvPr/>
        </p:nvGrpSpPr>
        <p:grpSpPr>
          <a:xfrm rot="16200000">
            <a:off x="3218155" y="2340473"/>
            <a:ext cx="1199992" cy="937923"/>
            <a:chOff x="4410596" y="2124447"/>
            <a:chExt cx="2551152" cy="2013838"/>
          </a:xfrm>
        </p:grpSpPr>
        <p:sp>
          <p:nvSpPr>
            <p:cNvPr id="82" name="Verbindungsstelle 81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3" name="Verbindungsstelle 82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4" name="Verbindungsstelle 83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5" name="Ring 84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86" name="Gruppierung 85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91" name="Rechteck 9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2" name="Rechteck 9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3" name="Rechteck 9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87" name="Gruppierung 86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88" name="Rechteck 87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89" name="Rechteck 88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90" name="Rechteck 89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94" name="Gruppierung 93"/>
          <p:cNvGrpSpPr>
            <a:grpSpLocks noChangeAspect="1"/>
          </p:cNvGrpSpPr>
          <p:nvPr/>
        </p:nvGrpSpPr>
        <p:grpSpPr>
          <a:xfrm rot="16200000">
            <a:off x="4672639" y="4356697"/>
            <a:ext cx="1199992" cy="937923"/>
            <a:chOff x="4410596" y="2124447"/>
            <a:chExt cx="2551152" cy="2013838"/>
          </a:xfrm>
        </p:grpSpPr>
        <p:sp>
          <p:nvSpPr>
            <p:cNvPr id="95" name="Verbindungsstelle 94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6" name="Verbindungsstelle 95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7" name="Verbindungsstelle 96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8" name="Ring 97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99" name="Gruppierung 98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4" name="Rechteck 10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5" name="Rechteck 10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6" name="Rechteck 10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00" name="Gruppierung 99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01" name="Rechteck 100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2" name="Rechteck 101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03" name="Rechteck 102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07" name="Gruppierung 106"/>
          <p:cNvGrpSpPr>
            <a:grpSpLocks noChangeAspect="1"/>
          </p:cNvGrpSpPr>
          <p:nvPr/>
        </p:nvGrpSpPr>
        <p:grpSpPr>
          <a:xfrm rot="16200000">
            <a:off x="7799781" y="4284689"/>
            <a:ext cx="1199992" cy="937923"/>
            <a:chOff x="4410596" y="2124447"/>
            <a:chExt cx="2551152" cy="2013838"/>
          </a:xfrm>
        </p:grpSpPr>
        <p:sp>
          <p:nvSpPr>
            <p:cNvPr id="108" name="Verbindungsstelle 107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09" name="Verbindungsstelle 108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0" name="Verbindungsstelle 109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11" name="Ring 110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12" name="Gruppierung 111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7" name="Rechteck 11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8" name="Rechteck 11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9" name="Rechteck 11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13" name="Gruppierung 112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14" name="Rechteck 113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5" name="Rechteck 114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16" name="Rechteck 115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20" name="Gruppierung 119"/>
          <p:cNvGrpSpPr>
            <a:grpSpLocks noChangeAspect="1"/>
          </p:cNvGrpSpPr>
          <p:nvPr/>
        </p:nvGrpSpPr>
        <p:grpSpPr>
          <a:xfrm rot="16200000">
            <a:off x="1981843" y="5796857"/>
            <a:ext cx="1199992" cy="937923"/>
            <a:chOff x="4410596" y="2124447"/>
            <a:chExt cx="2551152" cy="2013838"/>
          </a:xfrm>
        </p:grpSpPr>
        <p:sp>
          <p:nvSpPr>
            <p:cNvPr id="121" name="Verbindungsstelle 120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2" name="Verbindungsstelle 121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3" name="Verbindungsstelle 122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24" name="Ring 123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25" name="Gruppierung 124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30" name="Rechteck 12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1" name="Rechteck 13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32" name="Rechteck 13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26" name="Gruppierung 125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27" name="Rechteck 126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33" name="Gruppierung 132"/>
          <p:cNvGrpSpPr>
            <a:grpSpLocks noChangeAspect="1"/>
          </p:cNvGrpSpPr>
          <p:nvPr/>
        </p:nvGrpSpPr>
        <p:grpSpPr>
          <a:xfrm rot="16200000">
            <a:off x="2054567" y="3852641"/>
            <a:ext cx="1199992" cy="937923"/>
            <a:chOff x="4410596" y="2124447"/>
            <a:chExt cx="2551152" cy="2013838"/>
          </a:xfrm>
        </p:grpSpPr>
        <p:sp>
          <p:nvSpPr>
            <p:cNvPr id="134" name="Verbindungsstelle 133"/>
            <p:cNvSpPr>
              <a:spLocks noChangeAspect="1"/>
            </p:cNvSpPr>
            <p:nvPr/>
          </p:nvSpPr>
          <p:spPr bwMode="auto">
            <a:xfrm>
              <a:off x="4847458" y="2414908"/>
              <a:ext cx="1723377" cy="1723377"/>
            </a:xfrm>
            <a:prstGeom prst="flowChartConnector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5" name="Verbindungsstelle 134"/>
            <p:cNvSpPr/>
            <p:nvPr/>
          </p:nvSpPr>
          <p:spPr bwMode="auto">
            <a:xfrm>
              <a:off x="4410596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6" name="Verbindungsstelle 135"/>
            <p:cNvSpPr/>
            <p:nvPr/>
          </p:nvSpPr>
          <p:spPr bwMode="auto">
            <a:xfrm>
              <a:off x="6138788" y="2124447"/>
              <a:ext cx="822960" cy="822960"/>
            </a:xfrm>
            <a:prstGeom prst="flowChartConnector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37" name="Ring 136"/>
            <p:cNvSpPr/>
            <p:nvPr/>
          </p:nvSpPr>
          <p:spPr bwMode="auto">
            <a:xfrm>
              <a:off x="5421114" y="2916556"/>
              <a:ext cx="576064" cy="720080"/>
            </a:xfrm>
            <a:prstGeom prst="donut">
              <a:avLst>
                <a:gd name="adj" fmla="val 1085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grpSp>
          <p:nvGrpSpPr>
            <p:cNvPr id="138" name="Gruppierung 137"/>
            <p:cNvGrpSpPr/>
            <p:nvPr/>
          </p:nvGrpSpPr>
          <p:grpSpPr>
            <a:xfrm>
              <a:off x="6370248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3" name="Rechteck 142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5" name="Rechteck 144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>
              <a:off x="4642056" y="2355907"/>
              <a:ext cx="360040" cy="360040"/>
              <a:chOff x="7506940" y="2916535"/>
              <a:chExt cx="432048" cy="720080"/>
            </a:xfrm>
            <a:solidFill>
              <a:schemeClr val="bg1"/>
            </a:solidFill>
          </p:grpSpPr>
          <p:sp>
            <p:nvSpPr>
              <p:cNvPr id="140" name="Rechteck 139"/>
              <p:cNvSpPr/>
              <p:nvPr/>
            </p:nvSpPr>
            <p:spPr bwMode="auto">
              <a:xfrm>
                <a:off x="7506940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1" name="Rechteck 140"/>
              <p:cNvSpPr/>
              <p:nvPr/>
            </p:nvSpPr>
            <p:spPr bwMode="auto">
              <a:xfrm>
                <a:off x="7794972" y="2916535"/>
                <a:ext cx="144016" cy="72008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  <p:sp>
            <p:nvSpPr>
              <p:cNvPr id="142" name="Rechteck 141"/>
              <p:cNvSpPr/>
              <p:nvPr/>
            </p:nvSpPr>
            <p:spPr bwMode="auto">
              <a:xfrm rot="5400000">
                <a:off x="7650956" y="3060551"/>
                <a:ext cx="144016" cy="4320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" charset="0"/>
                </a:endParaRPr>
              </a:p>
            </p:txBody>
          </p:sp>
        </p:grpSp>
      </p:grpSp>
      <p:grpSp>
        <p:nvGrpSpPr>
          <p:cNvPr id="10" name="Gruppierung 9"/>
          <p:cNvGrpSpPr/>
          <p:nvPr/>
        </p:nvGrpSpPr>
        <p:grpSpPr>
          <a:xfrm>
            <a:off x="1836395" y="1980434"/>
            <a:ext cx="6617863" cy="4968509"/>
            <a:chOff x="1836394" y="1980432"/>
            <a:chExt cx="6617863" cy="4968509"/>
          </a:xfrm>
        </p:grpSpPr>
        <p:grpSp>
          <p:nvGrpSpPr>
            <p:cNvPr id="50" name="Gruppierung 49"/>
            <p:cNvGrpSpPr>
              <a:grpSpLocks noChangeAspect="1"/>
            </p:cNvGrpSpPr>
            <p:nvPr/>
          </p:nvGrpSpPr>
          <p:grpSpPr>
            <a:xfrm>
              <a:off x="8090679" y="5820857"/>
              <a:ext cx="363578" cy="359997"/>
              <a:chOff x="6493114" y="2154210"/>
              <a:chExt cx="720000" cy="720000"/>
            </a:xfrm>
          </p:grpSpPr>
          <p:sp>
            <p:nvSpPr>
              <p:cNvPr id="51" name="Verbindungsstelle 50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2" name="Minus 51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3" name="Gruppierung 52"/>
            <p:cNvGrpSpPr>
              <a:grpSpLocks noChangeAspect="1"/>
            </p:cNvGrpSpPr>
            <p:nvPr/>
          </p:nvGrpSpPr>
          <p:grpSpPr>
            <a:xfrm>
              <a:off x="4236294" y="5052772"/>
              <a:ext cx="363578" cy="359997"/>
              <a:chOff x="6493114" y="2154210"/>
              <a:chExt cx="720000" cy="720000"/>
            </a:xfrm>
          </p:grpSpPr>
          <p:sp>
            <p:nvSpPr>
              <p:cNvPr id="54" name="Verbindungsstelle 53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5" name="Minus 54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6" name="Gruppierung 55"/>
            <p:cNvGrpSpPr>
              <a:grpSpLocks noChangeAspect="1"/>
            </p:cNvGrpSpPr>
            <p:nvPr/>
          </p:nvGrpSpPr>
          <p:grpSpPr>
            <a:xfrm>
              <a:off x="6708918" y="4284687"/>
              <a:ext cx="363578" cy="359997"/>
              <a:chOff x="6493114" y="2154210"/>
              <a:chExt cx="720000" cy="720000"/>
            </a:xfrm>
          </p:grpSpPr>
          <p:sp>
            <p:nvSpPr>
              <p:cNvPr id="57" name="Verbindungsstelle 56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58" name="Minus 57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9" name="Gruppierung 58"/>
            <p:cNvGrpSpPr>
              <a:grpSpLocks noChangeAspect="1"/>
            </p:cNvGrpSpPr>
            <p:nvPr/>
          </p:nvGrpSpPr>
          <p:grpSpPr>
            <a:xfrm>
              <a:off x="3290879" y="3516602"/>
              <a:ext cx="363578" cy="359997"/>
              <a:chOff x="6493114" y="2154210"/>
              <a:chExt cx="720000" cy="720000"/>
            </a:xfrm>
          </p:grpSpPr>
          <p:sp>
            <p:nvSpPr>
              <p:cNvPr id="60" name="Verbindungsstelle 59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61" name="Minus 60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62" name="Gruppierung 61"/>
            <p:cNvGrpSpPr>
              <a:grpSpLocks noChangeAspect="1"/>
            </p:cNvGrpSpPr>
            <p:nvPr/>
          </p:nvGrpSpPr>
          <p:grpSpPr>
            <a:xfrm>
              <a:off x="1836394" y="2748517"/>
              <a:ext cx="363578" cy="359997"/>
              <a:chOff x="6493114" y="2154210"/>
              <a:chExt cx="720000" cy="720000"/>
            </a:xfrm>
          </p:grpSpPr>
          <p:sp>
            <p:nvSpPr>
              <p:cNvPr id="63" name="Verbindungsstelle 62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64" name="Minus 63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65" name="Gruppierung 64"/>
            <p:cNvGrpSpPr>
              <a:grpSpLocks noChangeAspect="1"/>
            </p:cNvGrpSpPr>
            <p:nvPr/>
          </p:nvGrpSpPr>
          <p:grpSpPr>
            <a:xfrm>
              <a:off x="4599915" y="1980432"/>
              <a:ext cx="363578" cy="359997"/>
              <a:chOff x="6493114" y="2154210"/>
              <a:chExt cx="720000" cy="720000"/>
            </a:xfrm>
          </p:grpSpPr>
          <p:sp>
            <p:nvSpPr>
              <p:cNvPr id="66" name="Verbindungsstelle 65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67" name="Minus 66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146" name="Gruppierung 145"/>
            <p:cNvGrpSpPr>
              <a:grpSpLocks noChangeAspect="1"/>
            </p:cNvGrpSpPr>
            <p:nvPr/>
          </p:nvGrpSpPr>
          <p:grpSpPr>
            <a:xfrm>
              <a:off x="6054400" y="6588944"/>
              <a:ext cx="363578" cy="359997"/>
              <a:chOff x="6493114" y="2154210"/>
              <a:chExt cx="720000" cy="720000"/>
            </a:xfrm>
          </p:grpSpPr>
          <p:sp>
            <p:nvSpPr>
              <p:cNvPr id="147" name="Verbindungsstelle 146"/>
              <p:cNvSpPr/>
              <p:nvPr/>
            </p:nvSpPr>
            <p:spPr bwMode="auto">
              <a:xfrm>
                <a:off x="6493114" y="2154210"/>
                <a:ext cx="720000" cy="7200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48" name="Minus 147"/>
              <p:cNvSpPr/>
              <p:nvPr/>
            </p:nvSpPr>
            <p:spPr bwMode="auto">
              <a:xfrm>
                <a:off x="6619115" y="2280211"/>
                <a:ext cx="467999" cy="467999"/>
              </a:xfrm>
              <a:prstGeom prst="mathMinus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dirty="0"/>
              </a:p>
            </p:txBody>
          </p:sp>
        </p:grpSp>
      </p:grpSp>
      <p:grpSp>
        <p:nvGrpSpPr>
          <p:cNvPr id="149" name="Gruppierung 148"/>
          <p:cNvGrpSpPr/>
          <p:nvPr/>
        </p:nvGrpSpPr>
        <p:grpSpPr>
          <a:xfrm>
            <a:off x="9936385" y="1620391"/>
            <a:ext cx="360000" cy="5400000"/>
            <a:chOff x="9811196" y="1548383"/>
            <a:chExt cx="666107" cy="5400000"/>
          </a:xfrm>
        </p:grpSpPr>
        <p:sp>
          <p:nvSpPr>
            <p:cNvPr id="150" name="Rechteck 149"/>
            <p:cNvSpPr/>
            <p:nvPr/>
          </p:nvSpPr>
          <p:spPr bwMode="auto">
            <a:xfrm>
              <a:off x="9883204" y="1548383"/>
              <a:ext cx="540000" cy="5400000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endParaRPr>
            </a:p>
          </p:txBody>
        </p:sp>
        <p:sp>
          <p:nvSpPr>
            <p:cNvPr id="151" name="Plus 150"/>
            <p:cNvSpPr/>
            <p:nvPr/>
          </p:nvSpPr>
          <p:spPr bwMode="auto">
            <a:xfrm>
              <a:off x="9811196" y="3943058"/>
              <a:ext cx="666107" cy="360000"/>
            </a:xfrm>
            <a:prstGeom prst="mathPlu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359321" y="1620391"/>
            <a:ext cx="360000" cy="5400000"/>
            <a:chOff x="5249033" y="1123706"/>
            <a:chExt cx="301697" cy="5313850"/>
          </a:xfrm>
        </p:grpSpPr>
        <p:sp>
          <p:nvSpPr>
            <p:cNvPr id="153" name="Rechteck 152"/>
            <p:cNvSpPr/>
            <p:nvPr/>
          </p:nvSpPr>
          <p:spPr bwMode="auto">
            <a:xfrm>
              <a:off x="5249033" y="1123706"/>
              <a:ext cx="301697" cy="531385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endParaRPr>
            </a:p>
          </p:txBody>
        </p:sp>
        <p:sp>
          <p:nvSpPr>
            <p:cNvPr id="154" name="Minus 153"/>
            <p:cNvSpPr/>
            <p:nvPr/>
          </p:nvSpPr>
          <p:spPr bwMode="auto">
            <a:xfrm>
              <a:off x="5255881" y="3510631"/>
              <a:ext cx="288000" cy="540000"/>
            </a:xfrm>
            <a:prstGeom prst="mathMinus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64082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9574E-6 1.41147E-6 C -1.49574E-6 1.41147E-6 0.88407 1.41147E-6 0.88407 1.41147E-6 C 0.88407 1.41147E-6 -1.49574E-6 1.41147E-6 -1.49574E-6 1.41147E-6 Z " pathEditMode="relative" ptsTypes="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3582E-6 2.91325E-6 C -2.73582E-6 2.91325E-6 -0.88642 2.91325E-6 -0.88657 2.91325E-6 C -0.88671 2.91325E-6 -2.73582E-6 2.91325E-6 -2.73582E-6 2.91325E-6 Z " pathEditMode="relative" ptsTypes="aaa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31061E-6 3.99076E-8 C -1.31061E-6 3.99076E-8 -0.01558 3.99076E-8 -0.01572 3.99076E-8 C -0.01587 3.99076E-8 -1.31061E-6 3.99076E-8 -1.31061E-6 3.99076E-8 Z " pathEditMode="relative" ptsTypes="a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38025E-6 8.77967E-7 C 2.38025E-6 8.77967E-7 0.01572 8.77967E-7 0.01572 8.77967E-7 C 0.01572 8.77967E-7 2.38025E-6 8.77967E-7 2.38025E-6 8.77967E-7 Z " pathEditMode="relative" ptsTypes="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8</a:t>
            </a:fld>
            <a:endParaRPr lang="en-GB" dirty="0"/>
          </a:p>
        </p:txBody>
      </p:sp>
      <p:pic>
        <p:nvPicPr>
          <p:cNvPr id="9" name="Picture 5125" descr="C:\Dokumente und Einstellungen\Holger Thomas\Eigene Dateien\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490" y="2561444"/>
            <a:ext cx="4617476" cy="3395663"/>
          </a:xfrm>
          <a:prstGeom prst="rect">
            <a:avLst/>
          </a:prstGeom>
          <a:noFill/>
        </p:spPr>
      </p:pic>
      <p:sp>
        <p:nvSpPr>
          <p:cNvPr id="10" name="Text Box 5126"/>
          <p:cNvSpPr txBox="1">
            <a:spLocks noChangeArrowheads="1"/>
          </p:cNvSpPr>
          <p:nvPr/>
        </p:nvSpPr>
        <p:spPr bwMode="auto">
          <a:xfrm>
            <a:off x="5476846" y="3597543"/>
            <a:ext cx="52331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В стандартных микроволновых датчиках влажности используется фиксированная частота </a:t>
            </a:r>
            <a:r>
              <a:rPr lang="de-DE" sz="1600" dirty="0" smtClean="0"/>
              <a:t>(</a:t>
            </a:r>
            <a:r>
              <a:rPr lang="ru-RU" sz="1600" dirty="0" smtClean="0"/>
              <a:t>обычно </a:t>
            </a:r>
            <a:r>
              <a:rPr lang="de-DE" sz="1600" dirty="0" smtClean="0"/>
              <a:t>433</a:t>
            </a:r>
            <a:r>
              <a:rPr lang="ru-RU" sz="1600" dirty="0" smtClean="0"/>
              <a:t>МГц</a:t>
            </a:r>
            <a:r>
              <a:rPr lang="de-DE" sz="1600" dirty="0" smtClean="0"/>
              <a:t>) </a:t>
            </a:r>
            <a:r>
              <a:rPr lang="ru-RU" sz="1600" dirty="0" smtClean="0"/>
              <a:t>для определения содержания влаги</a:t>
            </a:r>
            <a:r>
              <a:rPr lang="de-DE" sz="1600" dirty="0" smtClean="0"/>
              <a:t>. </a:t>
            </a:r>
            <a:r>
              <a:rPr lang="ru-RU" sz="1600" dirty="0" smtClean="0"/>
              <a:t>В датчиках, работающих по этому принципу, для определения содержания влаги может использоваться ТОЛЬКО затухание сигнала</a:t>
            </a:r>
            <a:r>
              <a:rPr lang="de-DE" sz="1600" dirty="0" smtClean="0"/>
              <a:t>.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70791" y="427046"/>
            <a:ext cx="7853945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3200" dirty="0">
              <a:solidFill>
                <a:srgbClr val="2E6D9F"/>
              </a:solidFill>
            </a:endParaRPr>
          </a:p>
        </p:txBody>
      </p:sp>
      <p:sp>
        <p:nvSpPr>
          <p:cNvPr id="7" name="Rectangle 5123"/>
          <p:cNvSpPr>
            <a:spLocks noChangeArrowheads="1"/>
          </p:cNvSpPr>
          <p:nvPr/>
        </p:nvSpPr>
        <p:spPr bwMode="auto">
          <a:xfrm>
            <a:off x="4971253" y="1404368"/>
            <a:ext cx="56608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Датчики 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Hydronix </a:t>
            </a: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отличаются от других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  <a:endParaRPr lang="en-GB" sz="28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973" y="2994813"/>
            <a:ext cx="71438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95000"/>
                  </a:schemeClr>
                </a:solidFill>
              </a:rPr>
              <a:t>Дельта амплитуды = Дельта влажности</a:t>
            </a:r>
            <a:endParaRPr lang="ru-RU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9683" y="5709457"/>
            <a:ext cx="128588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95000"/>
                  </a:schemeClr>
                </a:solidFill>
              </a:rPr>
              <a:t>Частота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ru-RU" sz="1000" b="1" dirty="0" smtClean="0">
                <a:solidFill>
                  <a:schemeClr val="bg1">
                    <a:lumMod val="95000"/>
                  </a:schemeClr>
                </a:solidFill>
              </a:rPr>
              <a:t>МГц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ru-RU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225186"/>
      </p:ext>
    </p:extLst>
  </p:cSld>
  <p:clrMapOvr>
    <a:masterClrMapping/>
  </p:clrMapOvr>
  <p:transition advTm="110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479A14-44E6-0646-9A0E-66D96A9B9CA7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2503" y="3018635"/>
            <a:ext cx="40787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Цифровые влагомеры </a:t>
            </a:r>
            <a:r>
              <a:rPr lang="de-DE" sz="1600" dirty="0" err="1" smtClean="0"/>
              <a:t>Hydronix</a:t>
            </a:r>
            <a:r>
              <a:rPr lang="de-DE" sz="1600" dirty="0" smtClean="0"/>
              <a:t> </a:t>
            </a:r>
            <a:r>
              <a:rPr lang="ru-RU" sz="1600" dirty="0" smtClean="0"/>
              <a:t>работают </a:t>
            </a:r>
            <a:r>
              <a:rPr lang="de-DE" sz="1600" dirty="0" smtClean="0"/>
              <a:t> </a:t>
            </a:r>
            <a:r>
              <a:rPr lang="ru-RU" sz="1600" dirty="0" smtClean="0"/>
              <a:t>в переменном диапазоне частот, что делает возможным использование двух параметров для расчета </a:t>
            </a:r>
            <a:r>
              <a:rPr lang="ru-RU" sz="1600" dirty="0" smtClean="0"/>
              <a:t>влажности</a:t>
            </a:r>
            <a:r>
              <a:rPr lang="de-DE" sz="1600" dirty="0" smtClean="0"/>
              <a:t> </a:t>
            </a:r>
            <a:r>
              <a:rPr lang="de-DE" sz="1600" dirty="0" smtClean="0"/>
              <a:t>(</a:t>
            </a:r>
            <a:r>
              <a:rPr lang="ru-RU" sz="1600" dirty="0" smtClean="0"/>
              <a:t>сдвиг фазы и</a:t>
            </a:r>
            <a:r>
              <a:rPr lang="de-DE" sz="1600" dirty="0" smtClean="0"/>
              <a:t> </a:t>
            </a:r>
            <a:r>
              <a:rPr lang="ru-RU" sz="1600" dirty="0" smtClean="0"/>
              <a:t>затухание сигнала</a:t>
            </a:r>
            <a:r>
              <a:rPr lang="de-DE" sz="1600" dirty="0" smtClean="0"/>
              <a:t>)</a:t>
            </a:r>
            <a:r>
              <a:rPr lang="ru-RU" sz="1600" dirty="0" smtClean="0"/>
              <a:t>.</a:t>
            </a:r>
            <a:endParaRPr lang="de-DE" sz="1600" dirty="0" smtClean="0"/>
          </a:p>
          <a:p>
            <a:r>
              <a:rPr lang="ru-RU" sz="1600" dirty="0" smtClean="0"/>
              <a:t>Расчет по двум параметрам обеспечивает улучшенную компенсацию изменений плотности материала.</a:t>
            </a:r>
            <a:endParaRPr lang="de-DE" sz="16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658" y="2790031"/>
            <a:ext cx="4925308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hteck 9"/>
          <p:cNvSpPr/>
          <p:nvPr/>
        </p:nvSpPr>
        <p:spPr>
          <a:xfrm>
            <a:off x="320658" y="5914231"/>
            <a:ext cx="98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Влага изменяет диэлектрические характеристики исследуемого материала</a:t>
            </a:r>
            <a:r>
              <a:rPr lang="de-DE" sz="1600" dirty="0" smtClean="0"/>
              <a:t>.</a:t>
            </a:r>
          </a:p>
          <a:p>
            <a:r>
              <a:rPr lang="ru-RU" sz="1600" dirty="0" smtClean="0"/>
              <a:t>Эти изменения влияют как на амплитуду, так и на сдвиг фазы отраженного сигнала</a:t>
            </a:r>
            <a:r>
              <a:rPr lang="de-DE" sz="1600" dirty="0" smtClean="0"/>
              <a:t>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67648" y="427046"/>
            <a:ext cx="7157088" cy="53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>
                <a:solidFill>
                  <a:srgbClr val="2E6D9F"/>
                </a:solidFill>
              </a:rPr>
              <a:t>Цифровые микроволновые влагомеры</a:t>
            </a:r>
            <a:endParaRPr lang="en-GB" sz="2800" dirty="0">
              <a:solidFill>
                <a:srgbClr val="2E6D9F"/>
              </a:solidFill>
            </a:endParaRPr>
          </a:p>
        </p:txBody>
      </p:sp>
      <p:sp>
        <p:nvSpPr>
          <p:cNvPr id="13" name="Rectangle 5123"/>
          <p:cNvSpPr>
            <a:spLocks noChangeArrowheads="1"/>
          </p:cNvSpPr>
          <p:nvPr/>
        </p:nvSpPr>
        <p:spPr bwMode="auto">
          <a:xfrm>
            <a:off x="5763503" y="1404368"/>
            <a:ext cx="4868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lvl="0" algn="ctr">
              <a:lnSpc>
                <a:spcPct val="70000"/>
              </a:lnSpc>
            </a:pP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Датчики 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Hydronix </a:t>
            </a:r>
            <a:r>
              <a:rPr lang="ru-RU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отличаются от других</a:t>
            </a:r>
            <a:r>
              <a:rPr lang="en-GB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  <a:endParaRPr lang="en-GB" sz="2800" b="1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685513"/>
      </p:ext>
    </p:extLst>
  </p:cSld>
  <p:clrMapOvr>
    <a:masterClrMapping/>
  </p:clrMapOvr>
  <p:transition advTm="72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,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452</Words>
  <Application>Microsoft Macintosh PowerPoint</Application>
  <PresentationFormat>Произвольный</PresentationFormat>
  <Paragraphs>135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Default Design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HYDRONIX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Melany George</dc:creator>
  <cp:lastModifiedBy>user</cp:lastModifiedBy>
  <cp:revision>317</cp:revision>
  <dcterms:created xsi:type="dcterms:W3CDTF">2011-09-28T08:49:46Z</dcterms:created>
  <dcterms:modified xsi:type="dcterms:W3CDTF">2014-03-11T05:03:56Z</dcterms:modified>
</cp:coreProperties>
</file>