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76" r:id="rId2"/>
    <p:sldId id="377" r:id="rId3"/>
    <p:sldId id="378" r:id="rId4"/>
    <p:sldId id="379" r:id="rId5"/>
    <p:sldId id="380" r:id="rId6"/>
    <p:sldId id="381" r:id="rId7"/>
    <p:sldId id="382" r:id="rId8"/>
  </p:sldIdLst>
  <p:sldSz cx="10799763" cy="7561263"/>
  <p:notesSz cx="7099300" cy="102346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pitchFamily="-1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pitchFamily="-1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pitchFamily="-1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pitchFamily="-1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pitchFamily="-1" charset="0"/>
        <a:ea typeface="+mn-ea"/>
        <a:cs typeface="+mn-cs"/>
      </a:defRPr>
    </a:lvl5pPr>
    <a:lvl6pPr marL="2286000" algn="l" defTabSz="457200" rtl="0" eaLnBrk="1" latinLnBrk="0" hangingPunct="1">
      <a:defRPr sz="2500" kern="1200">
        <a:solidFill>
          <a:schemeClr val="tx1"/>
        </a:solidFill>
        <a:latin typeface="Arial" pitchFamily="-1" charset="0"/>
        <a:ea typeface="+mn-ea"/>
        <a:cs typeface="+mn-cs"/>
      </a:defRPr>
    </a:lvl6pPr>
    <a:lvl7pPr marL="2743200" algn="l" defTabSz="457200" rtl="0" eaLnBrk="1" latinLnBrk="0" hangingPunct="1">
      <a:defRPr sz="2500" kern="1200">
        <a:solidFill>
          <a:schemeClr val="tx1"/>
        </a:solidFill>
        <a:latin typeface="Arial" pitchFamily="-1" charset="0"/>
        <a:ea typeface="+mn-ea"/>
        <a:cs typeface="+mn-cs"/>
      </a:defRPr>
    </a:lvl7pPr>
    <a:lvl8pPr marL="3200400" algn="l" defTabSz="457200" rtl="0" eaLnBrk="1" latinLnBrk="0" hangingPunct="1">
      <a:defRPr sz="2500" kern="1200">
        <a:solidFill>
          <a:schemeClr val="tx1"/>
        </a:solidFill>
        <a:latin typeface="Arial" pitchFamily="-1" charset="0"/>
        <a:ea typeface="+mn-ea"/>
        <a:cs typeface="+mn-cs"/>
      </a:defRPr>
    </a:lvl8pPr>
    <a:lvl9pPr marL="3657600" algn="l" defTabSz="457200" rtl="0" eaLnBrk="1" latinLnBrk="0" hangingPunct="1">
      <a:defRPr sz="2500" kern="1200">
        <a:solidFill>
          <a:schemeClr val="tx1"/>
        </a:solidFill>
        <a:latin typeface="Arial" pitchFamily="-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E6D9F"/>
    <a:srgbClr val="0066FF"/>
    <a:srgbClr val="E8C380"/>
    <a:srgbClr val="99CCFF"/>
    <a:srgbClr val="E3B462"/>
    <a:srgbClr val="C0C0C0"/>
    <a:srgbClr val="B2B2B2"/>
    <a:srgbClr val="FF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634" autoAdjust="0"/>
    <p:restoredTop sz="94660"/>
  </p:normalViewPr>
  <p:slideViewPr>
    <p:cSldViewPr>
      <p:cViewPr varScale="1">
        <p:scale>
          <a:sx n="67" d="100"/>
          <a:sy n="67" d="100"/>
        </p:scale>
        <p:origin x="-1134" y="-102"/>
      </p:cViewPr>
      <p:guideLst>
        <p:guide orient="horz" pos="3107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4" d="100"/>
          <a:sy n="74" d="100"/>
        </p:scale>
        <p:origin x="-2504" y="-120"/>
      </p:cViewPr>
      <p:guideLst>
        <p:guide orient="horz" pos="3223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itchFamily="-1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itchFamily="-1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itchFamily="-1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itchFamily="-1" charset="0"/>
              </a:defRPr>
            </a:lvl1pPr>
          </a:lstStyle>
          <a:p>
            <a:pPr>
              <a:defRPr/>
            </a:pPr>
            <a:fld id="{6D9258D6-7E23-5843-803A-05FA8604108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422996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itchFamily="-1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itchFamily="-1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09625" y="768350"/>
            <a:ext cx="548005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itchFamily="-1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itchFamily="-1" charset="0"/>
              </a:defRPr>
            </a:lvl1pPr>
          </a:lstStyle>
          <a:p>
            <a:pPr>
              <a:defRPr/>
            </a:pPr>
            <a:fld id="{C9769199-FE31-AE48-8843-897A7F470C3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59675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" charset="0"/>
        <a:ea typeface="ＭＳ Ｐゴシック" pitchFamily="-1" charset="-128"/>
        <a:cs typeface="ＭＳ Ｐゴシック" pitchFamily="-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" charset="0"/>
        <a:ea typeface="ＭＳ Ｐゴシック" pitchFamily="-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" charset="0"/>
        <a:ea typeface="ＭＳ Ｐゴシック" pitchFamily="-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" charset="0"/>
        <a:ea typeface="ＭＳ Ｐゴシック" pitchFamily="-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" charset="0"/>
        <a:ea typeface="ＭＳ Ｐゴシック" pitchFamily="-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548889-21B8-D64C-9C5F-9B29EA762CAF}" type="slidenum">
              <a:rPr lang="zh-TW" altLang="en-GB">
                <a:cs typeface="新細明體" pitchFamily="-1" charset="-120"/>
              </a:rPr>
              <a:pPr/>
              <a:t>1</a:t>
            </a:fld>
            <a:endParaRPr lang="en-GB" altLang="zh-TW" dirty="0">
              <a:cs typeface="新細明體" pitchFamily="-1" charset="-12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09625" y="768350"/>
            <a:ext cx="5480050" cy="38369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548889-21B8-D64C-9C5F-9B29EA762CAF}" type="slidenum">
              <a:rPr lang="zh-TW" altLang="en-GB">
                <a:cs typeface="新細明體" pitchFamily="-1" charset="-120"/>
              </a:rPr>
              <a:pPr/>
              <a:t>2</a:t>
            </a:fld>
            <a:endParaRPr lang="en-GB" altLang="zh-TW" dirty="0">
              <a:cs typeface="新細明體" pitchFamily="-1" charset="-12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09625" y="768350"/>
            <a:ext cx="5480050" cy="38369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548889-21B8-D64C-9C5F-9B29EA762CAF}" type="slidenum">
              <a:rPr lang="zh-TW" altLang="en-GB">
                <a:cs typeface="新細明體" pitchFamily="-1" charset="-120"/>
              </a:rPr>
              <a:pPr/>
              <a:t>3</a:t>
            </a:fld>
            <a:endParaRPr lang="en-GB" altLang="zh-TW" dirty="0">
              <a:cs typeface="新細明體" pitchFamily="-1" charset="-12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09625" y="768350"/>
            <a:ext cx="5480050" cy="38369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548889-21B8-D64C-9C5F-9B29EA762CAF}" type="slidenum">
              <a:rPr lang="zh-TW" altLang="en-GB">
                <a:cs typeface="新細明體" pitchFamily="-1" charset="-120"/>
              </a:rPr>
              <a:pPr/>
              <a:t>4</a:t>
            </a:fld>
            <a:endParaRPr lang="en-GB" altLang="zh-TW" dirty="0">
              <a:cs typeface="新細明體" pitchFamily="-1" charset="-12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09625" y="768350"/>
            <a:ext cx="5480050" cy="38369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548889-21B8-D64C-9C5F-9B29EA762CAF}" type="slidenum">
              <a:rPr lang="zh-TW" altLang="en-GB">
                <a:cs typeface="新細明體" pitchFamily="-1" charset="-120"/>
              </a:rPr>
              <a:pPr/>
              <a:t>5</a:t>
            </a:fld>
            <a:endParaRPr lang="en-GB" altLang="zh-TW" dirty="0">
              <a:cs typeface="新細明體" pitchFamily="-1" charset="-12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09625" y="768350"/>
            <a:ext cx="5480050" cy="38369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548889-21B8-D64C-9C5F-9B29EA762CAF}" type="slidenum">
              <a:rPr lang="zh-TW" altLang="en-GB">
                <a:cs typeface="新細明體" pitchFamily="-1" charset="-120"/>
              </a:rPr>
              <a:pPr/>
              <a:t>6</a:t>
            </a:fld>
            <a:endParaRPr lang="en-GB" altLang="zh-TW" dirty="0">
              <a:cs typeface="新細明體" pitchFamily="-1" charset="-12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09625" y="768350"/>
            <a:ext cx="5480050" cy="38369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548889-21B8-D64C-9C5F-9B29EA762CAF}" type="slidenum">
              <a:rPr lang="zh-TW" altLang="en-GB">
                <a:cs typeface="新細明體" pitchFamily="-1" charset="-120"/>
              </a:rPr>
              <a:pPr/>
              <a:t>7</a:t>
            </a:fld>
            <a:endParaRPr lang="en-GB" altLang="zh-TW" dirty="0">
              <a:cs typeface="新細明體" pitchFamily="-1" charset="-12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09625" y="768350"/>
            <a:ext cx="5480050" cy="38369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9664" y="2349500"/>
            <a:ext cx="9180440" cy="1620838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19323" y="4284666"/>
            <a:ext cx="7561117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www.hydronix.com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38AA10-4076-D045-A51B-AFC6EEF7F26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www.hydronix.com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EA7F6A-1141-A044-B671-C54DC34D443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830471" y="368300"/>
            <a:ext cx="2428985" cy="6508750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40309" y="368300"/>
            <a:ext cx="7136244" cy="6508750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www.hydronix.com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61CF6-176C-DD48-A3B5-BF39A8DB6B3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www.hydronix.com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8EDE83-C325-7541-8D4D-D3B63C7CD6F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2952" y="4859341"/>
            <a:ext cx="918044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2952" y="3205166"/>
            <a:ext cx="918044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www.hydronix.com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3586E4-2D4C-8043-940A-8B4B1994466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40309" y="1557338"/>
            <a:ext cx="4782614" cy="5319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76841" y="1557338"/>
            <a:ext cx="4782615" cy="5319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www.hydronix.com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298A3B-21AC-F64D-953D-981E5A02A0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311" y="303216"/>
            <a:ext cx="971914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0309" y="1692275"/>
            <a:ext cx="4771392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0309" y="2397125"/>
            <a:ext cx="4771392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86459" y="1692275"/>
            <a:ext cx="4772996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86459" y="2397125"/>
            <a:ext cx="4772996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www.hydronix.com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3F1C0-906D-D542-8D2C-85496A975C4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www.hydronix.com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EF2DB-8E4F-924D-964A-824AADDCAB3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www.hydronix.com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42315-95DC-9444-BDD3-FDE7ED47025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309" y="301628"/>
            <a:ext cx="3552891" cy="1281113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23067" y="301625"/>
            <a:ext cx="6036388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40309" y="1582740"/>
            <a:ext cx="3552891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www.hydronix.com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4779EA-A1CC-A844-90F9-5EC0666FFA9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16345" y="5292728"/>
            <a:ext cx="6480499" cy="6254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116345" y="676275"/>
            <a:ext cx="6480499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16345" y="5918203"/>
            <a:ext cx="6480499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www.hydronix.com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6DB86B-0B44-8C41-8729-E5B75DA1F28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op stripes high res small"/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" y="-36513"/>
            <a:ext cx="10801367" cy="1152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bottom stripes high res small"/>
          <p:cNvPicPr>
            <a:picLocks noChangeAspect="1" noChangeArrowheads="1"/>
          </p:cNvPicPr>
          <p:nvPr userDrawn="1"/>
        </p:nvPicPr>
        <p:blipFill>
          <a:blip r:embed="rId14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" y="6445253"/>
            <a:ext cx="10801367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316302" y="368300"/>
            <a:ext cx="7910634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99" tIns="52150" rIns="104299" bIns="52150" numCol="1" anchor="b" anchorCtr="1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0311" y="1557338"/>
            <a:ext cx="9719145" cy="531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99" tIns="52150" rIns="104299" bIns="521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972014" y="7273925"/>
            <a:ext cx="187104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99" tIns="52150" rIns="104299" bIns="5215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chemeClr val="bg1"/>
                </a:solidFill>
                <a:latin typeface="Arial" pitchFamily="-1" charset="0"/>
              </a:defRPr>
            </a:lvl1pPr>
          </a:lstStyle>
          <a:p>
            <a:pPr>
              <a:defRPr/>
            </a:pPr>
            <a:r>
              <a:rPr lang="en-GB"/>
              <a:t>www.hydronix.com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7308853"/>
            <a:ext cx="379980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99" tIns="52150" rIns="104299" bIns="36000" numCol="1" anchor="b" anchorCtr="0" compatLnSpc="1">
            <a:prstTxWarp prst="textNoShape">
              <a:avLst/>
            </a:prstTxWarp>
          </a:bodyPr>
          <a:lstStyle>
            <a:lvl1pPr>
              <a:defRPr sz="700" b="1">
                <a:solidFill>
                  <a:schemeClr val="bg1"/>
                </a:solidFill>
                <a:latin typeface="Arial" pitchFamily="-1" charset="0"/>
              </a:defRPr>
            </a:lvl1pPr>
          </a:lstStyle>
          <a:p>
            <a:pPr>
              <a:defRPr/>
            </a:pPr>
            <a:fld id="{BACC94B4-911B-DD49-BED3-E19E14D24CA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1032" name="Picture 8" descr="Hydronix_307_logo_small"/>
          <p:cNvPicPr>
            <a:picLocks noChangeAspect="1" noChangeArrowheads="1"/>
          </p:cNvPicPr>
          <p:nvPr userDrawn="1"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361612" y="446091"/>
            <a:ext cx="1128716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dt="0"/>
  <p:txStyles>
    <p:titleStyle>
      <a:lvl1pPr algn="ctr" defTabSz="1042988" rtl="0" eaLnBrk="0" fontAlgn="base" hangingPunct="0">
        <a:spcBef>
          <a:spcPct val="0"/>
        </a:spcBef>
        <a:spcAft>
          <a:spcPct val="0"/>
        </a:spcAft>
        <a:defRPr sz="2700">
          <a:solidFill>
            <a:srgbClr val="2E6D9F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ctr" defTabSz="1042988" rtl="0" eaLnBrk="0" fontAlgn="base" hangingPunct="0">
        <a:spcBef>
          <a:spcPct val="0"/>
        </a:spcBef>
        <a:spcAft>
          <a:spcPct val="0"/>
        </a:spcAft>
        <a:defRPr sz="2700">
          <a:solidFill>
            <a:srgbClr val="2E6D9F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2pPr>
      <a:lvl3pPr algn="ctr" defTabSz="1042988" rtl="0" eaLnBrk="0" fontAlgn="base" hangingPunct="0">
        <a:spcBef>
          <a:spcPct val="0"/>
        </a:spcBef>
        <a:spcAft>
          <a:spcPct val="0"/>
        </a:spcAft>
        <a:defRPr sz="2700">
          <a:solidFill>
            <a:srgbClr val="2E6D9F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3pPr>
      <a:lvl4pPr algn="ctr" defTabSz="1042988" rtl="0" eaLnBrk="0" fontAlgn="base" hangingPunct="0">
        <a:spcBef>
          <a:spcPct val="0"/>
        </a:spcBef>
        <a:spcAft>
          <a:spcPct val="0"/>
        </a:spcAft>
        <a:defRPr sz="2700">
          <a:solidFill>
            <a:srgbClr val="2E6D9F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4pPr>
      <a:lvl5pPr algn="ctr" defTabSz="1042988" rtl="0" eaLnBrk="0" fontAlgn="base" hangingPunct="0">
        <a:spcBef>
          <a:spcPct val="0"/>
        </a:spcBef>
        <a:spcAft>
          <a:spcPct val="0"/>
        </a:spcAft>
        <a:defRPr sz="2700">
          <a:solidFill>
            <a:srgbClr val="2E6D9F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5pPr>
      <a:lvl6pPr marL="457200" algn="ctr" defTabSz="1042988" rtl="0" fontAlgn="base">
        <a:spcBef>
          <a:spcPct val="0"/>
        </a:spcBef>
        <a:spcAft>
          <a:spcPct val="0"/>
        </a:spcAft>
        <a:defRPr sz="2700">
          <a:solidFill>
            <a:srgbClr val="2E6D9F"/>
          </a:solidFill>
          <a:latin typeface="Arial" pitchFamily="-1" charset="0"/>
        </a:defRPr>
      </a:lvl6pPr>
      <a:lvl7pPr marL="914400" algn="ctr" defTabSz="1042988" rtl="0" fontAlgn="base">
        <a:spcBef>
          <a:spcPct val="0"/>
        </a:spcBef>
        <a:spcAft>
          <a:spcPct val="0"/>
        </a:spcAft>
        <a:defRPr sz="2700">
          <a:solidFill>
            <a:srgbClr val="2E6D9F"/>
          </a:solidFill>
          <a:latin typeface="Arial" pitchFamily="-1" charset="0"/>
        </a:defRPr>
      </a:lvl7pPr>
      <a:lvl8pPr marL="1371600" algn="ctr" defTabSz="1042988" rtl="0" fontAlgn="base">
        <a:spcBef>
          <a:spcPct val="0"/>
        </a:spcBef>
        <a:spcAft>
          <a:spcPct val="0"/>
        </a:spcAft>
        <a:defRPr sz="2700">
          <a:solidFill>
            <a:srgbClr val="2E6D9F"/>
          </a:solidFill>
          <a:latin typeface="Arial" pitchFamily="-1" charset="0"/>
        </a:defRPr>
      </a:lvl8pPr>
      <a:lvl9pPr marL="1828800" algn="ctr" defTabSz="1042988" rtl="0" fontAlgn="base">
        <a:spcBef>
          <a:spcPct val="0"/>
        </a:spcBef>
        <a:spcAft>
          <a:spcPct val="0"/>
        </a:spcAft>
        <a:defRPr sz="2700">
          <a:solidFill>
            <a:srgbClr val="2E6D9F"/>
          </a:solidFill>
          <a:latin typeface="Arial" pitchFamily="-1" charset="0"/>
        </a:defRPr>
      </a:lvl9pPr>
    </p:titleStyle>
    <p:bodyStyle>
      <a:lvl1pPr marL="390525" indent="-390525" algn="l" defTabSz="1042988" rtl="0" eaLnBrk="0" fontAlgn="base" hangingPunct="0">
        <a:spcBef>
          <a:spcPct val="50000"/>
        </a:spcBef>
        <a:spcAft>
          <a:spcPct val="50000"/>
        </a:spcAft>
        <a:buClr>
          <a:srgbClr val="2E6D9F"/>
        </a:buClr>
        <a:buChar char="•"/>
        <a:defRPr sz="200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847725" indent="-325438" algn="l" defTabSz="1042988" rtl="0" eaLnBrk="0" fontAlgn="base" hangingPunct="0">
        <a:spcBef>
          <a:spcPct val="20000"/>
        </a:spcBef>
        <a:spcAft>
          <a:spcPct val="20000"/>
        </a:spcAft>
        <a:buClr>
          <a:srgbClr val="2E6D9F"/>
        </a:buClr>
        <a:buChar char="•"/>
        <a:defRPr>
          <a:solidFill>
            <a:schemeClr val="tx1"/>
          </a:solidFill>
          <a:latin typeface="+mn-lt"/>
          <a:ea typeface="ＭＳ Ｐゴシック" pitchFamily="-1" charset="-128"/>
        </a:defRPr>
      </a:lvl2pPr>
      <a:lvl3pPr marL="1303338" indent="-260350" algn="l" defTabSz="1042988" rtl="0" eaLnBrk="0" fontAlgn="base" hangingPunct="0">
        <a:spcBef>
          <a:spcPct val="20000"/>
        </a:spcBef>
        <a:spcAft>
          <a:spcPct val="0"/>
        </a:spcAft>
        <a:buClr>
          <a:srgbClr val="2E6D9F"/>
        </a:buClr>
        <a:buChar char="•"/>
        <a:defRPr sz="1600">
          <a:solidFill>
            <a:schemeClr val="tx1"/>
          </a:solidFill>
          <a:latin typeface="+mn-lt"/>
          <a:ea typeface="ＭＳ Ｐゴシック" pitchFamily="-1" charset="-128"/>
        </a:defRPr>
      </a:lvl3pPr>
      <a:lvl4pPr marL="1825625" indent="-261938" algn="l" defTabSz="1042988" rtl="0" eaLnBrk="0" fontAlgn="base" hangingPunct="0">
        <a:spcBef>
          <a:spcPct val="20000"/>
        </a:spcBef>
        <a:spcAft>
          <a:spcPct val="0"/>
        </a:spcAft>
        <a:buClr>
          <a:srgbClr val="2E6D9F"/>
        </a:buClr>
        <a:buChar char="•"/>
        <a:defRPr sz="1400">
          <a:solidFill>
            <a:schemeClr val="tx1"/>
          </a:solidFill>
          <a:latin typeface="+mn-lt"/>
          <a:ea typeface="ＭＳ Ｐゴシック" pitchFamily="-1" charset="-128"/>
        </a:defRPr>
      </a:lvl4pPr>
      <a:lvl5pPr marL="2346325" indent="-260350" algn="l" defTabSz="1042988" rtl="0" eaLnBrk="0" fontAlgn="base" hangingPunct="0">
        <a:spcBef>
          <a:spcPct val="20000"/>
        </a:spcBef>
        <a:spcAft>
          <a:spcPct val="0"/>
        </a:spcAft>
        <a:buClr>
          <a:srgbClr val="2E6D9F"/>
        </a:buClr>
        <a:buChar char="•"/>
        <a:defRPr sz="1400">
          <a:solidFill>
            <a:schemeClr val="tx1"/>
          </a:solidFill>
          <a:latin typeface="+mn-lt"/>
          <a:ea typeface="ＭＳ Ｐゴシック" pitchFamily="-1" charset="-128"/>
        </a:defRPr>
      </a:lvl5pPr>
      <a:lvl6pPr marL="2803525" indent="-260350" algn="l" defTabSz="1042988" rtl="0" fontAlgn="base">
        <a:spcBef>
          <a:spcPct val="20000"/>
        </a:spcBef>
        <a:spcAft>
          <a:spcPct val="0"/>
        </a:spcAft>
        <a:buClr>
          <a:srgbClr val="2E6D9F"/>
        </a:buClr>
        <a:buChar char="•"/>
        <a:defRPr sz="1400">
          <a:solidFill>
            <a:schemeClr val="tx1"/>
          </a:solidFill>
          <a:latin typeface="+mn-lt"/>
          <a:ea typeface="ＭＳ Ｐゴシック" pitchFamily="-1" charset="-128"/>
        </a:defRPr>
      </a:lvl6pPr>
      <a:lvl7pPr marL="3260725" indent="-260350" algn="l" defTabSz="1042988" rtl="0" fontAlgn="base">
        <a:spcBef>
          <a:spcPct val="20000"/>
        </a:spcBef>
        <a:spcAft>
          <a:spcPct val="0"/>
        </a:spcAft>
        <a:buClr>
          <a:srgbClr val="2E6D9F"/>
        </a:buClr>
        <a:buChar char="•"/>
        <a:defRPr sz="1400">
          <a:solidFill>
            <a:schemeClr val="tx1"/>
          </a:solidFill>
          <a:latin typeface="+mn-lt"/>
          <a:ea typeface="ＭＳ Ｐゴシック" pitchFamily="-1" charset="-128"/>
        </a:defRPr>
      </a:lvl7pPr>
      <a:lvl8pPr marL="3717925" indent="-260350" algn="l" defTabSz="1042988" rtl="0" fontAlgn="base">
        <a:spcBef>
          <a:spcPct val="20000"/>
        </a:spcBef>
        <a:spcAft>
          <a:spcPct val="0"/>
        </a:spcAft>
        <a:buClr>
          <a:srgbClr val="2E6D9F"/>
        </a:buClr>
        <a:buChar char="•"/>
        <a:defRPr sz="1400">
          <a:solidFill>
            <a:schemeClr val="tx1"/>
          </a:solidFill>
          <a:latin typeface="+mn-lt"/>
          <a:ea typeface="ＭＳ Ｐゴシック" pitchFamily="-1" charset="-128"/>
        </a:defRPr>
      </a:lvl8pPr>
      <a:lvl9pPr marL="4175125" indent="-260350" algn="l" defTabSz="1042988" rtl="0" fontAlgn="base">
        <a:spcBef>
          <a:spcPct val="20000"/>
        </a:spcBef>
        <a:spcAft>
          <a:spcPct val="0"/>
        </a:spcAft>
        <a:buClr>
          <a:srgbClr val="2E6D9F"/>
        </a:buClr>
        <a:buChar char="•"/>
        <a:defRPr sz="1400">
          <a:solidFill>
            <a:schemeClr val="tx1"/>
          </a:solidFill>
          <a:latin typeface="+mn-lt"/>
          <a:ea typeface="ＭＳ Ｐゴシック" pitchFamily="-1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liennummernplatzhalt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30F6A47-722E-CF4D-83F6-AB75083A5884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64515" name="Text Box 2"/>
          <p:cNvSpPr txBox="1">
            <a:spLocks noChangeArrowheads="1"/>
          </p:cNvSpPr>
          <p:nvPr/>
        </p:nvSpPr>
        <p:spPr bwMode="auto">
          <a:xfrm>
            <a:off x="899287" y="637359"/>
            <a:ext cx="8496887" cy="53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 smtClean="0">
                <a:solidFill>
                  <a:srgbClr val="2E6D9F"/>
                </a:solidFill>
              </a:rPr>
              <a:t>Микроволновые системы измерения влажности</a:t>
            </a:r>
            <a:endParaRPr lang="en-GB" sz="2800" dirty="0">
              <a:solidFill>
                <a:srgbClr val="2E6D9F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287314" y="2412479"/>
            <a:ext cx="105124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2E6D9F"/>
                </a:solidFill>
              </a:rPr>
              <a:t>Все влагомеры </a:t>
            </a:r>
            <a:r>
              <a:rPr lang="de-DE" dirty="0" err="1" smtClean="0">
                <a:solidFill>
                  <a:srgbClr val="2E6D9F"/>
                </a:solidFill>
              </a:rPr>
              <a:t>Hydronix</a:t>
            </a:r>
            <a:r>
              <a:rPr lang="de-DE" dirty="0" smtClean="0">
                <a:solidFill>
                  <a:srgbClr val="2E6D9F"/>
                </a:solidFill>
              </a:rPr>
              <a:t> </a:t>
            </a:r>
            <a:r>
              <a:rPr lang="ru-RU" dirty="0" smtClean="0">
                <a:solidFill>
                  <a:srgbClr val="2E6D9F"/>
                </a:solidFill>
              </a:rPr>
              <a:t>способны измерять как содержание влаги, так и температуру.</a:t>
            </a:r>
            <a:endParaRPr lang="de-DE" dirty="0">
              <a:solidFill>
                <a:srgbClr val="2E6D9F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27783" y="3352003"/>
            <a:ext cx="10001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2E6D9F"/>
                </a:solidFill>
              </a:rPr>
              <a:t>Два температурных </a:t>
            </a:r>
            <a:r>
              <a:rPr lang="ru-RU" sz="2000" dirty="0" smtClean="0">
                <a:solidFill>
                  <a:srgbClr val="2E6D9F"/>
                </a:solidFill>
              </a:rPr>
              <a:t>датчика, </a:t>
            </a:r>
            <a:r>
              <a:rPr lang="ru-RU" sz="2000" dirty="0" smtClean="0">
                <a:solidFill>
                  <a:srgbClr val="2E6D9F"/>
                </a:solidFill>
              </a:rPr>
              <a:t>предназначенные </a:t>
            </a:r>
            <a:r>
              <a:rPr lang="ru-RU" sz="2000" dirty="0" smtClean="0">
                <a:solidFill>
                  <a:srgbClr val="2E6D9F"/>
                </a:solidFill>
              </a:rPr>
              <a:t>для компенсации </a:t>
            </a:r>
            <a:r>
              <a:rPr lang="ru-RU" sz="2000" dirty="0" smtClean="0">
                <a:solidFill>
                  <a:srgbClr val="2E6D9F"/>
                </a:solidFill>
              </a:rPr>
              <a:t>внутренней </a:t>
            </a:r>
            <a:r>
              <a:rPr lang="ru-RU" sz="2000" dirty="0" smtClean="0">
                <a:solidFill>
                  <a:srgbClr val="2E6D9F"/>
                </a:solidFill>
              </a:rPr>
              <a:t>температуры, устанавливаются </a:t>
            </a:r>
            <a:r>
              <a:rPr lang="ru-RU" sz="2000" dirty="0" smtClean="0">
                <a:solidFill>
                  <a:srgbClr val="2E6D9F"/>
                </a:solidFill>
              </a:rPr>
              <a:t>на </a:t>
            </a:r>
            <a:r>
              <a:rPr lang="ru-RU" sz="2000" dirty="0" smtClean="0">
                <a:solidFill>
                  <a:srgbClr val="2E6D9F"/>
                </a:solidFill>
              </a:rPr>
              <a:t>резонаторе и </a:t>
            </a:r>
            <a:r>
              <a:rPr lang="ru-RU" sz="2000" dirty="0" smtClean="0">
                <a:solidFill>
                  <a:srgbClr val="2E6D9F"/>
                </a:solidFill>
              </a:rPr>
              <a:t>на электронном блоке</a:t>
            </a:r>
            <a:r>
              <a:rPr lang="de-DE" sz="2000" dirty="0" smtClean="0">
                <a:solidFill>
                  <a:srgbClr val="2E6D9F"/>
                </a:solidFill>
              </a:rPr>
              <a:t>.</a:t>
            </a:r>
            <a:endParaRPr lang="de-DE" sz="2000" dirty="0" smtClean="0">
              <a:solidFill>
                <a:srgbClr val="2E6D9F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27783" y="4423573"/>
            <a:ext cx="10215634" cy="22860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2000" dirty="0" smtClean="0">
                <a:solidFill>
                  <a:srgbClr val="2E6D9F"/>
                </a:solidFill>
              </a:rPr>
              <a:t>Изменения температуры вызывают изменения сопротивления </a:t>
            </a:r>
            <a:r>
              <a:rPr lang="de-DE" sz="2000" dirty="0" smtClean="0">
                <a:solidFill>
                  <a:srgbClr val="2E6D9F"/>
                </a:solidFill>
              </a:rPr>
              <a:t> </a:t>
            </a:r>
            <a:r>
              <a:rPr lang="ru-RU" sz="2000" dirty="0" smtClean="0">
                <a:solidFill>
                  <a:srgbClr val="2E6D9F"/>
                </a:solidFill>
              </a:rPr>
              <a:t>соединительных элементов и проводов.</a:t>
            </a:r>
            <a:endParaRPr lang="de-DE" sz="2000" dirty="0" smtClean="0">
              <a:solidFill>
                <a:srgbClr val="2E6D9F"/>
              </a:solidFill>
            </a:endParaRPr>
          </a:p>
          <a:p>
            <a:r>
              <a:rPr lang="ru-RU" sz="2000" dirty="0" smtClean="0">
                <a:solidFill>
                  <a:srgbClr val="2E6D9F"/>
                </a:solidFill>
              </a:rPr>
              <a:t>Вследствие колебаний температуры могут изменяться характеристики электронных компонентов</a:t>
            </a:r>
            <a:r>
              <a:rPr lang="de-DE" sz="2000" dirty="0" smtClean="0">
                <a:solidFill>
                  <a:srgbClr val="2E6D9F"/>
                </a:solidFill>
              </a:rPr>
              <a:t>.</a:t>
            </a:r>
          </a:p>
          <a:p>
            <a:r>
              <a:rPr lang="ru-RU" sz="2000" dirty="0" smtClean="0">
                <a:solidFill>
                  <a:srgbClr val="2E6D9F"/>
                </a:solidFill>
              </a:rPr>
              <a:t>Чтобы исключить ошибки измерения, связанные с колебаниями температуры, </a:t>
            </a:r>
          </a:p>
          <a:p>
            <a:r>
              <a:rPr lang="ru-RU" sz="2000" dirty="0" smtClean="0">
                <a:solidFill>
                  <a:srgbClr val="2E6D9F"/>
                </a:solidFill>
              </a:rPr>
              <a:t>используются датчики для измерения температуры и соответствующей корректировки показаний.</a:t>
            </a:r>
            <a:endParaRPr lang="de-DE" sz="2000" dirty="0">
              <a:solidFill>
                <a:srgbClr val="2E6D9F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335985" y="1116335"/>
            <a:ext cx="28037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solidFill>
                  <a:srgbClr val="FF3300"/>
                </a:solidFill>
              </a:rPr>
              <a:t>Температура</a:t>
            </a:r>
            <a:endParaRPr lang="de-DE" sz="3200" b="1" dirty="0">
              <a:solidFill>
                <a:srgbClr val="FF33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0907367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liennummernplatzhalt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30F6A47-722E-CF4D-83F6-AB75083A5884}" type="slidenum">
              <a:rPr lang="en-GB"/>
              <a:pPr/>
              <a:t>2</a:t>
            </a:fld>
            <a:endParaRPr lang="en-GB" dirty="0"/>
          </a:p>
        </p:txBody>
      </p:sp>
      <p:sp>
        <p:nvSpPr>
          <p:cNvPr id="64515" name="Text Box 2"/>
          <p:cNvSpPr txBox="1">
            <a:spLocks noChangeArrowheads="1"/>
          </p:cNvSpPr>
          <p:nvPr/>
        </p:nvSpPr>
        <p:spPr bwMode="auto">
          <a:xfrm>
            <a:off x="1327915" y="637359"/>
            <a:ext cx="8215961" cy="53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 smtClean="0">
                <a:solidFill>
                  <a:srgbClr val="2E6D9F"/>
                </a:solidFill>
              </a:rPr>
              <a:t>Микроволновые системы измерения влажности</a:t>
            </a:r>
            <a:endParaRPr lang="en-GB" sz="2800" dirty="0">
              <a:solidFill>
                <a:srgbClr val="2E6D9F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287313" y="1764407"/>
            <a:ext cx="103275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2E6D9F"/>
                </a:solidFill>
              </a:rPr>
              <a:t>Все влагомеры </a:t>
            </a:r>
            <a:r>
              <a:rPr lang="de-DE" dirty="0" err="1" smtClean="0">
                <a:solidFill>
                  <a:srgbClr val="2E6D9F"/>
                </a:solidFill>
              </a:rPr>
              <a:t>Hydronix</a:t>
            </a:r>
            <a:r>
              <a:rPr lang="de-DE" dirty="0" smtClean="0">
                <a:solidFill>
                  <a:srgbClr val="2E6D9F"/>
                </a:solidFill>
              </a:rPr>
              <a:t> </a:t>
            </a:r>
            <a:r>
              <a:rPr lang="ru-RU" dirty="0" smtClean="0">
                <a:solidFill>
                  <a:srgbClr val="2E6D9F"/>
                </a:solidFill>
              </a:rPr>
              <a:t>способны измерять как содержание влаги, так и температуру.</a:t>
            </a:r>
            <a:endParaRPr lang="de-DE" dirty="0">
              <a:solidFill>
                <a:srgbClr val="2E6D9F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335985" y="1116335"/>
            <a:ext cx="28037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solidFill>
                  <a:srgbClr val="FF3300"/>
                </a:solidFill>
              </a:rPr>
              <a:t>Температура</a:t>
            </a:r>
            <a:endParaRPr lang="de-DE" sz="3200" b="1" dirty="0">
              <a:solidFill>
                <a:srgbClr val="FF3300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87313" y="2555875"/>
            <a:ext cx="10297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2E6D9F"/>
                </a:solidFill>
              </a:rPr>
              <a:t>Во влагомерах </a:t>
            </a:r>
            <a:r>
              <a:rPr lang="de-DE" sz="2000" dirty="0" smtClean="0">
                <a:solidFill>
                  <a:srgbClr val="2E6D9F"/>
                </a:solidFill>
              </a:rPr>
              <a:t>Hydro-Mix </a:t>
            </a:r>
            <a:r>
              <a:rPr lang="de-DE" sz="2000" dirty="0">
                <a:solidFill>
                  <a:srgbClr val="2E6D9F"/>
                </a:solidFill>
              </a:rPr>
              <a:t>VII, Hydro-Probe II </a:t>
            </a:r>
            <a:r>
              <a:rPr lang="ru-RU" sz="2000" dirty="0" smtClean="0">
                <a:solidFill>
                  <a:srgbClr val="2E6D9F"/>
                </a:solidFill>
              </a:rPr>
              <a:t>и </a:t>
            </a:r>
            <a:r>
              <a:rPr lang="de-DE" sz="2000" dirty="0" smtClean="0">
                <a:solidFill>
                  <a:srgbClr val="2E6D9F"/>
                </a:solidFill>
              </a:rPr>
              <a:t>Hydro-Probe XT </a:t>
            </a:r>
            <a:r>
              <a:rPr lang="ru-RU" sz="2000" dirty="0" smtClean="0">
                <a:solidFill>
                  <a:srgbClr val="2E6D9F"/>
                </a:solidFill>
              </a:rPr>
              <a:t>используется резонаторный датчик для измерения температуры. Датчик непосредственно не контактирует с материалом, вследствие чего возникает задержка снятия показаний</a:t>
            </a:r>
            <a:r>
              <a:rPr lang="de-DE" sz="2000" dirty="0" smtClean="0">
                <a:solidFill>
                  <a:srgbClr val="2E6D9F"/>
                </a:solidFill>
              </a:rPr>
              <a:t>.</a:t>
            </a:r>
          </a:p>
        </p:txBody>
      </p:sp>
      <p:pic>
        <p:nvPicPr>
          <p:cNvPr id="10" name="Picture 15" descr="D:\Downloads\Präsentation Südafrika 2011\Hydro-Mix VII 300dpi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5305" y="3564607"/>
            <a:ext cx="3609975" cy="2974975"/>
          </a:xfrm>
          <a:prstGeom prst="rect">
            <a:avLst/>
          </a:prstGeom>
          <a:noFill/>
        </p:spPr>
      </p:pic>
      <p:pic>
        <p:nvPicPr>
          <p:cNvPr id="12" name="Picture 1027" descr="(b)hp0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99881" y="3564607"/>
            <a:ext cx="4563670" cy="311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028"/>
          <p:cNvSpPr txBox="1">
            <a:spLocks noChangeArrowheads="1"/>
          </p:cNvSpPr>
          <p:nvPr/>
        </p:nvSpPr>
        <p:spPr bwMode="auto">
          <a:xfrm>
            <a:off x="5759921" y="6300911"/>
            <a:ext cx="35445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GB" sz="1800" dirty="0"/>
              <a:t>Hydro-Probe </a:t>
            </a:r>
            <a:r>
              <a:rPr lang="en-GB" sz="1800" dirty="0" smtClean="0"/>
              <a:t>II / Hydro</a:t>
            </a:r>
            <a:r>
              <a:rPr lang="en-GB" sz="1800" dirty="0"/>
              <a:t>-Probe XT</a:t>
            </a:r>
          </a:p>
        </p:txBody>
      </p:sp>
      <p:sp>
        <p:nvSpPr>
          <p:cNvPr id="14" name="Text Box 1028"/>
          <p:cNvSpPr txBox="1">
            <a:spLocks noChangeArrowheads="1"/>
          </p:cNvSpPr>
          <p:nvPr/>
        </p:nvSpPr>
        <p:spPr bwMode="auto">
          <a:xfrm>
            <a:off x="719361" y="6084887"/>
            <a:ext cx="15826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GB" sz="1800" dirty="0"/>
              <a:t>Hydro-Mix VII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7934983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liennummernplatzhalt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30F6A47-722E-CF4D-83F6-AB75083A5884}" type="slidenum">
              <a:rPr lang="en-GB"/>
              <a:pPr/>
              <a:t>3</a:t>
            </a:fld>
            <a:endParaRPr lang="en-GB" dirty="0"/>
          </a:p>
        </p:txBody>
      </p:sp>
      <p:sp>
        <p:nvSpPr>
          <p:cNvPr id="64515" name="Text Box 2"/>
          <p:cNvSpPr txBox="1">
            <a:spLocks noChangeArrowheads="1"/>
          </p:cNvSpPr>
          <p:nvPr/>
        </p:nvSpPr>
        <p:spPr bwMode="auto">
          <a:xfrm>
            <a:off x="1327915" y="565921"/>
            <a:ext cx="8287399" cy="53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prstTxWarp prst="textNoShape">
              <a:avLst/>
            </a:prstTxWarp>
            <a:spAutoFit/>
          </a:bodyPr>
          <a:lstStyle/>
          <a:p>
            <a:pPr lvl="0" algn="ctr"/>
            <a:r>
              <a:rPr lang="ru-RU" sz="2800" dirty="0" smtClean="0">
                <a:solidFill>
                  <a:srgbClr val="2E6D9F"/>
                </a:solidFill>
              </a:rPr>
              <a:t>Микроволновые системы измерения влажности</a:t>
            </a:r>
            <a:endParaRPr lang="en-GB" sz="2800" dirty="0">
              <a:solidFill>
                <a:srgbClr val="2E6D9F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287313" y="1764407"/>
            <a:ext cx="105124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2E6D9F"/>
                </a:solidFill>
              </a:rPr>
              <a:t>Все влагомеры </a:t>
            </a:r>
            <a:r>
              <a:rPr lang="de-DE" dirty="0" err="1" smtClean="0">
                <a:solidFill>
                  <a:srgbClr val="2E6D9F"/>
                </a:solidFill>
              </a:rPr>
              <a:t>Hydronix</a:t>
            </a:r>
            <a:r>
              <a:rPr lang="de-DE" dirty="0" smtClean="0">
                <a:solidFill>
                  <a:srgbClr val="2E6D9F"/>
                </a:solidFill>
              </a:rPr>
              <a:t> </a:t>
            </a:r>
            <a:r>
              <a:rPr lang="ru-RU" dirty="0" smtClean="0">
                <a:solidFill>
                  <a:srgbClr val="2E6D9F"/>
                </a:solidFill>
              </a:rPr>
              <a:t>способны измерять как содержание влаги, так и температуру.</a:t>
            </a:r>
            <a:endParaRPr lang="de-DE" dirty="0">
              <a:solidFill>
                <a:srgbClr val="2E6D9F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335985" y="1116335"/>
            <a:ext cx="28037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solidFill>
                  <a:srgbClr val="FF3300"/>
                </a:solidFill>
              </a:rPr>
              <a:t>Температура</a:t>
            </a:r>
            <a:endParaRPr lang="de-DE" sz="3200" b="1" dirty="0">
              <a:solidFill>
                <a:srgbClr val="FF3300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87313" y="2700511"/>
            <a:ext cx="103907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2E6D9F"/>
                </a:solidFill>
              </a:rPr>
              <a:t>Если требуется более быстрая реакция на изменения температуры </a:t>
            </a:r>
            <a:r>
              <a:rPr lang="de-DE" sz="2000" dirty="0" smtClean="0">
                <a:solidFill>
                  <a:srgbClr val="2E6D9F"/>
                </a:solidFill>
              </a:rPr>
              <a:t>(</a:t>
            </a:r>
            <a:r>
              <a:rPr lang="ru-RU" sz="2000" dirty="0" smtClean="0">
                <a:solidFill>
                  <a:srgbClr val="2E6D9F"/>
                </a:solidFill>
              </a:rPr>
              <a:t>добавка пара</a:t>
            </a:r>
            <a:r>
              <a:rPr lang="de-DE" sz="2000" dirty="0" smtClean="0">
                <a:solidFill>
                  <a:srgbClr val="2E6D9F"/>
                </a:solidFill>
              </a:rPr>
              <a:t>)</a:t>
            </a:r>
            <a:r>
              <a:rPr lang="ru-RU" sz="2000" dirty="0" smtClean="0">
                <a:solidFill>
                  <a:srgbClr val="2E6D9F"/>
                </a:solidFill>
              </a:rPr>
              <a:t>,</a:t>
            </a:r>
          </a:p>
          <a:p>
            <a:r>
              <a:rPr lang="ru-RU" sz="2000" dirty="0" smtClean="0">
                <a:solidFill>
                  <a:srgbClr val="2E6D9F"/>
                </a:solidFill>
              </a:rPr>
              <a:t>рекомендуется </a:t>
            </a:r>
            <a:r>
              <a:rPr lang="ru-RU" sz="2000" dirty="0" smtClean="0">
                <a:solidFill>
                  <a:srgbClr val="2E6D9F"/>
                </a:solidFill>
              </a:rPr>
              <a:t>использовать датчик </a:t>
            </a:r>
            <a:r>
              <a:rPr lang="de-DE" sz="2000" dirty="0" smtClean="0">
                <a:solidFill>
                  <a:srgbClr val="2E6D9F"/>
                </a:solidFill>
              </a:rPr>
              <a:t>Hydro-Probe Orbiter</a:t>
            </a:r>
            <a:r>
              <a:rPr lang="ru-RU" sz="2000" dirty="0" smtClean="0">
                <a:solidFill>
                  <a:srgbClr val="2E6D9F"/>
                </a:solidFill>
              </a:rPr>
              <a:t>.</a:t>
            </a:r>
          </a:p>
          <a:p>
            <a:r>
              <a:rPr lang="ru-RU" sz="2000" dirty="0" smtClean="0">
                <a:solidFill>
                  <a:srgbClr val="2E6D9F"/>
                </a:solidFill>
              </a:rPr>
              <a:t>В </a:t>
            </a:r>
            <a:r>
              <a:rPr lang="de-DE" sz="2000" dirty="0" smtClean="0">
                <a:solidFill>
                  <a:srgbClr val="2E6D9F"/>
                </a:solidFill>
              </a:rPr>
              <a:t>Hydro-Probe Orbiter </a:t>
            </a:r>
            <a:r>
              <a:rPr lang="ru-RU" sz="2000" dirty="0" smtClean="0">
                <a:solidFill>
                  <a:srgbClr val="2E6D9F"/>
                </a:solidFill>
              </a:rPr>
              <a:t>используется третий датчик температуры, расположенный</a:t>
            </a:r>
          </a:p>
          <a:p>
            <a:r>
              <a:rPr lang="ru-RU" sz="2000" dirty="0" smtClean="0">
                <a:solidFill>
                  <a:srgbClr val="2E6D9F"/>
                </a:solidFill>
              </a:rPr>
              <a:t> в нижней части прибора и находящийся в непосредственном контакте с материалом.</a:t>
            </a:r>
            <a:endParaRPr lang="de-DE" sz="2000" dirty="0">
              <a:solidFill>
                <a:srgbClr val="2E6D9F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970989" y="3994945"/>
            <a:ext cx="596605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2E6D9F"/>
                </a:solidFill>
              </a:rPr>
              <a:t>В качестве альтернативы может использоваться</a:t>
            </a:r>
          </a:p>
          <a:p>
            <a:r>
              <a:rPr lang="ru-RU" sz="2000" dirty="0" smtClean="0">
                <a:solidFill>
                  <a:srgbClr val="2E6D9F"/>
                </a:solidFill>
              </a:rPr>
              <a:t> отдельный датчик температуры</a:t>
            </a:r>
            <a:r>
              <a:rPr lang="de-DE" sz="2000" dirty="0" smtClean="0">
                <a:solidFill>
                  <a:srgbClr val="2E6D9F"/>
                </a:solidFill>
              </a:rPr>
              <a:t>:</a:t>
            </a:r>
          </a:p>
          <a:p>
            <a:r>
              <a:rPr lang="de-DE" sz="2400" b="1" dirty="0" smtClean="0">
                <a:solidFill>
                  <a:srgbClr val="2E6D9F"/>
                </a:solidFill>
              </a:rPr>
              <a:t>Thermo-Tuff</a:t>
            </a:r>
            <a:endParaRPr lang="de-DE" sz="2400" b="1" dirty="0">
              <a:solidFill>
                <a:srgbClr val="2E6D9F"/>
              </a:solidFill>
            </a:endParaRPr>
          </a:p>
        </p:txBody>
      </p:sp>
      <p:pic>
        <p:nvPicPr>
          <p:cNvPr id="15" name="Picture 21" descr="D:\Downloads\Präsentation Südafrika 2011\orbiter_arm_and_head_300dpi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5305" y="4284687"/>
            <a:ext cx="2900363" cy="2159000"/>
          </a:xfrm>
          <a:prstGeom prst="rect">
            <a:avLst/>
          </a:prstGeom>
          <a:noFill/>
        </p:spPr>
      </p:pic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647353" y="6372919"/>
            <a:ext cx="22628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dirty="0"/>
              <a:t>Hydro-Probe Orbiter</a:t>
            </a:r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1929" y="3852639"/>
            <a:ext cx="3987800" cy="254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23997176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liennummernplatzhalt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30F6A47-722E-CF4D-83F6-AB75083A5884}" type="slidenum">
              <a:rPr lang="en-GB"/>
              <a:pPr/>
              <a:t>4</a:t>
            </a:fld>
            <a:endParaRPr lang="en-GB" dirty="0"/>
          </a:p>
        </p:txBody>
      </p:sp>
      <p:sp>
        <p:nvSpPr>
          <p:cNvPr id="64515" name="Text Box 2"/>
          <p:cNvSpPr txBox="1">
            <a:spLocks noChangeArrowheads="1"/>
          </p:cNvSpPr>
          <p:nvPr/>
        </p:nvSpPr>
        <p:spPr bwMode="auto">
          <a:xfrm>
            <a:off x="1399353" y="637359"/>
            <a:ext cx="8144523" cy="53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prstTxWarp prst="textNoShape">
              <a:avLst/>
            </a:prstTxWarp>
            <a:spAutoFit/>
          </a:bodyPr>
          <a:lstStyle/>
          <a:p>
            <a:pPr lvl="0" algn="ctr"/>
            <a:r>
              <a:rPr lang="ru-RU" sz="2800" dirty="0" smtClean="0">
                <a:solidFill>
                  <a:srgbClr val="2E6D9F"/>
                </a:solidFill>
              </a:rPr>
              <a:t>Микроволновые системы измерения влажности</a:t>
            </a:r>
            <a:endParaRPr lang="en-GB" sz="2800" dirty="0">
              <a:solidFill>
                <a:srgbClr val="2E6D9F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335985" y="1116335"/>
            <a:ext cx="28037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solidFill>
                  <a:srgbClr val="FF3300"/>
                </a:solidFill>
              </a:rPr>
              <a:t>Температура</a:t>
            </a:r>
            <a:endParaRPr lang="de-DE" sz="3200" b="1" dirty="0">
              <a:solidFill>
                <a:srgbClr val="FF3300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735585" y="2094210"/>
            <a:ext cx="1973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rgbClr val="2E6D9F"/>
                </a:solidFill>
              </a:rPr>
              <a:t>Thermo-Tuff</a:t>
            </a:r>
            <a:endParaRPr lang="de-DE" sz="2400" b="1" dirty="0">
              <a:solidFill>
                <a:srgbClr val="2E6D9F"/>
              </a:solidFill>
            </a:endParaRPr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329" y="1044327"/>
            <a:ext cx="3096344" cy="1972194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2663577" y="2916535"/>
            <a:ext cx="6441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rgbClr val="2E6D9F"/>
                </a:solidFill>
              </a:rPr>
              <a:t>Преимущества датчика</a:t>
            </a:r>
            <a:r>
              <a:rPr lang="de-DE" sz="2800" b="1" dirty="0" smtClean="0">
                <a:solidFill>
                  <a:srgbClr val="2E6D9F"/>
                </a:solidFill>
              </a:rPr>
              <a:t>Thermo-Tuff</a:t>
            </a:r>
            <a:endParaRPr lang="de-DE" sz="2800" b="1" dirty="0">
              <a:solidFill>
                <a:srgbClr val="2E6D9F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599991" y="3996655"/>
            <a:ext cx="897470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ru-RU" dirty="0" smtClean="0">
                <a:solidFill>
                  <a:srgbClr val="2E6D9F"/>
                </a:solidFill>
              </a:rPr>
              <a:t>Определяет температуру быстрее, чем другие датчики </a:t>
            </a:r>
          </a:p>
          <a:p>
            <a:pPr marL="342900" indent="-342900"/>
            <a:r>
              <a:rPr lang="ru-RU" dirty="0" smtClean="0">
                <a:solidFill>
                  <a:srgbClr val="2E6D9F"/>
                </a:solidFill>
              </a:rPr>
              <a:t>    </a:t>
            </a:r>
            <a:r>
              <a:rPr lang="de-DE" dirty="0" smtClean="0">
                <a:solidFill>
                  <a:srgbClr val="2E6D9F"/>
                </a:solidFill>
              </a:rPr>
              <a:t>(</a:t>
            </a:r>
            <a:r>
              <a:rPr lang="ru-RU" dirty="0" smtClean="0">
                <a:solidFill>
                  <a:srgbClr val="2E6D9F"/>
                </a:solidFill>
              </a:rPr>
              <a:t>время отклика (</a:t>
            </a:r>
            <a:r>
              <a:rPr lang="de-DE" dirty="0" smtClean="0">
                <a:solidFill>
                  <a:srgbClr val="2E6D9F"/>
                </a:solidFill>
              </a:rPr>
              <a:t>t90</a:t>
            </a:r>
            <a:r>
              <a:rPr lang="ru-RU" dirty="0" smtClean="0">
                <a:solidFill>
                  <a:srgbClr val="2E6D9F"/>
                </a:solidFill>
              </a:rPr>
              <a:t>)</a:t>
            </a:r>
            <a:r>
              <a:rPr lang="de-DE" dirty="0" smtClean="0">
                <a:solidFill>
                  <a:srgbClr val="2E6D9F"/>
                </a:solidFill>
              </a:rPr>
              <a:t> </a:t>
            </a:r>
            <a:r>
              <a:rPr lang="ru-RU" dirty="0" smtClean="0">
                <a:solidFill>
                  <a:srgbClr val="2E6D9F"/>
                </a:solidFill>
              </a:rPr>
              <a:t>в пределах 56 с</a:t>
            </a:r>
            <a:r>
              <a:rPr lang="de-DE" dirty="0" smtClean="0">
                <a:solidFill>
                  <a:srgbClr val="2E6D9F"/>
                </a:solidFill>
              </a:rPr>
              <a:t>)</a:t>
            </a:r>
            <a:endParaRPr lang="de-DE" dirty="0">
              <a:solidFill>
                <a:srgbClr val="2E6D9F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ru-RU" dirty="0" smtClean="0">
                <a:solidFill>
                  <a:srgbClr val="2E6D9F"/>
                </a:solidFill>
              </a:rPr>
              <a:t>Термическая изоляция от окружающей среды</a:t>
            </a:r>
            <a:endParaRPr lang="de-DE" dirty="0">
              <a:solidFill>
                <a:srgbClr val="2E6D9F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ru-RU" dirty="0" smtClean="0">
                <a:solidFill>
                  <a:srgbClr val="2E6D9F"/>
                </a:solidFill>
              </a:rPr>
              <a:t>Легкая установка в </a:t>
            </a:r>
            <a:r>
              <a:rPr lang="ru-RU" dirty="0" err="1" smtClean="0">
                <a:solidFill>
                  <a:srgbClr val="2E6D9F"/>
                </a:solidFill>
              </a:rPr>
              <a:t>бетоносмесители</a:t>
            </a:r>
            <a:r>
              <a:rPr lang="ru-RU" dirty="0" smtClean="0">
                <a:solidFill>
                  <a:srgbClr val="2E6D9F"/>
                </a:solidFill>
              </a:rPr>
              <a:t> и бункеры</a:t>
            </a:r>
            <a:endParaRPr lang="de-DE" dirty="0">
              <a:solidFill>
                <a:srgbClr val="2E6D9F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ru-RU" dirty="0" smtClean="0">
                <a:solidFill>
                  <a:srgbClr val="2E6D9F"/>
                </a:solidFill>
              </a:rPr>
              <a:t>Линейный выход </a:t>
            </a:r>
            <a:r>
              <a:rPr lang="de-DE" dirty="0" smtClean="0">
                <a:solidFill>
                  <a:srgbClr val="2E6D9F"/>
                </a:solidFill>
              </a:rPr>
              <a:t>4-20</a:t>
            </a:r>
            <a:r>
              <a:rPr lang="ru-RU" dirty="0" smtClean="0">
                <a:solidFill>
                  <a:srgbClr val="2E6D9F"/>
                </a:solidFill>
              </a:rPr>
              <a:t> мА</a:t>
            </a:r>
            <a:r>
              <a:rPr lang="de-DE" dirty="0" smtClean="0">
                <a:solidFill>
                  <a:srgbClr val="2E6D9F"/>
                </a:solidFill>
              </a:rPr>
              <a:t> </a:t>
            </a:r>
            <a:r>
              <a:rPr lang="ru-RU" dirty="0" smtClean="0">
                <a:solidFill>
                  <a:srgbClr val="2E6D9F"/>
                </a:solidFill>
              </a:rPr>
              <a:t>для легкого подключения к </a:t>
            </a:r>
          </a:p>
          <a:p>
            <a:pPr marL="342900" indent="-342900"/>
            <a:r>
              <a:rPr lang="ru-RU" dirty="0" smtClean="0">
                <a:solidFill>
                  <a:srgbClr val="2E6D9F"/>
                </a:solidFill>
              </a:rPr>
              <a:t>    системам управления</a:t>
            </a:r>
            <a:endParaRPr lang="de-DE" dirty="0">
              <a:solidFill>
                <a:srgbClr val="2E6D9F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ru-RU" dirty="0" smtClean="0">
                <a:solidFill>
                  <a:srgbClr val="2E6D9F"/>
                </a:solidFill>
              </a:rPr>
              <a:t>Диапазон рабочих температур: </a:t>
            </a:r>
            <a:r>
              <a:rPr lang="de-DE" dirty="0" smtClean="0">
                <a:solidFill>
                  <a:srgbClr val="2E6D9F"/>
                </a:solidFill>
              </a:rPr>
              <a:t>0-80</a:t>
            </a:r>
            <a:r>
              <a:rPr lang="de-DE" baseline="30000" dirty="0" smtClean="0">
                <a:solidFill>
                  <a:srgbClr val="2E6D9F"/>
                </a:solidFill>
              </a:rPr>
              <a:t>o</a:t>
            </a:r>
            <a:r>
              <a:rPr lang="de-DE" dirty="0" smtClean="0">
                <a:solidFill>
                  <a:srgbClr val="2E6D9F"/>
                </a:solidFill>
              </a:rPr>
              <a:t>C</a:t>
            </a:r>
            <a:endParaRPr lang="de-DE" dirty="0">
              <a:solidFill>
                <a:srgbClr val="2E6D9F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ru-RU" dirty="0" smtClean="0">
                <a:solidFill>
                  <a:srgbClr val="2E6D9F"/>
                </a:solidFill>
              </a:rPr>
              <a:t>Надежность и компактность</a:t>
            </a:r>
            <a:endParaRPr lang="de-DE" dirty="0">
              <a:solidFill>
                <a:srgbClr val="2E6D9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0013349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liennummernplatzhalt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30F6A47-722E-CF4D-83F6-AB75083A5884}" type="slidenum">
              <a:rPr lang="en-GB"/>
              <a:pPr/>
              <a:t>5</a:t>
            </a:fld>
            <a:endParaRPr lang="en-GB" dirty="0"/>
          </a:p>
        </p:txBody>
      </p:sp>
      <p:sp>
        <p:nvSpPr>
          <p:cNvPr id="64515" name="Text Box 2"/>
          <p:cNvSpPr txBox="1">
            <a:spLocks noChangeArrowheads="1"/>
          </p:cNvSpPr>
          <p:nvPr/>
        </p:nvSpPr>
        <p:spPr bwMode="auto">
          <a:xfrm>
            <a:off x="1399353" y="637359"/>
            <a:ext cx="8215961" cy="53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prstTxWarp prst="textNoShape">
              <a:avLst/>
            </a:prstTxWarp>
            <a:spAutoFit/>
          </a:bodyPr>
          <a:lstStyle/>
          <a:p>
            <a:pPr lvl="0" algn="ctr"/>
            <a:r>
              <a:rPr lang="ru-RU" sz="2800" dirty="0" smtClean="0">
                <a:solidFill>
                  <a:srgbClr val="2E6D9F"/>
                </a:solidFill>
              </a:rPr>
              <a:t>Микроволновые системы измерения влажности</a:t>
            </a:r>
            <a:endParaRPr lang="en-GB" sz="2800" dirty="0">
              <a:solidFill>
                <a:srgbClr val="2E6D9F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335985" y="1116335"/>
            <a:ext cx="28037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solidFill>
                  <a:srgbClr val="FF3300"/>
                </a:solidFill>
              </a:rPr>
              <a:t>Температура</a:t>
            </a:r>
            <a:endParaRPr lang="de-DE" sz="3200" b="1" dirty="0">
              <a:solidFill>
                <a:srgbClr val="FF3300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575345" y="2032655"/>
            <a:ext cx="80965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rgbClr val="2E6D9F"/>
                </a:solidFill>
              </a:rPr>
              <a:t>Почему измерение температуры так важно</a:t>
            </a:r>
            <a:r>
              <a:rPr lang="de-DE" sz="2800" b="1" dirty="0" smtClean="0">
                <a:solidFill>
                  <a:srgbClr val="2E6D9F"/>
                </a:solidFill>
              </a:rPr>
              <a:t>?</a:t>
            </a:r>
            <a:endParaRPr lang="de-DE" sz="2800" b="1" dirty="0">
              <a:solidFill>
                <a:srgbClr val="2E6D9F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70659" y="2851937"/>
            <a:ext cx="97930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2E6D9F"/>
                </a:solidFill>
              </a:rPr>
              <a:t>Температура материалов, использующихся для приготовления бетонной смеси, непосредственно влияет на скорость гидратации цемента</a:t>
            </a:r>
            <a:r>
              <a:rPr lang="de-DE" sz="2000" dirty="0" smtClean="0">
                <a:solidFill>
                  <a:srgbClr val="2E6D9F"/>
                </a:solidFill>
              </a:rPr>
              <a:t>. </a:t>
            </a:r>
            <a:r>
              <a:rPr lang="ru-RU" sz="2000" dirty="0" smtClean="0">
                <a:solidFill>
                  <a:srgbClr val="2E6D9F"/>
                </a:solidFill>
              </a:rPr>
              <a:t>Температура является катализатором химической реакции</a:t>
            </a:r>
            <a:r>
              <a:rPr lang="de-DE" sz="2000" dirty="0" smtClean="0">
                <a:solidFill>
                  <a:srgbClr val="2E6D9F"/>
                </a:solidFill>
              </a:rPr>
              <a:t>.</a:t>
            </a:r>
            <a:endParaRPr lang="de-DE" sz="2000" dirty="0">
              <a:solidFill>
                <a:srgbClr val="2E6D9F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99221" y="4280697"/>
            <a:ext cx="97930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2E6D9F"/>
                </a:solidFill>
              </a:rPr>
              <a:t>Бетонная смесь с более высокой степенью гидратации оператору бетоносмесительной установки кажется более сухой. Поэтому необходимо постоянное взаимодействие между операторами и начальником производства, поскольку для получения смеси, обладающей необходимой пластичностью, необходимо значительное количество воды, добавляемое при повышенной температуре.</a:t>
            </a:r>
            <a:endParaRPr lang="de-DE" sz="2000" dirty="0" smtClean="0">
              <a:solidFill>
                <a:srgbClr val="2E6D9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7068513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liennummernplatzhalt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30F6A47-722E-CF4D-83F6-AB75083A5884}" type="slidenum">
              <a:rPr lang="en-GB"/>
              <a:pPr/>
              <a:t>6</a:t>
            </a:fld>
            <a:endParaRPr lang="en-GB" dirty="0"/>
          </a:p>
        </p:txBody>
      </p:sp>
      <p:sp>
        <p:nvSpPr>
          <p:cNvPr id="64515" name="Text Box 2"/>
          <p:cNvSpPr txBox="1">
            <a:spLocks noChangeArrowheads="1"/>
          </p:cNvSpPr>
          <p:nvPr/>
        </p:nvSpPr>
        <p:spPr bwMode="auto">
          <a:xfrm>
            <a:off x="1399353" y="565921"/>
            <a:ext cx="8501713" cy="53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prstTxWarp prst="textNoShape">
              <a:avLst/>
            </a:prstTxWarp>
            <a:spAutoFit/>
          </a:bodyPr>
          <a:lstStyle/>
          <a:p>
            <a:pPr lvl="0" algn="ctr"/>
            <a:r>
              <a:rPr lang="ru-RU" sz="2800" dirty="0" smtClean="0">
                <a:solidFill>
                  <a:srgbClr val="2E6D9F"/>
                </a:solidFill>
              </a:rPr>
              <a:t>Микроволновые системы измерения влажности</a:t>
            </a:r>
            <a:endParaRPr lang="en-GB" sz="2800" dirty="0" smtClean="0">
              <a:solidFill>
                <a:srgbClr val="2E6D9F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335985" y="1116335"/>
            <a:ext cx="28037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solidFill>
                  <a:srgbClr val="FF3300"/>
                </a:solidFill>
              </a:rPr>
              <a:t>Температура</a:t>
            </a:r>
            <a:endParaRPr lang="de-DE" sz="3200" b="1" dirty="0">
              <a:solidFill>
                <a:srgbClr val="FF3300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575345" y="2032655"/>
            <a:ext cx="80965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rgbClr val="2E6D9F"/>
                </a:solidFill>
              </a:rPr>
              <a:t>Почему измерение температуры </a:t>
            </a:r>
            <a:r>
              <a:rPr lang="ru-RU" sz="2800" b="1" smtClean="0">
                <a:solidFill>
                  <a:srgbClr val="2E6D9F"/>
                </a:solidFill>
              </a:rPr>
              <a:t>так важно</a:t>
            </a:r>
            <a:r>
              <a:rPr lang="de-DE" sz="2800" b="1" smtClean="0">
                <a:solidFill>
                  <a:srgbClr val="2E6D9F"/>
                </a:solidFill>
              </a:rPr>
              <a:t>?</a:t>
            </a:r>
            <a:endParaRPr lang="de-DE" sz="2800" b="1" dirty="0">
              <a:solidFill>
                <a:srgbClr val="2E6D9F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359321" y="2988543"/>
            <a:ext cx="97930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2E6D9F"/>
                </a:solidFill>
              </a:rPr>
              <a:t>При производстве самоуплотняющегося бетона или </a:t>
            </a:r>
            <a:r>
              <a:rPr lang="ru-RU" sz="2000" dirty="0" err="1" smtClean="0">
                <a:solidFill>
                  <a:srgbClr val="2E6D9F"/>
                </a:solidFill>
              </a:rPr>
              <a:t>сверхвысокопрочного</a:t>
            </a:r>
            <a:r>
              <a:rPr lang="ru-RU" sz="2000" dirty="0" smtClean="0">
                <a:solidFill>
                  <a:srgbClr val="2E6D9F"/>
                </a:solidFill>
              </a:rPr>
              <a:t>  бетона требуется абсолютно точное определение количества воды</a:t>
            </a:r>
            <a:r>
              <a:rPr lang="de-DE" sz="2000" dirty="0" smtClean="0">
                <a:solidFill>
                  <a:srgbClr val="2E6D9F"/>
                </a:solidFill>
              </a:rPr>
              <a:t>. </a:t>
            </a:r>
            <a:r>
              <a:rPr lang="ru-RU" sz="2000" dirty="0" smtClean="0">
                <a:solidFill>
                  <a:srgbClr val="2E6D9F"/>
                </a:solidFill>
              </a:rPr>
              <a:t>Более высокое, чем требуется, содержание воды немедленно ухудшает качество продукции</a:t>
            </a:r>
            <a:r>
              <a:rPr lang="de-DE" sz="2000" dirty="0" smtClean="0">
                <a:solidFill>
                  <a:srgbClr val="2E6D9F"/>
                </a:solidFill>
              </a:rPr>
              <a:t>.</a:t>
            </a:r>
            <a:endParaRPr lang="de-DE" sz="2000" dirty="0">
              <a:solidFill>
                <a:srgbClr val="2E6D9F"/>
              </a:solidFill>
            </a:endParaRPr>
          </a:p>
          <a:p>
            <a:r>
              <a:rPr lang="ru-RU" sz="2000" dirty="0" smtClean="0">
                <a:solidFill>
                  <a:srgbClr val="2E6D9F"/>
                </a:solidFill>
              </a:rPr>
              <a:t>В таких случаях информация о температуре очень важна для понимания причин снижения пластичности (осадки конуса бетонной смеси</a:t>
            </a:r>
            <a:r>
              <a:rPr lang="de-DE" sz="2000" dirty="0" smtClean="0">
                <a:solidFill>
                  <a:srgbClr val="2E6D9F"/>
                </a:solidFill>
              </a:rPr>
              <a:t>).</a:t>
            </a:r>
            <a:endParaRPr lang="de-DE" sz="2000" dirty="0">
              <a:solidFill>
                <a:srgbClr val="2E6D9F"/>
              </a:solidFill>
            </a:endParaRPr>
          </a:p>
          <a:p>
            <a:r>
              <a:rPr lang="ru-RU" sz="2000" dirty="0" smtClean="0">
                <a:solidFill>
                  <a:srgbClr val="2E6D9F"/>
                </a:solidFill>
              </a:rPr>
              <a:t>Добавление воды в некоторых случаях может показаться разумным решением, но в действительности оно ведет к снижению качества продукции.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7733960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liennummernplatzhalt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30F6A47-722E-CF4D-83F6-AB75083A5884}" type="slidenum">
              <a:rPr lang="en-GB"/>
              <a:pPr/>
              <a:t>7</a:t>
            </a:fld>
            <a:endParaRPr lang="en-GB" dirty="0"/>
          </a:p>
        </p:txBody>
      </p:sp>
      <p:sp>
        <p:nvSpPr>
          <p:cNvPr id="64515" name="Text Box 2"/>
          <p:cNvSpPr txBox="1">
            <a:spLocks noChangeArrowheads="1"/>
          </p:cNvSpPr>
          <p:nvPr/>
        </p:nvSpPr>
        <p:spPr bwMode="auto">
          <a:xfrm>
            <a:off x="1327323" y="427041"/>
            <a:ext cx="8644590" cy="53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 smtClean="0">
                <a:solidFill>
                  <a:srgbClr val="2E6D9F"/>
                </a:solidFill>
              </a:rPr>
              <a:t>Микроволновые системы измерения влажности</a:t>
            </a:r>
            <a:endParaRPr lang="en-GB" sz="2800" dirty="0">
              <a:solidFill>
                <a:srgbClr val="2E6D9F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335985" y="1116335"/>
            <a:ext cx="28037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solidFill>
                  <a:srgbClr val="FF3300"/>
                </a:solidFill>
              </a:rPr>
              <a:t>Температура</a:t>
            </a:r>
            <a:endParaRPr lang="de-DE" sz="3200" b="1" dirty="0">
              <a:solidFill>
                <a:srgbClr val="FF330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59321" y="2988543"/>
            <a:ext cx="97930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2E6D9F"/>
                </a:solidFill>
              </a:rPr>
              <a:t>Влагомер </a:t>
            </a:r>
            <a:r>
              <a:rPr lang="de-DE" sz="2000" b="1" dirty="0" smtClean="0">
                <a:solidFill>
                  <a:srgbClr val="2E6D9F"/>
                </a:solidFill>
              </a:rPr>
              <a:t>Hydro-</a:t>
            </a:r>
            <a:r>
              <a:rPr lang="de-DE" sz="2000" b="1" dirty="0" err="1" smtClean="0">
                <a:solidFill>
                  <a:srgbClr val="2E6D9F"/>
                </a:solidFill>
              </a:rPr>
              <a:t>Control</a:t>
            </a:r>
            <a:r>
              <a:rPr lang="de-DE" sz="2000" b="1" dirty="0" smtClean="0">
                <a:solidFill>
                  <a:srgbClr val="2E6D9F"/>
                </a:solidFill>
              </a:rPr>
              <a:t> </a:t>
            </a:r>
            <a:r>
              <a:rPr lang="de-DE" sz="2000" b="1" dirty="0">
                <a:solidFill>
                  <a:srgbClr val="2E6D9F"/>
                </a:solidFill>
              </a:rPr>
              <a:t>VI </a:t>
            </a:r>
            <a:r>
              <a:rPr lang="ru-RU" sz="2000" dirty="0" smtClean="0">
                <a:solidFill>
                  <a:srgbClr val="2E6D9F"/>
                </a:solidFill>
              </a:rPr>
              <a:t>определяет изменения внутренней температуры</a:t>
            </a:r>
            <a:r>
              <a:rPr lang="de-DE" sz="2000" dirty="0" smtClean="0">
                <a:solidFill>
                  <a:srgbClr val="2E6D9F"/>
                </a:solidFill>
              </a:rPr>
              <a:t>.</a:t>
            </a:r>
            <a:endParaRPr lang="de-DE" sz="2000" dirty="0">
              <a:solidFill>
                <a:srgbClr val="2E6D9F"/>
              </a:solidFill>
            </a:endParaRPr>
          </a:p>
          <a:p>
            <a:r>
              <a:rPr lang="ru-RU" sz="2000" dirty="0" smtClean="0">
                <a:solidFill>
                  <a:srgbClr val="2E6D9F"/>
                </a:solidFill>
              </a:rPr>
              <a:t>Определив поправочный коэффициент для рецепта, можно автоматически  откорректировать состав бетона, чтобы получить нужную степень пластичности.</a:t>
            </a:r>
          </a:p>
          <a:p>
            <a:r>
              <a:rPr lang="ru-RU" sz="2000" dirty="0" smtClean="0">
                <a:solidFill>
                  <a:srgbClr val="2E6D9F"/>
                </a:solidFill>
              </a:rPr>
              <a:t>Для получения высококачественного бетона система зафиксирует температуру, но решение о внесении изменений в рецептуру принимает начальник производства.</a:t>
            </a:r>
            <a:endParaRPr lang="de-DE" sz="2000" dirty="0">
              <a:solidFill>
                <a:srgbClr val="2E6D9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966543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,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,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,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,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,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,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,9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5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5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478</Words>
  <Application>Microsoft Macintosh PowerPoint</Application>
  <PresentationFormat>Произвольный</PresentationFormat>
  <Paragraphs>67</Paragraphs>
  <Slides>7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Default Design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</vt:vector>
  </TitlesOfParts>
  <Company>HYDRONIX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Melany George</dc:creator>
  <cp:lastModifiedBy>user</cp:lastModifiedBy>
  <cp:revision>345</cp:revision>
  <dcterms:created xsi:type="dcterms:W3CDTF">2011-09-28T08:49:46Z</dcterms:created>
  <dcterms:modified xsi:type="dcterms:W3CDTF">2014-03-11T05:18:23Z</dcterms:modified>
</cp:coreProperties>
</file>