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Lst>
  <p:sldSz cx="10799763" cy="7561263"/>
  <p:notesSz cx="7099300" cy="10234613"/>
  <p:defaultTextStyle>
    <a:defPPr>
      <a:defRPr lang="en-GB"/>
    </a:defPPr>
    <a:lvl1pPr algn="ctr" rtl="0" fontAlgn="base">
      <a:spcBef>
        <a:spcPct val="50000"/>
      </a:spcBef>
      <a:spcAft>
        <a:spcPct val="0"/>
      </a:spcAft>
      <a:defRPr sz="1200" kern="1200">
        <a:solidFill>
          <a:schemeClr val="tx1"/>
        </a:solidFill>
        <a:latin typeface="Arial" charset="0"/>
        <a:ea typeface="+mn-ea"/>
        <a:cs typeface="Arial" charset="0"/>
      </a:defRPr>
    </a:lvl1pPr>
    <a:lvl2pPr marL="457200" algn="ctr" rtl="0" fontAlgn="base">
      <a:spcBef>
        <a:spcPct val="50000"/>
      </a:spcBef>
      <a:spcAft>
        <a:spcPct val="0"/>
      </a:spcAft>
      <a:defRPr sz="1200" kern="1200">
        <a:solidFill>
          <a:schemeClr val="tx1"/>
        </a:solidFill>
        <a:latin typeface="Arial" charset="0"/>
        <a:ea typeface="+mn-ea"/>
        <a:cs typeface="Arial" charset="0"/>
      </a:defRPr>
    </a:lvl2pPr>
    <a:lvl3pPr marL="914400" algn="ctr" rtl="0" fontAlgn="base">
      <a:spcBef>
        <a:spcPct val="50000"/>
      </a:spcBef>
      <a:spcAft>
        <a:spcPct val="0"/>
      </a:spcAft>
      <a:defRPr sz="1200" kern="1200">
        <a:solidFill>
          <a:schemeClr val="tx1"/>
        </a:solidFill>
        <a:latin typeface="Arial" charset="0"/>
        <a:ea typeface="+mn-ea"/>
        <a:cs typeface="Arial" charset="0"/>
      </a:defRPr>
    </a:lvl3pPr>
    <a:lvl4pPr marL="1371600" algn="ctr" rtl="0" fontAlgn="base">
      <a:spcBef>
        <a:spcPct val="50000"/>
      </a:spcBef>
      <a:spcAft>
        <a:spcPct val="0"/>
      </a:spcAft>
      <a:defRPr sz="1200" kern="1200">
        <a:solidFill>
          <a:schemeClr val="tx1"/>
        </a:solidFill>
        <a:latin typeface="Arial" charset="0"/>
        <a:ea typeface="+mn-ea"/>
        <a:cs typeface="Arial" charset="0"/>
      </a:defRPr>
    </a:lvl4pPr>
    <a:lvl5pPr marL="1828800" algn="ctr" rtl="0" fontAlgn="base">
      <a:spcBef>
        <a:spcPct val="5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showPr>
  <p:clrMru>
    <a:srgbClr val="2E6D9F"/>
    <a:srgbClr val="0066FF"/>
    <a:srgbClr val="E8C380"/>
    <a:srgbClr val="99CCFF"/>
    <a:srgbClr val="E3B462"/>
    <a:srgbClr val="C0C0C0"/>
    <a:srgbClr val="B2B2B2"/>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34" autoAdjust="0"/>
    <p:restoredTop sz="94660"/>
  </p:normalViewPr>
  <p:slideViewPr>
    <p:cSldViewPr snapToObjects="1">
      <p:cViewPr>
        <p:scale>
          <a:sx n="66" d="100"/>
          <a:sy n="66" d="100"/>
        </p:scale>
        <p:origin x="-1853" y="-408"/>
      </p:cViewPr>
      <p:guideLst>
        <p:guide orient="horz" pos="544"/>
        <p:guide pos="544"/>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4" d="100"/>
          <a:sy n="74" d="100"/>
        </p:scale>
        <p:origin x="-2504" y="-120"/>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spcBef>
                <a:spcPct val="0"/>
              </a:spcBef>
              <a:defRPr sz="1300">
                <a:latin typeface="Arial" pitchFamily="-1" charset="0"/>
                <a:cs typeface="+mn-cs"/>
              </a:defRPr>
            </a:lvl1pPr>
          </a:lstStyle>
          <a:p>
            <a:pPr>
              <a:defRPr/>
            </a:pPr>
            <a:endParaRPr lang="en-GB"/>
          </a:p>
        </p:txBody>
      </p:sp>
      <p:sp>
        <p:nvSpPr>
          <p:cNvPr id="2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defRPr sz="1300">
                <a:latin typeface="Arial" pitchFamily="-1" charset="0"/>
                <a:cs typeface="+mn-cs"/>
              </a:defRPr>
            </a:lvl1pPr>
          </a:lstStyle>
          <a:p>
            <a:pPr>
              <a:defRPr/>
            </a:pPr>
            <a:endParaRPr lang="en-GB"/>
          </a:p>
        </p:txBody>
      </p:sp>
      <p:sp>
        <p:nvSpPr>
          <p:cNvPr id="2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spcBef>
                <a:spcPct val="0"/>
              </a:spcBef>
              <a:defRPr sz="1300">
                <a:latin typeface="Arial" pitchFamily="-1" charset="0"/>
                <a:cs typeface="+mn-cs"/>
              </a:defRPr>
            </a:lvl1pPr>
          </a:lstStyle>
          <a:p>
            <a:pPr>
              <a:defRPr/>
            </a:pPr>
            <a:endParaRPr lang="en-GB"/>
          </a:p>
        </p:txBody>
      </p:sp>
      <p:sp>
        <p:nvSpPr>
          <p:cNvPr id="2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defRPr sz="1300">
                <a:latin typeface="Arial" pitchFamily="-1" charset="0"/>
                <a:cs typeface="+mn-cs"/>
              </a:defRPr>
            </a:lvl1pPr>
          </a:lstStyle>
          <a:p>
            <a:pPr>
              <a:defRPr/>
            </a:pPr>
            <a:fld id="{D75C32E9-772E-4D77-BDB9-9FDB0B81CCD5}"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spcBef>
                <a:spcPct val="0"/>
              </a:spcBef>
              <a:defRPr sz="1300">
                <a:latin typeface="Arial" pitchFamily="-1" charset="0"/>
                <a:cs typeface="+mn-cs"/>
              </a:defRPr>
            </a:lvl1pPr>
          </a:lstStyle>
          <a:p>
            <a:pPr>
              <a:defRPr/>
            </a:pPr>
            <a:endParaRPr lang="en-GB"/>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defRPr sz="1300">
                <a:latin typeface="Arial" pitchFamily="-1" charset="0"/>
                <a:cs typeface="+mn-cs"/>
              </a:defRPr>
            </a:lvl1pPr>
          </a:lstStyle>
          <a:p>
            <a:pPr>
              <a:defRPr/>
            </a:pPr>
            <a:endParaRPr lang="en-GB"/>
          </a:p>
        </p:txBody>
      </p:sp>
      <p:sp>
        <p:nvSpPr>
          <p:cNvPr id="15364" name="Rectangle 4"/>
          <p:cNvSpPr>
            <a:spLocks noGrp="1" noRot="1" noChangeAspect="1" noChangeArrowheads="1" noTextEdit="1"/>
          </p:cNvSpPr>
          <p:nvPr>
            <p:ph type="sldImg" idx="2"/>
          </p:nvPr>
        </p:nvSpPr>
        <p:spPr bwMode="auto">
          <a:xfrm>
            <a:off x="809625" y="768350"/>
            <a:ext cx="5480050"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spcBef>
                <a:spcPct val="0"/>
              </a:spcBef>
              <a:defRPr sz="1300">
                <a:latin typeface="Arial" pitchFamily="-1" charset="0"/>
                <a:cs typeface="+mn-cs"/>
              </a:defRPr>
            </a:lvl1pPr>
          </a:lstStyle>
          <a:p>
            <a:pPr>
              <a:defRPr/>
            </a:pPr>
            <a:endParaRPr lang="en-GB"/>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defRPr sz="1300">
                <a:latin typeface="Arial" pitchFamily="-1" charset="0"/>
                <a:cs typeface="+mn-cs"/>
              </a:defRPr>
            </a:lvl1pPr>
          </a:lstStyle>
          <a:p>
            <a:pPr>
              <a:defRPr/>
            </a:pPr>
            <a:fld id="{4E04EF0F-1BB2-46EC-A5D8-E4DB6E9BCE2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E0EDE30A-A771-4928-A0BA-EDBA5C604D63}" type="slidenum">
              <a:rPr lang="en-GB" smtClean="0">
                <a:latin typeface="Arial" charset="0"/>
                <a:cs typeface="Arial" charset="0"/>
              </a:rPr>
              <a:pPr/>
              <a:t>4</a:t>
            </a:fld>
            <a:endParaRPr lang="en-GB" smtClean="0">
              <a:latin typeface="Arial" charset="0"/>
              <a:cs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126B21EB-1D4A-4B08-8001-3A3279A482D3}" type="slidenum">
              <a:rPr lang="en-GB" smtClean="0">
                <a:latin typeface="Arial" charset="0"/>
                <a:cs typeface="Arial" charset="0"/>
              </a:rPr>
              <a:pPr/>
              <a:t>30</a:t>
            </a:fld>
            <a:endParaRPr lang="en-GB" smtClean="0">
              <a:latin typeface="Arial" charset="0"/>
              <a:cs typeface="Arial"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554415A9-CF19-4BFA-9C6B-54477983772E}" type="slidenum">
              <a:rPr lang="en-GB" smtClean="0">
                <a:latin typeface="Arial" charset="0"/>
                <a:cs typeface="Arial" charset="0"/>
              </a:rPr>
              <a:pPr/>
              <a:t>5</a:t>
            </a:fld>
            <a:endParaRPr lang="en-GB" smtClean="0">
              <a:latin typeface="Arial" charset="0"/>
              <a:cs typeface="Arial"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F51E84B-866C-4884-9EAC-7D6C55AD0536}" type="slidenum">
              <a:rPr lang="en-GB" smtClean="0">
                <a:latin typeface="Arial" charset="0"/>
                <a:cs typeface="Arial" charset="0"/>
              </a:rPr>
              <a:pPr/>
              <a:t>6</a:t>
            </a:fld>
            <a:endParaRPr lang="en-GB" smtClean="0">
              <a:latin typeface="Arial" charset="0"/>
              <a:cs typeface="Arial"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2F4C99E9-DE55-4C2E-81A3-0901846955D0}" type="slidenum">
              <a:rPr lang="en-GB" smtClean="0">
                <a:latin typeface="Arial" charset="0"/>
                <a:cs typeface="Arial" charset="0"/>
              </a:rPr>
              <a:pPr/>
              <a:t>7</a:t>
            </a:fld>
            <a:endParaRPr lang="en-GB" smtClean="0">
              <a:latin typeface="Arial" charset="0"/>
              <a:cs typeface="Arial"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11D252F6-2918-442D-AFBC-D1A787A8EBEF}" type="slidenum">
              <a:rPr lang="en-GB" smtClean="0">
                <a:latin typeface="Arial" charset="0"/>
                <a:cs typeface="Arial" charset="0"/>
              </a:rPr>
              <a:pPr/>
              <a:t>13</a:t>
            </a:fld>
            <a:endParaRPr lang="en-GB" smtClean="0">
              <a:latin typeface="Arial" charset="0"/>
              <a:cs typeface="Arial"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ECFBD5FF-A964-4CF5-BF8C-16A2DD81D2F0}" type="slidenum">
              <a:rPr lang="en-GB" smtClean="0">
                <a:latin typeface="Arial" charset="0"/>
                <a:cs typeface="Arial" charset="0"/>
              </a:rPr>
              <a:pPr/>
              <a:t>23</a:t>
            </a:fld>
            <a:endParaRPr lang="en-GB" smtClean="0">
              <a:latin typeface="Arial" charset="0"/>
              <a:cs typeface="Arial"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84F07609-7F95-4C64-85A1-4038BF09754E}" type="slidenum">
              <a:rPr lang="en-GB" smtClean="0">
                <a:latin typeface="Arial" charset="0"/>
                <a:cs typeface="Arial" charset="0"/>
              </a:rPr>
              <a:pPr/>
              <a:t>24</a:t>
            </a:fld>
            <a:endParaRPr lang="en-GB" smtClean="0">
              <a:latin typeface="Arial" charset="0"/>
              <a:cs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995A895F-CFF4-4382-8625-2650E95F027E}" type="slidenum">
              <a:rPr lang="en-GB" smtClean="0">
                <a:latin typeface="Arial" charset="0"/>
                <a:cs typeface="Arial" charset="0"/>
              </a:rPr>
              <a:pPr/>
              <a:t>25</a:t>
            </a:fld>
            <a:endParaRPr lang="en-GB" smtClean="0">
              <a:latin typeface="Arial" charset="0"/>
              <a:cs typeface="Arial"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9CDBE2D-2CD5-4619-A4A8-9D64ACB713CC}" type="slidenum">
              <a:rPr lang="en-GB" smtClean="0">
                <a:latin typeface="Arial" charset="0"/>
                <a:cs typeface="Arial" charset="0"/>
              </a:rPr>
              <a:pPr/>
              <a:t>29</a:t>
            </a:fld>
            <a:endParaRPr lang="en-GB" smtClean="0">
              <a:latin typeface="Arial" charset="0"/>
              <a:cs typeface="Arial"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latin typeface="Arial"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09663" y="2349500"/>
            <a:ext cx="9180440" cy="1620838"/>
          </a:xfrm>
        </p:spPr>
        <p:txBody>
          <a:bodyPr/>
          <a:lstStyle/>
          <a:p>
            <a:r>
              <a:rPr lang="de-DE" smtClean="0"/>
              <a:t>Mastertitelformat bearbeiten</a:t>
            </a:r>
            <a:endParaRPr lang="de-DE"/>
          </a:p>
        </p:txBody>
      </p:sp>
      <p:sp>
        <p:nvSpPr>
          <p:cNvPr id="3" name="Untertitel 2"/>
          <p:cNvSpPr>
            <a:spLocks noGrp="1"/>
          </p:cNvSpPr>
          <p:nvPr>
            <p:ph type="subTitle" idx="1"/>
          </p:nvPr>
        </p:nvSpPr>
        <p:spPr>
          <a:xfrm>
            <a:off x="1619323" y="4284664"/>
            <a:ext cx="7561117"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5" name="Rectangle 7"/>
          <p:cNvSpPr>
            <a:spLocks noGrp="1" noChangeArrowheads="1"/>
          </p:cNvSpPr>
          <p:nvPr>
            <p:ph type="sldNum" sz="quarter" idx="11"/>
          </p:nvPr>
        </p:nvSpPr>
        <p:spPr>
          <a:ln/>
        </p:spPr>
        <p:txBody>
          <a:bodyPr/>
          <a:lstStyle>
            <a:lvl1pPr>
              <a:defRPr/>
            </a:lvl1pPr>
          </a:lstStyle>
          <a:p>
            <a:pPr>
              <a:defRPr/>
            </a:pPr>
            <a:fld id="{CFC4758E-FF81-4BC4-841F-6A37B35E3797}" type="slidenum">
              <a:rPr lang="en-GB"/>
              <a:pPr>
                <a:defRPr/>
              </a:pPr>
              <a:t>‹#›</a:t>
            </a:fld>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5" name="Rectangle 7"/>
          <p:cNvSpPr>
            <a:spLocks noGrp="1" noChangeArrowheads="1"/>
          </p:cNvSpPr>
          <p:nvPr>
            <p:ph type="sldNum" sz="quarter" idx="11"/>
          </p:nvPr>
        </p:nvSpPr>
        <p:spPr>
          <a:ln/>
        </p:spPr>
        <p:txBody>
          <a:bodyPr/>
          <a:lstStyle>
            <a:lvl1pPr>
              <a:defRPr/>
            </a:lvl1pPr>
          </a:lstStyle>
          <a:p>
            <a:pPr>
              <a:defRPr/>
            </a:pPr>
            <a:fld id="{741C666F-35EC-4C9A-AFA2-AFF09AC4D5A8}" type="slidenum">
              <a:rPr lang="en-GB"/>
              <a:pPr>
                <a:defRPr/>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830470" y="368300"/>
            <a:ext cx="2428985" cy="6508750"/>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540309" y="368300"/>
            <a:ext cx="7136244" cy="650875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5" name="Rectangle 7"/>
          <p:cNvSpPr>
            <a:spLocks noGrp="1" noChangeArrowheads="1"/>
          </p:cNvSpPr>
          <p:nvPr>
            <p:ph type="sldNum" sz="quarter" idx="11"/>
          </p:nvPr>
        </p:nvSpPr>
        <p:spPr>
          <a:ln/>
        </p:spPr>
        <p:txBody>
          <a:bodyPr/>
          <a:lstStyle>
            <a:lvl1pPr>
              <a:defRPr/>
            </a:lvl1pPr>
          </a:lstStyle>
          <a:p>
            <a:pPr>
              <a:defRPr/>
            </a:pPr>
            <a:fld id="{AFE030E0-9645-4163-B1A2-66B957FB96B3}" type="slidenum">
              <a:rPr lang="en-GB"/>
              <a:pPr>
                <a:defRPr/>
              </a:pPr>
              <a:t>‹#›</a:t>
            </a:fld>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539988" y="302802"/>
            <a:ext cx="9719787" cy="645157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advTm="7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39988" y="302801"/>
            <a:ext cx="9719787" cy="1260211"/>
          </a:xfrm>
          <a:prstGeom prst="rect">
            <a:avLst/>
          </a:prstGeom>
        </p:spPr>
        <p:txBody>
          <a:bodyPr/>
          <a:lstStyle/>
          <a:p>
            <a:r>
              <a:rPr lang="de-DE"/>
              <a:t>Mastertitelformat bearbeiten</a:t>
            </a:r>
          </a:p>
        </p:txBody>
      </p:sp>
      <p:sp>
        <p:nvSpPr>
          <p:cNvPr id="3" name="Inhaltsplatzhalter 2"/>
          <p:cNvSpPr>
            <a:spLocks noGrp="1"/>
          </p:cNvSpPr>
          <p:nvPr>
            <p:ph sz="half" idx="1"/>
          </p:nvPr>
        </p:nvSpPr>
        <p:spPr>
          <a:xfrm>
            <a:off x="539988" y="1764295"/>
            <a:ext cx="4769895" cy="49900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489880" y="1764295"/>
            <a:ext cx="4769895" cy="2410153"/>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489880" y="4342476"/>
            <a:ext cx="4769895" cy="2411903"/>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advTm="7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5" name="Rectangle 7"/>
          <p:cNvSpPr>
            <a:spLocks noGrp="1" noChangeArrowheads="1"/>
          </p:cNvSpPr>
          <p:nvPr>
            <p:ph type="sldNum" sz="quarter" idx="11"/>
          </p:nvPr>
        </p:nvSpPr>
        <p:spPr>
          <a:ln/>
        </p:spPr>
        <p:txBody>
          <a:bodyPr/>
          <a:lstStyle>
            <a:lvl1pPr>
              <a:defRPr/>
            </a:lvl1pPr>
          </a:lstStyle>
          <a:p>
            <a:pPr>
              <a:defRPr/>
            </a:pPr>
            <a:fld id="{96927401-6ECE-4DC6-A954-B92C4E96E679}" type="slidenum">
              <a:rPr lang="en-GB"/>
              <a:pPr>
                <a:defRPr/>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52951" y="4859339"/>
            <a:ext cx="9180440" cy="15017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852951" y="3205164"/>
            <a:ext cx="9180440"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
        <p:nvSpPr>
          <p:cNvPr id="4"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5" name="Rectangle 7"/>
          <p:cNvSpPr>
            <a:spLocks noGrp="1" noChangeArrowheads="1"/>
          </p:cNvSpPr>
          <p:nvPr>
            <p:ph type="sldNum" sz="quarter" idx="11"/>
          </p:nvPr>
        </p:nvSpPr>
        <p:spPr>
          <a:ln/>
        </p:spPr>
        <p:txBody>
          <a:bodyPr/>
          <a:lstStyle>
            <a:lvl1pPr>
              <a:defRPr/>
            </a:lvl1pPr>
          </a:lstStyle>
          <a:p>
            <a:pPr>
              <a:defRPr/>
            </a:pPr>
            <a:fld id="{43221E4E-0274-4A4C-B659-CB3722D36B22}" type="slidenum">
              <a:rPr lang="en-GB"/>
              <a:pPr>
                <a:defRPr/>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540309" y="1557338"/>
            <a:ext cx="4782614" cy="5319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76840" y="1557338"/>
            <a:ext cx="4782615" cy="5319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6" name="Rectangle 7"/>
          <p:cNvSpPr>
            <a:spLocks noGrp="1" noChangeArrowheads="1"/>
          </p:cNvSpPr>
          <p:nvPr>
            <p:ph type="sldNum" sz="quarter" idx="11"/>
          </p:nvPr>
        </p:nvSpPr>
        <p:spPr>
          <a:ln/>
        </p:spPr>
        <p:txBody>
          <a:bodyPr/>
          <a:lstStyle>
            <a:lvl1pPr>
              <a:defRPr/>
            </a:lvl1pPr>
          </a:lstStyle>
          <a:p>
            <a:pPr>
              <a:defRPr/>
            </a:pPr>
            <a:fld id="{C2887E32-6423-41A4-8212-A609C5A2E23F}" type="slidenum">
              <a:rPr lang="en-GB"/>
              <a:pPr>
                <a:defRPr/>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40310" y="303214"/>
            <a:ext cx="9719145" cy="1260475"/>
          </a:xfrm>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540309" y="1692275"/>
            <a:ext cx="4771392"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540309" y="2397125"/>
            <a:ext cx="4771392"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86459" y="1692275"/>
            <a:ext cx="4772996"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5486459" y="2397125"/>
            <a:ext cx="4772996"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8" name="Rectangle 7"/>
          <p:cNvSpPr>
            <a:spLocks noGrp="1" noChangeArrowheads="1"/>
          </p:cNvSpPr>
          <p:nvPr>
            <p:ph type="sldNum" sz="quarter" idx="11"/>
          </p:nvPr>
        </p:nvSpPr>
        <p:spPr>
          <a:ln/>
        </p:spPr>
        <p:txBody>
          <a:bodyPr/>
          <a:lstStyle>
            <a:lvl1pPr>
              <a:defRPr/>
            </a:lvl1pPr>
          </a:lstStyle>
          <a:p>
            <a:pPr>
              <a:defRPr/>
            </a:pPr>
            <a:fld id="{7416C59A-9486-47F7-8D37-52B3E128A518}" type="slidenum">
              <a:rPr lang="en-GB"/>
              <a:pPr>
                <a:defRPr/>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4" name="Rectangle 7"/>
          <p:cNvSpPr>
            <a:spLocks noGrp="1" noChangeArrowheads="1"/>
          </p:cNvSpPr>
          <p:nvPr>
            <p:ph type="sldNum" sz="quarter" idx="11"/>
          </p:nvPr>
        </p:nvSpPr>
        <p:spPr>
          <a:ln/>
        </p:spPr>
        <p:txBody>
          <a:bodyPr/>
          <a:lstStyle>
            <a:lvl1pPr>
              <a:defRPr/>
            </a:lvl1pPr>
          </a:lstStyle>
          <a:p>
            <a:pPr>
              <a:defRPr/>
            </a:pPr>
            <a:fld id="{AF4DF05B-2CE6-4A71-B4B4-634D590DF5F0}" type="slidenum">
              <a:rPr lang="en-GB"/>
              <a:pPr>
                <a:defRPr/>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3" name="Rectangle 7"/>
          <p:cNvSpPr>
            <a:spLocks noGrp="1" noChangeArrowheads="1"/>
          </p:cNvSpPr>
          <p:nvPr>
            <p:ph type="sldNum" sz="quarter" idx="11"/>
          </p:nvPr>
        </p:nvSpPr>
        <p:spPr>
          <a:ln/>
        </p:spPr>
        <p:txBody>
          <a:bodyPr/>
          <a:lstStyle>
            <a:lvl1pPr>
              <a:defRPr/>
            </a:lvl1pPr>
          </a:lstStyle>
          <a:p>
            <a:pPr>
              <a:defRPr/>
            </a:pPr>
            <a:fld id="{E7859B43-0C61-4A60-A090-1E22B9E462B7}" type="slidenum">
              <a:rPr lang="en-GB"/>
              <a:pPr>
                <a:defRPr/>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40309" y="301626"/>
            <a:ext cx="3552891" cy="1281113"/>
          </a:xfrm>
        </p:spPr>
        <p:txBody>
          <a:bodyPr/>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4223067" y="301625"/>
            <a:ext cx="603638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40309" y="1582739"/>
            <a:ext cx="3552891"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6" name="Rectangle 7"/>
          <p:cNvSpPr>
            <a:spLocks noGrp="1" noChangeArrowheads="1"/>
          </p:cNvSpPr>
          <p:nvPr>
            <p:ph type="sldNum" sz="quarter" idx="11"/>
          </p:nvPr>
        </p:nvSpPr>
        <p:spPr>
          <a:ln/>
        </p:spPr>
        <p:txBody>
          <a:bodyPr/>
          <a:lstStyle>
            <a:lvl1pPr>
              <a:defRPr/>
            </a:lvl1pPr>
          </a:lstStyle>
          <a:p>
            <a:pPr>
              <a:defRPr/>
            </a:pPr>
            <a:fld id="{42E1B0F4-F55E-4243-BE26-45057038BD16}" type="slidenum">
              <a:rPr lang="en-GB"/>
              <a:pPr>
                <a:defRPr/>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116344" y="5292726"/>
            <a:ext cx="6480499" cy="625475"/>
          </a:xfrm>
        </p:spPr>
        <p:txBody>
          <a:bodyPr/>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2116344" y="676275"/>
            <a:ext cx="6480499"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auf Platzhalter ziehen oder durch Klicken auf Symbol hinzufügen</a:t>
            </a:r>
          </a:p>
        </p:txBody>
      </p:sp>
      <p:sp>
        <p:nvSpPr>
          <p:cNvPr id="4" name="Textplatzhalter 3"/>
          <p:cNvSpPr>
            <a:spLocks noGrp="1"/>
          </p:cNvSpPr>
          <p:nvPr>
            <p:ph type="body" sz="half" idx="2"/>
          </p:nvPr>
        </p:nvSpPr>
        <p:spPr>
          <a:xfrm>
            <a:off x="2116344" y="5918201"/>
            <a:ext cx="6480499"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Rectangle 6"/>
          <p:cNvSpPr>
            <a:spLocks noGrp="1" noChangeArrowheads="1"/>
          </p:cNvSpPr>
          <p:nvPr>
            <p:ph type="ftr" sz="quarter" idx="10"/>
          </p:nvPr>
        </p:nvSpPr>
        <p:spPr>
          <a:ln/>
        </p:spPr>
        <p:txBody>
          <a:bodyPr/>
          <a:lstStyle>
            <a:lvl1pPr>
              <a:defRPr/>
            </a:lvl1pPr>
          </a:lstStyle>
          <a:p>
            <a:pPr>
              <a:defRPr/>
            </a:pPr>
            <a:r>
              <a:rPr lang="en-GB"/>
              <a:t>www.hydronix.com</a:t>
            </a:r>
          </a:p>
        </p:txBody>
      </p:sp>
      <p:sp>
        <p:nvSpPr>
          <p:cNvPr id="6" name="Rectangle 7"/>
          <p:cNvSpPr>
            <a:spLocks noGrp="1" noChangeArrowheads="1"/>
          </p:cNvSpPr>
          <p:nvPr>
            <p:ph type="sldNum" sz="quarter" idx="11"/>
          </p:nvPr>
        </p:nvSpPr>
        <p:spPr>
          <a:ln/>
        </p:spPr>
        <p:txBody>
          <a:bodyPr/>
          <a:lstStyle>
            <a:lvl1pPr>
              <a:defRPr/>
            </a:lvl1pPr>
          </a:lstStyle>
          <a:p>
            <a:pPr>
              <a:defRPr/>
            </a:pPr>
            <a:fld id="{79E1611E-76AA-4DD1-A9E4-36253AF60300}" type="slidenum">
              <a:rPr lang="en-GB"/>
              <a:pPr>
                <a:defRPr/>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2" descr="top stripes high res small"/>
          <p:cNvPicPr>
            <a:picLocks noChangeAspect="1" noChangeArrowheads="1"/>
          </p:cNvPicPr>
          <p:nvPr/>
        </p:nvPicPr>
        <p:blipFill>
          <a:blip r:embed="rId15">
            <a:clrChange>
              <a:clrFrom>
                <a:srgbClr val="FDFDFD"/>
              </a:clrFrom>
              <a:clrTo>
                <a:srgbClr val="FDFDFD">
                  <a:alpha val="0"/>
                </a:srgbClr>
              </a:clrTo>
            </a:clrChange>
          </a:blip>
          <a:srcRect/>
          <a:stretch>
            <a:fillRect/>
          </a:stretch>
        </p:blipFill>
        <p:spPr bwMode="auto">
          <a:xfrm>
            <a:off x="0" y="-36513"/>
            <a:ext cx="10801350" cy="1152526"/>
          </a:xfrm>
          <a:prstGeom prst="rect">
            <a:avLst/>
          </a:prstGeom>
          <a:noFill/>
          <a:ln w="9525">
            <a:noFill/>
            <a:miter lim="800000"/>
            <a:headEnd/>
            <a:tailEnd/>
          </a:ln>
        </p:spPr>
      </p:pic>
      <p:pic>
        <p:nvPicPr>
          <p:cNvPr id="18435" name="Picture 3" descr="bottom stripes high res small"/>
          <p:cNvPicPr>
            <a:picLocks noChangeAspect="1" noChangeArrowheads="1"/>
          </p:cNvPicPr>
          <p:nvPr/>
        </p:nvPicPr>
        <p:blipFill>
          <a:blip r:embed="rId16">
            <a:clrChange>
              <a:clrFrom>
                <a:srgbClr val="FFFFFE"/>
              </a:clrFrom>
              <a:clrTo>
                <a:srgbClr val="FFFFFE">
                  <a:alpha val="0"/>
                </a:srgbClr>
              </a:clrTo>
            </a:clrChange>
          </a:blip>
          <a:srcRect/>
          <a:stretch>
            <a:fillRect/>
          </a:stretch>
        </p:blipFill>
        <p:spPr bwMode="auto">
          <a:xfrm>
            <a:off x="0" y="6445250"/>
            <a:ext cx="10801350" cy="1152525"/>
          </a:xfrm>
          <a:prstGeom prst="rect">
            <a:avLst/>
          </a:prstGeom>
          <a:noFill/>
          <a:ln w="9525">
            <a:noFill/>
            <a:miter lim="800000"/>
            <a:headEnd/>
            <a:tailEnd/>
          </a:ln>
        </p:spPr>
      </p:pic>
      <p:sp>
        <p:nvSpPr>
          <p:cNvPr id="18436" name="Rectangle 4"/>
          <p:cNvSpPr>
            <a:spLocks noGrp="1" noChangeArrowheads="1"/>
          </p:cNvSpPr>
          <p:nvPr>
            <p:ph type="title"/>
          </p:nvPr>
        </p:nvSpPr>
        <p:spPr bwMode="auto">
          <a:xfrm>
            <a:off x="1316038" y="368300"/>
            <a:ext cx="7910512" cy="1016000"/>
          </a:xfrm>
          <a:prstGeom prst="rect">
            <a:avLst/>
          </a:prstGeom>
          <a:noFill/>
          <a:ln w="9525">
            <a:noFill/>
            <a:miter lim="800000"/>
            <a:headEnd/>
            <a:tailEnd/>
          </a:ln>
        </p:spPr>
        <p:txBody>
          <a:bodyPr vert="horz" wrap="square" lIns="104299" tIns="52150" rIns="104299" bIns="52150" numCol="1" anchor="b" anchorCtr="1" compatLnSpc="1">
            <a:prstTxWarp prst="textNoShape">
              <a:avLst/>
            </a:prstTxWarp>
          </a:bodyPr>
          <a:lstStyle/>
          <a:p>
            <a:pPr lvl="0"/>
            <a:r>
              <a:rPr lang="de-DE" smtClean="0"/>
              <a:t>Mastertitelformat bearbeiten</a:t>
            </a:r>
            <a:endParaRPr lang="en-GB" smtClean="0"/>
          </a:p>
        </p:txBody>
      </p:sp>
      <p:sp>
        <p:nvSpPr>
          <p:cNvPr id="18437" name="Rectangle 5"/>
          <p:cNvSpPr>
            <a:spLocks noGrp="1" noChangeArrowheads="1"/>
          </p:cNvSpPr>
          <p:nvPr>
            <p:ph type="body" idx="1"/>
          </p:nvPr>
        </p:nvSpPr>
        <p:spPr bwMode="auto">
          <a:xfrm>
            <a:off x="539750" y="1557338"/>
            <a:ext cx="9720263" cy="5319712"/>
          </a:xfrm>
          <a:prstGeom prst="rect">
            <a:avLst/>
          </a:prstGeom>
          <a:noFill/>
          <a:ln w="9525">
            <a:noFill/>
            <a:miter lim="800000"/>
            <a:headEnd/>
            <a:tailEnd/>
          </a:ln>
        </p:spPr>
        <p:txBody>
          <a:bodyPr vert="horz" wrap="square" lIns="104299" tIns="52150" rIns="104299" bIns="5215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smtClean="0"/>
          </a:p>
        </p:txBody>
      </p:sp>
      <p:sp>
        <p:nvSpPr>
          <p:cNvPr id="1030" name="Rectangle 6"/>
          <p:cNvSpPr>
            <a:spLocks noGrp="1" noChangeArrowheads="1"/>
          </p:cNvSpPr>
          <p:nvPr>
            <p:ph type="ftr" sz="quarter" idx="3"/>
          </p:nvPr>
        </p:nvSpPr>
        <p:spPr bwMode="auto">
          <a:xfrm>
            <a:off x="8972550" y="7273925"/>
            <a:ext cx="1870075" cy="317500"/>
          </a:xfrm>
          <a:prstGeom prst="rect">
            <a:avLst/>
          </a:prstGeom>
          <a:noFill/>
          <a:ln w="9525">
            <a:noFill/>
            <a:miter lim="800000"/>
            <a:headEnd/>
            <a:tailEnd/>
          </a:ln>
          <a:effectLst/>
        </p:spPr>
        <p:txBody>
          <a:bodyPr vert="horz" wrap="square" lIns="104299" tIns="52150" rIns="104299" bIns="52150" numCol="1" anchor="t" anchorCtr="0" compatLnSpc="1">
            <a:prstTxWarp prst="textNoShape">
              <a:avLst/>
            </a:prstTxWarp>
          </a:bodyPr>
          <a:lstStyle>
            <a:lvl1pPr algn="ctr">
              <a:spcBef>
                <a:spcPct val="0"/>
              </a:spcBef>
              <a:defRPr sz="1400" b="1">
                <a:solidFill>
                  <a:schemeClr val="bg1"/>
                </a:solidFill>
                <a:latin typeface="Arial" pitchFamily="-1" charset="0"/>
                <a:cs typeface="+mn-cs"/>
              </a:defRPr>
            </a:lvl1pPr>
          </a:lstStyle>
          <a:p>
            <a:pPr>
              <a:defRPr/>
            </a:pPr>
            <a:r>
              <a:rPr lang="en-GB"/>
              <a:t>www.hydronix.com</a:t>
            </a:r>
          </a:p>
        </p:txBody>
      </p:sp>
      <p:sp>
        <p:nvSpPr>
          <p:cNvPr id="1031" name="Rectangle 7"/>
          <p:cNvSpPr>
            <a:spLocks noGrp="1" noChangeArrowheads="1"/>
          </p:cNvSpPr>
          <p:nvPr>
            <p:ph type="sldNum" sz="quarter" idx="4"/>
          </p:nvPr>
        </p:nvSpPr>
        <p:spPr bwMode="auto">
          <a:xfrm>
            <a:off x="0" y="7308850"/>
            <a:ext cx="379413" cy="252413"/>
          </a:xfrm>
          <a:prstGeom prst="rect">
            <a:avLst/>
          </a:prstGeom>
          <a:noFill/>
          <a:ln w="9525">
            <a:noFill/>
            <a:miter lim="800000"/>
            <a:headEnd/>
            <a:tailEnd/>
          </a:ln>
          <a:effectLst/>
        </p:spPr>
        <p:txBody>
          <a:bodyPr vert="horz" wrap="square" lIns="104299" tIns="52150" rIns="104299" bIns="36000" numCol="1" anchor="b" anchorCtr="0" compatLnSpc="1">
            <a:prstTxWarp prst="textNoShape">
              <a:avLst/>
            </a:prstTxWarp>
          </a:bodyPr>
          <a:lstStyle>
            <a:lvl1pPr algn="l">
              <a:spcBef>
                <a:spcPct val="0"/>
              </a:spcBef>
              <a:defRPr sz="700" b="1">
                <a:solidFill>
                  <a:schemeClr val="bg1"/>
                </a:solidFill>
                <a:latin typeface="Arial" pitchFamily="-1" charset="0"/>
                <a:cs typeface="+mn-cs"/>
              </a:defRPr>
            </a:lvl1pPr>
          </a:lstStyle>
          <a:p>
            <a:pPr>
              <a:defRPr/>
            </a:pPr>
            <a:fld id="{D2900AAB-97F2-4B1A-9F34-189EC7C0C01C}" type="slidenum">
              <a:rPr lang="en-GB"/>
              <a:pPr>
                <a:defRPr/>
              </a:pPr>
              <a:t>‹#›</a:t>
            </a:fld>
            <a:endParaRPr lang="en-GB"/>
          </a:p>
        </p:txBody>
      </p:sp>
      <p:pic>
        <p:nvPicPr>
          <p:cNvPr id="18440" name="Picture 8" descr="Hydronix_307_logo_small"/>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9361488" y="446088"/>
            <a:ext cx="1128712" cy="771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p:hf hdr="0" dt="0"/>
  <p:txStyles>
    <p:titleStyle>
      <a:lvl1pPr algn="ctr" defTabSz="1042988" rtl="0" fontAlgn="base">
        <a:spcBef>
          <a:spcPct val="0"/>
        </a:spcBef>
        <a:spcAft>
          <a:spcPct val="0"/>
        </a:spcAft>
        <a:defRPr sz="2700">
          <a:solidFill>
            <a:srgbClr val="2E6D9F"/>
          </a:solidFill>
          <a:latin typeface="+mj-lt"/>
          <a:ea typeface="ＭＳ Ｐゴシック" pitchFamily="-1" charset="-128"/>
          <a:cs typeface="ＭＳ Ｐゴシック" pitchFamily="-1" charset="-128"/>
        </a:defRPr>
      </a:lvl1pPr>
      <a:lvl2pPr algn="ctr" defTabSz="1042988" rtl="0" fontAlgn="base">
        <a:spcBef>
          <a:spcPct val="0"/>
        </a:spcBef>
        <a:spcAft>
          <a:spcPct val="0"/>
        </a:spcAft>
        <a:defRPr sz="2700">
          <a:solidFill>
            <a:srgbClr val="2E6D9F"/>
          </a:solidFill>
          <a:latin typeface="Arial" pitchFamily="-1" charset="0"/>
          <a:ea typeface="ＭＳ Ｐゴシック" pitchFamily="-1" charset="-128"/>
          <a:cs typeface="ＭＳ Ｐゴシック" pitchFamily="-1" charset="-128"/>
        </a:defRPr>
      </a:lvl2pPr>
      <a:lvl3pPr algn="ctr" defTabSz="1042988" rtl="0" fontAlgn="base">
        <a:spcBef>
          <a:spcPct val="0"/>
        </a:spcBef>
        <a:spcAft>
          <a:spcPct val="0"/>
        </a:spcAft>
        <a:defRPr sz="2700">
          <a:solidFill>
            <a:srgbClr val="2E6D9F"/>
          </a:solidFill>
          <a:latin typeface="Arial" pitchFamily="-1" charset="0"/>
          <a:ea typeface="ＭＳ Ｐゴシック" pitchFamily="-1" charset="-128"/>
          <a:cs typeface="ＭＳ Ｐゴシック" pitchFamily="-1" charset="-128"/>
        </a:defRPr>
      </a:lvl3pPr>
      <a:lvl4pPr algn="ctr" defTabSz="1042988" rtl="0" fontAlgn="base">
        <a:spcBef>
          <a:spcPct val="0"/>
        </a:spcBef>
        <a:spcAft>
          <a:spcPct val="0"/>
        </a:spcAft>
        <a:defRPr sz="2700">
          <a:solidFill>
            <a:srgbClr val="2E6D9F"/>
          </a:solidFill>
          <a:latin typeface="Arial" pitchFamily="-1" charset="0"/>
          <a:ea typeface="ＭＳ Ｐゴシック" pitchFamily="-1" charset="-128"/>
          <a:cs typeface="ＭＳ Ｐゴシック" pitchFamily="-1" charset="-128"/>
        </a:defRPr>
      </a:lvl4pPr>
      <a:lvl5pPr algn="ctr" defTabSz="1042988" rtl="0" fontAlgn="base">
        <a:spcBef>
          <a:spcPct val="0"/>
        </a:spcBef>
        <a:spcAft>
          <a:spcPct val="0"/>
        </a:spcAft>
        <a:defRPr sz="2700">
          <a:solidFill>
            <a:srgbClr val="2E6D9F"/>
          </a:solidFill>
          <a:latin typeface="Arial" pitchFamily="-1" charset="0"/>
          <a:ea typeface="ＭＳ Ｐゴシック" pitchFamily="-1" charset="-128"/>
          <a:cs typeface="ＭＳ Ｐゴシック" pitchFamily="-1" charset="-128"/>
        </a:defRPr>
      </a:lvl5pPr>
      <a:lvl6pPr marL="457200" algn="ctr" defTabSz="1042988" rtl="0" eaLnBrk="1" fontAlgn="base" hangingPunct="1">
        <a:spcBef>
          <a:spcPct val="0"/>
        </a:spcBef>
        <a:spcAft>
          <a:spcPct val="0"/>
        </a:spcAft>
        <a:defRPr sz="2700">
          <a:solidFill>
            <a:srgbClr val="2E6D9F"/>
          </a:solidFill>
          <a:latin typeface="Arial" pitchFamily="-1" charset="0"/>
        </a:defRPr>
      </a:lvl6pPr>
      <a:lvl7pPr marL="914400" algn="ctr" defTabSz="1042988" rtl="0" eaLnBrk="1" fontAlgn="base" hangingPunct="1">
        <a:spcBef>
          <a:spcPct val="0"/>
        </a:spcBef>
        <a:spcAft>
          <a:spcPct val="0"/>
        </a:spcAft>
        <a:defRPr sz="2700">
          <a:solidFill>
            <a:srgbClr val="2E6D9F"/>
          </a:solidFill>
          <a:latin typeface="Arial" pitchFamily="-1" charset="0"/>
        </a:defRPr>
      </a:lvl7pPr>
      <a:lvl8pPr marL="1371600" algn="ctr" defTabSz="1042988" rtl="0" eaLnBrk="1" fontAlgn="base" hangingPunct="1">
        <a:spcBef>
          <a:spcPct val="0"/>
        </a:spcBef>
        <a:spcAft>
          <a:spcPct val="0"/>
        </a:spcAft>
        <a:defRPr sz="2700">
          <a:solidFill>
            <a:srgbClr val="2E6D9F"/>
          </a:solidFill>
          <a:latin typeface="Arial" pitchFamily="-1" charset="0"/>
        </a:defRPr>
      </a:lvl8pPr>
      <a:lvl9pPr marL="1828800" algn="ctr" defTabSz="1042988" rtl="0" eaLnBrk="1" fontAlgn="base" hangingPunct="1">
        <a:spcBef>
          <a:spcPct val="0"/>
        </a:spcBef>
        <a:spcAft>
          <a:spcPct val="0"/>
        </a:spcAft>
        <a:defRPr sz="2700">
          <a:solidFill>
            <a:srgbClr val="2E6D9F"/>
          </a:solidFill>
          <a:latin typeface="Arial" pitchFamily="-1" charset="0"/>
        </a:defRPr>
      </a:lvl9pPr>
    </p:titleStyle>
    <p:bodyStyle>
      <a:lvl1pPr marL="390525" indent="-390525" algn="l" defTabSz="1042988" rtl="0" fontAlgn="base">
        <a:spcBef>
          <a:spcPct val="50000"/>
        </a:spcBef>
        <a:spcAft>
          <a:spcPct val="50000"/>
        </a:spcAft>
        <a:buClr>
          <a:srgbClr val="2E6D9F"/>
        </a:buClr>
        <a:buChar char="•"/>
        <a:defRPr sz="2000">
          <a:solidFill>
            <a:schemeClr val="tx1"/>
          </a:solidFill>
          <a:latin typeface="+mn-lt"/>
          <a:ea typeface="ＭＳ Ｐゴシック" pitchFamily="-1" charset="-128"/>
          <a:cs typeface="ＭＳ Ｐゴシック" pitchFamily="-1" charset="-128"/>
        </a:defRPr>
      </a:lvl1pPr>
      <a:lvl2pPr marL="847725" indent="-325438" algn="l" defTabSz="1042988" rtl="0" fontAlgn="base">
        <a:spcBef>
          <a:spcPct val="20000"/>
        </a:spcBef>
        <a:spcAft>
          <a:spcPct val="20000"/>
        </a:spcAft>
        <a:buClr>
          <a:srgbClr val="2E6D9F"/>
        </a:buClr>
        <a:buChar char="•"/>
        <a:defRPr sz="2800">
          <a:solidFill>
            <a:schemeClr val="tx1"/>
          </a:solidFill>
          <a:latin typeface="+mn-lt"/>
          <a:ea typeface="ＭＳ Ｐゴシック" pitchFamily="-1" charset="-128"/>
        </a:defRPr>
      </a:lvl2pPr>
      <a:lvl3pPr marL="1303338" indent="-260350" algn="l" defTabSz="1042988" rtl="0" fontAlgn="base">
        <a:spcBef>
          <a:spcPct val="20000"/>
        </a:spcBef>
        <a:spcAft>
          <a:spcPct val="0"/>
        </a:spcAft>
        <a:buClr>
          <a:srgbClr val="2E6D9F"/>
        </a:buClr>
        <a:buChar char="•"/>
        <a:defRPr sz="1600">
          <a:solidFill>
            <a:schemeClr val="tx1"/>
          </a:solidFill>
          <a:latin typeface="+mn-lt"/>
          <a:ea typeface="ＭＳ Ｐゴシック" pitchFamily="-1" charset="-128"/>
        </a:defRPr>
      </a:lvl3pPr>
      <a:lvl4pPr marL="1825625" indent="-261938" algn="l" defTabSz="1042988" rtl="0" fontAlgn="base">
        <a:spcBef>
          <a:spcPct val="20000"/>
        </a:spcBef>
        <a:spcAft>
          <a:spcPct val="0"/>
        </a:spcAft>
        <a:buClr>
          <a:srgbClr val="2E6D9F"/>
        </a:buClr>
        <a:buChar char="•"/>
        <a:defRPr sz="1400">
          <a:solidFill>
            <a:schemeClr val="tx1"/>
          </a:solidFill>
          <a:latin typeface="+mn-lt"/>
          <a:ea typeface="ＭＳ Ｐゴシック" pitchFamily="-1" charset="-128"/>
        </a:defRPr>
      </a:lvl4pPr>
      <a:lvl5pPr marL="2346325" indent="-260350" algn="l" defTabSz="1042988" rtl="0" fontAlgn="base">
        <a:spcBef>
          <a:spcPct val="20000"/>
        </a:spcBef>
        <a:spcAft>
          <a:spcPct val="0"/>
        </a:spcAft>
        <a:buClr>
          <a:srgbClr val="2E6D9F"/>
        </a:buClr>
        <a:buChar char="•"/>
        <a:defRPr sz="1400">
          <a:solidFill>
            <a:schemeClr val="tx1"/>
          </a:solidFill>
          <a:latin typeface="+mn-lt"/>
          <a:ea typeface="ＭＳ Ｐゴシック" pitchFamily="-1" charset="-128"/>
        </a:defRPr>
      </a:lvl5pPr>
      <a:lvl6pPr marL="2803525" indent="-260350" algn="l" defTabSz="1042988" rtl="0" eaLnBrk="1" fontAlgn="base" hangingPunct="1">
        <a:spcBef>
          <a:spcPct val="20000"/>
        </a:spcBef>
        <a:spcAft>
          <a:spcPct val="0"/>
        </a:spcAft>
        <a:buClr>
          <a:srgbClr val="2E6D9F"/>
        </a:buClr>
        <a:buChar char="•"/>
        <a:defRPr sz="1400">
          <a:solidFill>
            <a:schemeClr val="tx1"/>
          </a:solidFill>
          <a:latin typeface="+mn-lt"/>
          <a:ea typeface="ＭＳ Ｐゴシック" pitchFamily="-1" charset="-128"/>
        </a:defRPr>
      </a:lvl6pPr>
      <a:lvl7pPr marL="3260725" indent="-260350" algn="l" defTabSz="1042988" rtl="0" eaLnBrk="1" fontAlgn="base" hangingPunct="1">
        <a:spcBef>
          <a:spcPct val="20000"/>
        </a:spcBef>
        <a:spcAft>
          <a:spcPct val="0"/>
        </a:spcAft>
        <a:buClr>
          <a:srgbClr val="2E6D9F"/>
        </a:buClr>
        <a:buChar char="•"/>
        <a:defRPr sz="1400">
          <a:solidFill>
            <a:schemeClr val="tx1"/>
          </a:solidFill>
          <a:latin typeface="+mn-lt"/>
          <a:ea typeface="ＭＳ Ｐゴシック" pitchFamily="-1" charset="-128"/>
        </a:defRPr>
      </a:lvl7pPr>
      <a:lvl8pPr marL="3717925" indent="-260350" algn="l" defTabSz="1042988" rtl="0" eaLnBrk="1" fontAlgn="base" hangingPunct="1">
        <a:spcBef>
          <a:spcPct val="20000"/>
        </a:spcBef>
        <a:spcAft>
          <a:spcPct val="0"/>
        </a:spcAft>
        <a:buClr>
          <a:srgbClr val="2E6D9F"/>
        </a:buClr>
        <a:buChar char="•"/>
        <a:defRPr sz="1400">
          <a:solidFill>
            <a:schemeClr val="tx1"/>
          </a:solidFill>
          <a:latin typeface="+mn-lt"/>
          <a:ea typeface="ＭＳ Ｐゴシック" pitchFamily="-1" charset="-128"/>
        </a:defRPr>
      </a:lvl8pPr>
      <a:lvl9pPr marL="4175125" indent="-260350" algn="l" defTabSz="1042988" rtl="0" eaLnBrk="1" fontAlgn="base" hangingPunct="1">
        <a:spcBef>
          <a:spcPct val="20000"/>
        </a:spcBef>
        <a:spcAft>
          <a:spcPct val="0"/>
        </a:spcAft>
        <a:buClr>
          <a:srgbClr val="2E6D9F"/>
        </a:buClr>
        <a:buChar char="•"/>
        <a:defRPr sz="1400">
          <a:solidFill>
            <a:schemeClr val="tx1"/>
          </a:solidFill>
          <a:latin typeface="+mn-lt"/>
          <a:ea typeface="ＭＳ Ｐゴシック" pitchFamily="-1"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file:///E:\Hydronix\HP02%20Installation%20Guide\graphics%20image%20files\dry%20heat.wmf" TargetMode="External"/><Relationship Id="rId5" Type="http://schemas.openxmlformats.org/officeDocument/2006/relationships/image" Target="../media/image23.wmf"/><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file:///E:\Hydronix\HP02%20Installation%20Guide\graphics%20image%20files\dry%20heat.wm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 name="Picture 4" descr="Figure 2 - The Hydro-Probe II"/>
          <p:cNvPicPr>
            <a:picLocks noChangeAspect="1" noChangeArrowheads="1"/>
          </p:cNvPicPr>
          <p:nvPr/>
        </p:nvPicPr>
        <p:blipFill>
          <a:blip r:embed="rId3"/>
          <a:srcRect/>
          <a:stretch>
            <a:fillRect/>
          </a:stretch>
        </p:blipFill>
        <p:spPr bwMode="auto">
          <a:xfrm>
            <a:off x="6624638" y="1331913"/>
            <a:ext cx="3997325" cy="2544762"/>
          </a:xfrm>
          <a:prstGeom prst="rect">
            <a:avLst/>
          </a:prstGeom>
          <a:noFill/>
          <a:ln w="9525">
            <a:noFill/>
            <a:miter lim="800000"/>
            <a:headEnd/>
            <a:tailEnd/>
          </a:ln>
        </p:spPr>
      </p:pic>
      <p:sp>
        <p:nvSpPr>
          <p:cNvPr id="1086" name="Text Box 5"/>
          <p:cNvSpPr txBox="1">
            <a:spLocks noChangeArrowheads="1"/>
          </p:cNvSpPr>
          <p:nvPr/>
        </p:nvSpPr>
        <p:spPr bwMode="auto">
          <a:xfrm>
            <a:off x="1504950" y="568325"/>
            <a:ext cx="6492875" cy="531813"/>
          </a:xfrm>
          <a:prstGeom prst="rect">
            <a:avLst/>
          </a:prstGeom>
          <a:noFill/>
          <a:ln w="9525">
            <a:noFill/>
            <a:miter lim="800000"/>
            <a:headEnd/>
            <a:tailEnd/>
          </a:ln>
        </p:spPr>
        <p:txBody>
          <a:bodyPr lIns="104918" tIns="52459" rIns="104918" bIns="52459">
            <a:spAutoFit/>
          </a:bodyPr>
          <a:lstStyle/>
          <a:p>
            <a:pPr algn="l">
              <a:spcBef>
                <a:spcPct val="0"/>
              </a:spcBef>
            </a:pPr>
            <a:r>
              <a:rPr lang="ru-RU" sz="2800" b="1">
                <a:solidFill>
                  <a:srgbClr val="2E6D9F"/>
                </a:solidFill>
              </a:rPr>
              <a:t>Калибровка датчика </a:t>
            </a:r>
            <a:r>
              <a:rPr lang="en-GB" sz="2800" b="1">
                <a:solidFill>
                  <a:srgbClr val="2E6D9F"/>
                </a:solidFill>
              </a:rPr>
              <a:t>Hydro-Probe II</a:t>
            </a:r>
          </a:p>
        </p:txBody>
      </p:sp>
      <p:pic>
        <p:nvPicPr>
          <p:cNvPr id="1087" name="Picture 6" descr="5HOUSTO2"/>
          <p:cNvPicPr>
            <a:picLocks noChangeAspect="1" noChangeArrowheads="1"/>
          </p:cNvPicPr>
          <p:nvPr/>
        </p:nvPicPr>
        <p:blipFill>
          <a:blip r:embed="rId4"/>
          <a:srcRect/>
          <a:stretch>
            <a:fillRect/>
          </a:stretch>
        </p:blipFill>
        <p:spPr bwMode="auto">
          <a:xfrm>
            <a:off x="211138" y="2033588"/>
            <a:ext cx="3868737" cy="5353050"/>
          </a:xfrm>
          <a:prstGeom prst="rect">
            <a:avLst/>
          </a:prstGeom>
          <a:noFill/>
          <a:ln w="9525">
            <a:noFill/>
            <a:miter lim="800000"/>
            <a:headEnd/>
            <a:tailEnd/>
          </a:ln>
        </p:spPr>
      </p:pic>
      <p:pic>
        <p:nvPicPr>
          <p:cNvPr id="1088" name="Picture 7" descr="HP2_top_1024"/>
          <p:cNvPicPr>
            <a:picLocks noChangeAspect="1" noChangeArrowheads="1"/>
          </p:cNvPicPr>
          <p:nvPr/>
        </p:nvPicPr>
        <p:blipFill>
          <a:blip r:embed="rId5"/>
          <a:srcRect/>
          <a:stretch>
            <a:fillRect/>
          </a:stretch>
        </p:blipFill>
        <p:spPr bwMode="auto">
          <a:xfrm>
            <a:off x="4319588" y="3276600"/>
            <a:ext cx="4481512" cy="1509713"/>
          </a:xfrm>
          <a:prstGeom prst="rect">
            <a:avLst/>
          </a:prstGeom>
          <a:noFill/>
          <a:ln w="9525">
            <a:noFill/>
            <a:miter lim="800000"/>
            <a:headEnd/>
            <a:tailEnd/>
          </a:ln>
        </p:spPr>
      </p:pic>
      <p:pic>
        <p:nvPicPr>
          <p:cNvPr id="1089" name="Picture 9" descr="HP2_rear_1024"/>
          <p:cNvPicPr>
            <a:picLocks noChangeAspect="1" noChangeArrowheads="1"/>
          </p:cNvPicPr>
          <p:nvPr/>
        </p:nvPicPr>
        <p:blipFill>
          <a:blip r:embed="rId6"/>
          <a:srcRect/>
          <a:stretch>
            <a:fillRect/>
          </a:stretch>
        </p:blipFill>
        <p:spPr bwMode="auto">
          <a:xfrm>
            <a:off x="4751388" y="1836738"/>
            <a:ext cx="1795462" cy="1570037"/>
          </a:xfrm>
          <a:prstGeom prst="rect">
            <a:avLst/>
          </a:prstGeom>
          <a:noFill/>
          <a:ln w="9525">
            <a:noFill/>
            <a:miter lim="800000"/>
            <a:headEnd/>
            <a:tailEnd/>
          </a:ln>
        </p:spPr>
      </p:pic>
      <p:sp>
        <p:nvSpPr>
          <p:cNvPr id="1090" name="Text Box 10"/>
          <p:cNvSpPr txBox="1">
            <a:spLocks noChangeArrowheads="1"/>
          </p:cNvSpPr>
          <p:nvPr/>
        </p:nvSpPr>
        <p:spPr bwMode="auto">
          <a:xfrm>
            <a:off x="835025" y="1547813"/>
            <a:ext cx="6208713" cy="384175"/>
          </a:xfrm>
          <a:prstGeom prst="rect">
            <a:avLst/>
          </a:prstGeom>
          <a:noFill/>
          <a:ln w="9525">
            <a:noFill/>
            <a:miter lim="800000"/>
            <a:headEnd/>
            <a:tailEnd/>
          </a:ln>
        </p:spPr>
        <p:txBody>
          <a:bodyPr lIns="104918" tIns="52459" rIns="104918" bIns="52459">
            <a:spAutoFit/>
          </a:bodyPr>
          <a:lstStyle/>
          <a:p>
            <a:pPr algn="l">
              <a:spcBef>
                <a:spcPct val="0"/>
              </a:spcBef>
            </a:pPr>
            <a:r>
              <a:rPr lang="ru-RU" sz="1800" b="1">
                <a:solidFill>
                  <a:srgbClr val="2E6D9F"/>
                </a:solidFill>
              </a:rPr>
              <a:t>Для заполнителей и иных сыпучих материалов</a:t>
            </a:r>
            <a:endParaRPr lang="en-GB" sz="1800" b="1">
              <a:solidFill>
                <a:srgbClr val="2E6D9F"/>
              </a:solidFill>
            </a:endParaRPr>
          </a:p>
        </p:txBody>
      </p:sp>
      <p:pic>
        <p:nvPicPr>
          <p:cNvPr id="1091" name="Picture 12" descr="untitled7"/>
          <p:cNvPicPr>
            <a:picLocks noChangeAspect="1" noChangeArrowheads="1"/>
          </p:cNvPicPr>
          <p:nvPr/>
        </p:nvPicPr>
        <p:blipFill>
          <a:blip r:embed="rId7"/>
          <a:srcRect/>
          <a:stretch>
            <a:fillRect/>
          </a:stretch>
        </p:blipFill>
        <p:spPr bwMode="auto">
          <a:xfrm>
            <a:off x="7704138" y="4932363"/>
            <a:ext cx="2720975" cy="1722437"/>
          </a:xfrm>
          <a:prstGeom prst="rect">
            <a:avLst/>
          </a:prstGeom>
          <a:noFill/>
          <a:ln w="9525">
            <a:solidFill>
              <a:schemeClr val="bg1"/>
            </a:solidFill>
            <a:miter lim="800000"/>
            <a:headEnd/>
            <a:tailEnd/>
          </a:ln>
        </p:spPr>
      </p:pic>
      <p:graphicFrame>
        <p:nvGraphicFramePr>
          <p:cNvPr id="1084" name="Object 60"/>
          <p:cNvGraphicFramePr>
            <a:graphicFrameLocks noGrp="1" noChangeAspect="1"/>
          </p:cNvGraphicFramePr>
          <p:nvPr>
            <p:ph/>
          </p:nvPr>
        </p:nvGraphicFramePr>
        <p:xfrm>
          <a:off x="4464050" y="4932363"/>
          <a:ext cx="2892425" cy="1773237"/>
        </p:xfrm>
        <a:graphic>
          <a:graphicData uri="http://schemas.openxmlformats.org/presentationml/2006/ole">
            <p:oleObj spid="_x0000_s1084" name="Picture" r:id="rId8" imgW="2988156" imgH="1735991" progId="Word.Picture.8">
              <p:embed/>
            </p:oleObj>
          </a:graphicData>
        </a:graphic>
      </p:graphicFrame>
    </p:spTree>
  </p:cSld>
  <p:clrMapOvr>
    <a:masterClrMapping/>
  </p:clrMapOvr>
  <p:transition advTm="7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5" name="Text Box 7"/>
          <p:cNvSpPr txBox="1">
            <a:spLocks noChangeArrowheads="1"/>
          </p:cNvSpPr>
          <p:nvPr/>
        </p:nvSpPr>
        <p:spPr bwMode="auto">
          <a:xfrm>
            <a:off x="431800" y="1547813"/>
            <a:ext cx="10225088" cy="1200150"/>
          </a:xfrm>
          <a:prstGeom prst="rect">
            <a:avLst/>
          </a:prstGeom>
          <a:noFill/>
          <a:ln w="9525">
            <a:noFill/>
            <a:miter lim="800000"/>
            <a:headEnd/>
            <a:tailEnd/>
          </a:ln>
        </p:spPr>
        <p:txBody>
          <a:bodyPr lIns="104918" tIns="52459" rIns="104918" bIns="52459">
            <a:spAutoFit/>
          </a:bodyPr>
          <a:lstStyle/>
          <a:p>
            <a:pPr algn="l">
              <a:spcBef>
                <a:spcPct val="0"/>
              </a:spcBef>
            </a:pPr>
            <a:r>
              <a:rPr lang="ru-RU">
                <a:solidFill>
                  <a:srgbClr val="2E6D9F"/>
                </a:solidFill>
              </a:rPr>
              <a:t>На практике калибровка возможна только с использованием абсолютно сухого (высушенного в печи) материала и с поправкой на объем поглощенной воды, для учета которой вводится показатель поглощения воды </a:t>
            </a:r>
            <a:r>
              <a:rPr lang="en-US">
                <a:solidFill>
                  <a:srgbClr val="2E6D9F"/>
                </a:solidFill>
              </a:rPr>
              <a:t>WAV (</a:t>
            </a:r>
            <a:r>
              <a:rPr lang="ru-RU">
                <a:solidFill>
                  <a:srgbClr val="2E6D9F"/>
                </a:solidFill>
              </a:rPr>
              <a:t>коэффициент</a:t>
            </a:r>
            <a:r>
              <a:rPr lang="ru-RU"/>
              <a:t> </a:t>
            </a:r>
            <a:r>
              <a:rPr lang="en-US">
                <a:solidFill>
                  <a:srgbClr val="2E6D9F"/>
                </a:solidFill>
              </a:rPr>
              <a:t>SSD)</a:t>
            </a:r>
            <a:r>
              <a:rPr lang="ru-RU">
                <a:solidFill>
                  <a:srgbClr val="2E6D9F"/>
                </a:solidFill>
              </a:rPr>
              <a:t>. При использовании этого коэффициента датчик выдает значение свободной влажности. Коэффициент</a:t>
            </a:r>
            <a:r>
              <a:rPr lang="en-US">
                <a:solidFill>
                  <a:srgbClr val="2E6D9F"/>
                </a:solidFill>
              </a:rPr>
              <a:t> SSD </a:t>
            </a:r>
            <a:r>
              <a:rPr lang="ru-RU">
                <a:solidFill>
                  <a:srgbClr val="2E6D9F"/>
                </a:solidFill>
              </a:rPr>
              <a:t>– это постоянная величина</a:t>
            </a:r>
            <a:r>
              <a:rPr lang="en-US">
                <a:solidFill>
                  <a:srgbClr val="2E6D9F"/>
                </a:solidFill>
              </a:rPr>
              <a:t> (</a:t>
            </a:r>
            <a:r>
              <a:rPr lang="ru-RU">
                <a:solidFill>
                  <a:srgbClr val="2E6D9F"/>
                </a:solidFill>
              </a:rPr>
              <a:t>или смещение</a:t>
            </a:r>
            <a:r>
              <a:rPr lang="en-US">
                <a:solidFill>
                  <a:srgbClr val="2E6D9F"/>
                </a:solidFill>
              </a:rPr>
              <a:t>)</a:t>
            </a:r>
            <a:r>
              <a:rPr lang="ru-RU">
                <a:solidFill>
                  <a:srgbClr val="2E6D9F"/>
                </a:solidFill>
              </a:rPr>
              <a:t>, которая может сохраняться в памяти датчика или в системе управления. </a:t>
            </a:r>
          </a:p>
          <a:p>
            <a:pPr algn="l">
              <a:spcBef>
                <a:spcPct val="0"/>
              </a:spcBef>
            </a:pPr>
            <a:endParaRPr lang="en-US">
              <a:solidFill>
                <a:srgbClr val="2E6D9F"/>
              </a:solidFill>
            </a:endParaRPr>
          </a:p>
          <a:p>
            <a:pPr algn="l">
              <a:spcBef>
                <a:spcPct val="0"/>
              </a:spcBef>
            </a:pPr>
            <a:r>
              <a:rPr lang="ru-RU">
                <a:solidFill>
                  <a:srgbClr val="2E6D9F"/>
                </a:solidFill>
              </a:rPr>
              <a:t>На рисунке внизу показано влияние добавления показателя поглощения воды (</a:t>
            </a:r>
            <a:r>
              <a:rPr lang="en-US">
                <a:solidFill>
                  <a:srgbClr val="2E6D9F"/>
                </a:solidFill>
              </a:rPr>
              <a:t>WAV) (</a:t>
            </a:r>
            <a:r>
              <a:rPr lang="ru-RU">
                <a:solidFill>
                  <a:srgbClr val="2E6D9F"/>
                </a:solidFill>
              </a:rPr>
              <a:t>коэффициент </a:t>
            </a:r>
            <a:r>
              <a:rPr lang="en-US">
                <a:solidFill>
                  <a:srgbClr val="2E6D9F"/>
                </a:solidFill>
              </a:rPr>
              <a:t>SSD).</a:t>
            </a:r>
          </a:p>
        </p:txBody>
      </p:sp>
      <p:pic>
        <p:nvPicPr>
          <p:cNvPr id="345104" name="Picture 16" descr="TotalAndSSDMoisture"/>
          <p:cNvPicPr>
            <a:picLocks noChangeAspect="1" noChangeArrowheads="1"/>
          </p:cNvPicPr>
          <p:nvPr/>
        </p:nvPicPr>
        <p:blipFill>
          <a:blip r:embed="rId2"/>
          <a:srcRect/>
          <a:stretch>
            <a:fillRect/>
          </a:stretch>
        </p:blipFill>
        <p:spPr bwMode="auto">
          <a:xfrm>
            <a:off x="211138" y="3382963"/>
            <a:ext cx="7315200" cy="3490912"/>
          </a:xfrm>
          <a:prstGeom prst="rect">
            <a:avLst/>
          </a:prstGeom>
          <a:noFill/>
          <a:ln w="9525">
            <a:noFill/>
            <a:miter lim="800000"/>
            <a:headEnd/>
            <a:tailEnd/>
          </a:ln>
        </p:spPr>
      </p:pic>
      <p:sp>
        <p:nvSpPr>
          <p:cNvPr id="345099" name="Text Box 11"/>
          <p:cNvSpPr txBox="1">
            <a:spLocks noChangeArrowheads="1"/>
          </p:cNvSpPr>
          <p:nvPr/>
        </p:nvSpPr>
        <p:spPr bwMode="auto">
          <a:xfrm>
            <a:off x="7526338" y="2771775"/>
            <a:ext cx="3117850" cy="4000500"/>
          </a:xfrm>
          <a:prstGeom prst="rect">
            <a:avLst/>
          </a:prstGeom>
          <a:noFill/>
          <a:ln w="9525">
            <a:noFill/>
            <a:miter lim="800000"/>
            <a:headEnd/>
            <a:tailEnd/>
          </a:ln>
        </p:spPr>
        <p:txBody>
          <a:bodyPr lIns="104918" tIns="52459" rIns="104918" bIns="52459">
            <a:spAutoFit/>
          </a:bodyPr>
          <a:lstStyle/>
          <a:p>
            <a:pPr algn="l">
              <a:spcBef>
                <a:spcPct val="0"/>
              </a:spcBef>
              <a:spcAft>
                <a:spcPts val="600"/>
              </a:spcAft>
            </a:pPr>
            <a:r>
              <a:rPr lang="ru-RU">
                <a:solidFill>
                  <a:srgbClr val="2E6D9F"/>
                </a:solidFill>
              </a:rPr>
              <a:t>Датчик измеряет электрические характеристики</a:t>
            </a:r>
            <a:r>
              <a:rPr lang="en-GB">
                <a:solidFill>
                  <a:srgbClr val="2E6D9F"/>
                </a:solidFill>
              </a:rPr>
              <a:t> </a:t>
            </a:r>
            <a:r>
              <a:rPr lang="ru-RU">
                <a:solidFill>
                  <a:srgbClr val="2E6D9F"/>
                </a:solidFill>
              </a:rPr>
              <a:t>абсолютно сухого материала</a:t>
            </a:r>
            <a:r>
              <a:rPr lang="en-GB">
                <a:solidFill>
                  <a:srgbClr val="2E6D9F"/>
                </a:solidFill>
              </a:rPr>
              <a:t> + </a:t>
            </a:r>
            <a:r>
              <a:rPr lang="ru-RU">
                <a:solidFill>
                  <a:srgbClr val="2E6D9F"/>
                </a:solidFill>
              </a:rPr>
              <a:t>общую влажность</a:t>
            </a:r>
            <a:r>
              <a:rPr lang="en-GB">
                <a:solidFill>
                  <a:srgbClr val="2E6D9F"/>
                </a:solidFill>
              </a:rPr>
              <a:t>.</a:t>
            </a:r>
          </a:p>
          <a:p>
            <a:pPr algn="l">
              <a:spcBef>
                <a:spcPct val="0"/>
              </a:spcBef>
              <a:spcAft>
                <a:spcPts val="600"/>
              </a:spcAft>
            </a:pPr>
            <a:r>
              <a:rPr lang="ru-RU">
                <a:solidFill>
                  <a:srgbClr val="2E6D9F"/>
                </a:solidFill>
              </a:rPr>
              <a:t>Калибровка исключает влияние на показания характеристик абсолютно сухого материала</a:t>
            </a:r>
            <a:r>
              <a:rPr lang="en-GB">
                <a:solidFill>
                  <a:srgbClr val="2E6D9F"/>
                </a:solidFill>
              </a:rPr>
              <a:t>.</a:t>
            </a:r>
          </a:p>
          <a:p>
            <a:pPr algn="l">
              <a:spcBef>
                <a:spcPct val="0"/>
              </a:spcBef>
              <a:spcAft>
                <a:spcPts val="600"/>
              </a:spcAft>
            </a:pPr>
            <a:r>
              <a:rPr lang="ru-RU">
                <a:solidFill>
                  <a:srgbClr val="2E6D9F"/>
                </a:solidFill>
              </a:rPr>
              <a:t>Таким образом, датчик определяет общую влажность</a:t>
            </a:r>
            <a:r>
              <a:rPr lang="en-GB">
                <a:solidFill>
                  <a:srgbClr val="2E6D9F"/>
                </a:solidFill>
              </a:rPr>
              <a:t>.</a:t>
            </a:r>
            <a:br>
              <a:rPr lang="en-GB">
                <a:solidFill>
                  <a:srgbClr val="2E6D9F"/>
                </a:solidFill>
              </a:rPr>
            </a:br>
            <a:r>
              <a:rPr lang="ru-RU" sz="1000" i="1">
                <a:solidFill>
                  <a:srgbClr val="FF0000"/>
                </a:solidFill>
              </a:rPr>
              <a:t>Общая влажность</a:t>
            </a:r>
            <a:r>
              <a:rPr lang="en-GB" sz="1000" i="1">
                <a:solidFill>
                  <a:srgbClr val="FF0000"/>
                </a:solidFill>
              </a:rPr>
              <a:t> = </a:t>
            </a:r>
            <a:r>
              <a:rPr lang="ru-RU" sz="1000" i="1">
                <a:solidFill>
                  <a:srgbClr val="FF0000"/>
                </a:solidFill>
              </a:rPr>
              <a:t>Поглощенная вода</a:t>
            </a:r>
            <a:r>
              <a:rPr lang="en-GB" sz="1000" i="1">
                <a:solidFill>
                  <a:srgbClr val="FF0000"/>
                </a:solidFill>
              </a:rPr>
              <a:t> + </a:t>
            </a:r>
            <a:r>
              <a:rPr lang="ru-RU" sz="1000" i="1">
                <a:solidFill>
                  <a:srgbClr val="FF0000"/>
                </a:solidFill>
              </a:rPr>
              <a:t>Свободная влажность </a:t>
            </a:r>
          </a:p>
          <a:p>
            <a:pPr algn="l">
              <a:spcBef>
                <a:spcPct val="0"/>
              </a:spcBef>
              <a:spcAft>
                <a:spcPts val="600"/>
              </a:spcAft>
            </a:pPr>
            <a:r>
              <a:rPr lang="ru-RU">
                <a:solidFill>
                  <a:srgbClr val="2E6D9F"/>
                </a:solidFill>
              </a:rPr>
              <a:t>Поглощенная вода не</a:t>
            </a:r>
            <a:r>
              <a:rPr lang="en-GB">
                <a:solidFill>
                  <a:srgbClr val="2E6D9F"/>
                </a:solidFill>
              </a:rPr>
              <a:t> </a:t>
            </a:r>
            <a:r>
              <a:rPr lang="ru-RU">
                <a:solidFill>
                  <a:srgbClr val="2E6D9F"/>
                </a:solidFill>
              </a:rPr>
              <a:t>участвует в гидратации, поэтому</a:t>
            </a:r>
            <a:r>
              <a:rPr lang="en-GB">
                <a:solidFill>
                  <a:srgbClr val="2E6D9F"/>
                </a:solidFill>
              </a:rPr>
              <a:t> </a:t>
            </a:r>
            <a:r>
              <a:rPr lang="ru-RU">
                <a:solidFill>
                  <a:srgbClr val="2E6D9F"/>
                </a:solidFill>
              </a:rPr>
              <a:t>во многих случаях значение имеет только свободная влажность</a:t>
            </a:r>
            <a:r>
              <a:rPr lang="en-GB">
                <a:solidFill>
                  <a:srgbClr val="2E6D9F"/>
                </a:solidFill>
              </a:rPr>
              <a:t>.</a:t>
            </a:r>
          </a:p>
          <a:p>
            <a:pPr algn="l">
              <a:spcBef>
                <a:spcPct val="0"/>
              </a:spcBef>
              <a:spcAft>
                <a:spcPts val="600"/>
              </a:spcAft>
            </a:pPr>
            <a:r>
              <a:rPr lang="ru-RU">
                <a:solidFill>
                  <a:srgbClr val="2E6D9F"/>
                </a:solidFill>
              </a:rPr>
              <a:t>Коэффициент</a:t>
            </a:r>
            <a:r>
              <a:rPr lang="en-GB">
                <a:solidFill>
                  <a:srgbClr val="2E6D9F"/>
                </a:solidFill>
              </a:rPr>
              <a:t> SSD </a:t>
            </a:r>
            <a:r>
              <a:rPr lang="ru-RU">
                <a:solidFill>
                  <a:srgbClr val="2E6D9F"/>
                </a:solidFill>
              </a:rPr>
              <a:t>может использоваться в случаях, когда необходимо определить значение «свободной влажности»</a:t>
            </a:r>
            <a:r>
              <a:rPr lang="en-GB">
                <a:solidFill>
                  <a:srgbClr val="2E6D9F"/>
                </a:solidFill>
              </a:rPr>
              <a:t>. </a:t>
            </a:r>
            <a:r>
              <a:rPr lang="ru-RU">
                <a:solidFill>
                  <a:srgbClr val="2E6D9F"/>
                </a:solidFill>
              </a:rPr>
              <a:t>На рисунке слева показан результат применения</a:t>
            </a:r>
            <a:r>
              <a:rPr lang="en-GB">
                <a:solidFill>
                  <a:srgbClr val="2E6D9F"/>
                </a:solidFill>
              </a:rPr>
              <a:t> </a:t>
            </a:r>
            <a:r>
              <a:rPr lang="ru-RU">
                <a:solidFill>
                  <a:srgbClr val="2E6D9F"/>
                </a:solidFill>
              </a:rPr>
              <a:t>коэффициента</a:t>
            </a:r>
            <a:r>
              <a:rPr lang="en-GB">
                <a:solidFill>
                  <a:srgbClr val="2E6D9F"/>
                </a:solidFill>
              </a:rPr>
              <a:t> SSD.</a:t>
            </a:r>
          </a:p>
        </p:txBody>
      </p:sp>
      <p:sp>
        <p:nvSpPr>
          <p:cNvPr id="32772"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1800" b="1">
                <a:solidFill>
                  <a:srgbClr val="2E6D9F"/>
                </a:solidFill>
              </a:rPr>
              <a:t>Коэффициент смещения кривой насыщения влагой при сухой поверхности материала </a:t>
            </a:r>
            <a:r>
              <a:rPr lang="en-GB" sz="1800" b="1">
                <a:solidFill>
                  <a:srgbClr val="2E6D9F"/>
                </a:solidFill>
              </a:rPr>
              <a:t>(SSD) </a:t>
            </a:r>
            <a:r>
              <a:rPr lang="ru-RU" sz="1800" b="1">
                <a:solidFill>
                  <a:srgbClr val="2E6D9F"/>
                </a:solidFill>
              </a:rPr>
              <a:t>и влажность после сушки</a:t>
            </a:r>
            <a:endParaRPr lang="en-GB" sz="1800" b="1">
              <a:solidFill>
                <a:srgbClr val="2E6D9F"/>
              </a:solidFill>
            </a:endParaRPr>
          </a:p>
        </p:txBody>
      </p:sp>
      <p:sp>
        <p:nvSpPr>
          <p:cNvPr id="32774" name="Text Box 6"/>
          <p:cNvSpPr txBox="1">
            <a:spLocks noChangeArrowheads="1"/>
          </p:cNvSpPr>
          <p:nvPr/>
        </p:nvSpPr>
        <p:spPr bwMode="auto">
          <a:xfrm>
            <a:off x="211138" y="4213225"/>
            <a:ext cx="1012825" cy="1189038"/>
          </a:xfrm>
          <a:prstGeom prst="rect">
            <a:avLst/>
          </a:prstGeom>
          <a:solidFill>
            <a:schemeClr val="bg1"/>
          </a:solidFill>
          <a:ln w="9525">
            <a:noFill/>
            <a:miter lim="800000"/>
            <a:headEnd/>
            <a:tailEnd/>
          </a:ln>
          <a:effectLst/>
        </p:spPr>
        <p:txBody>
          <a:bodyPr>
            <a:spAutoFit/>
          </a:bodyPr>
          <a:lstStyle/>
          <a:p>
            <a:r>
              <a:rPr lang="ru-RU"/>
              <a:t>Влажность материала, %</a:t>
            </a:r>
          </a:p>
          <a:p>
            <a:endParaRPr lang="ru-RU"/>
          </a:p>
          <a:p>
            <a:endParaRPr lang="ru-RU"/>
          </a:p>
        </p:txBody>
      </p:sp>
      <p:sp>
        <p:nvSpPr>
          <p:cNvPr id="32775" name="Text Box 7"/>
          <p:cNvSpPr txBox="1">
            <a:spLocks noChangeArrowheads="1"/>
          </p:cNvSpPr>
          <p:nvPr/>
        </p:nvSpPr>
        <p:spPr bwMode="auto">
          <a:xfrm>
            <a:off x="3240088" y="4213225"/>
            <a:ext cx="1511300" cy="274638"/>
          </a:xfrm>
          <a:prstGeom prst="rect">
            <a:avLst/>
          </a:prstGeom>
          <a:solidFill>
            <a:schemeClr val="bg1"/>
          </a:solidFill>
          <a:ln w="9525">
            <a:noFill/>
            <a:miter lim="800000"/>
            <a:headEnd/>
            <a:tailEnd/>
          </a:ln>
          <a:effectLst/>
        </p:spPr>
        <p:txBody>
          <a:bodyPr>
            <a:spAutoFit/>
          </a:bodyPr>
          <a:lstStyle/>
          <a:p>
            <a:r>
              <a:rPr lang="ru-RU"/>
              <a:t>Общая влажность</a:t>
            </a:r>
          </a:p>
        </p:txBody>
      </p:sp>
      <p:sp>
        <p:nvSpPr>
          <p:cNvPr id="32776" name="Text Box 8"/>
          <p:cNvSpPr txBox="1">
            <a:spLocks noChangeArrowheads="1"/>
          </p:cNvSpPr>
          <p:nvPr/>
        </p:nvSpPr>
        <p:spPr bwMode="auto">
          <a:xfrm>
            <a:off x="5543550" y="5033963"/>
            <a:ext cx="1511300" cy="457200"/>
          </a:xfrm>
          <a:prstGeom prst="rect">
            <a:avLst/>
          </a:prstGeom>
          <a:solidFill>
            <a:schemeClr val="bg1"/>
          </a:solidFill>
          <a:ln w="9525">
            <a:noFill/>
            <a:miter lim="800000"/>
            <a:headEnd/>
            <a:tailEnd/>
          </a:ln>
          <a:effectLst/>
        </p:spPr>
        <p:txBody>
          <a:bodyPr>
            <a:spAutoFit/>
          </a:bodyPr>
          <a:lstStyle/>
          <a:p>
            <a:r>
              <a:rPr lang="ru-RU"/>
              <a:t>Свободная влажность</a:t>
            </a:r>
          </a:p>
        </p:txBody>
      </p:sp>
      <p:sp>
        <p:nvSpPr>
          <p:cNvPr id="32777" name="Text Box 9"/>
          <p:cNvSpPr txBox="1">
            <a:spLocks noChangeArrowheads="1"/>
          </p:cNvSpPr>
          <p:nvPr/>
        </p:nvSpPr>
        <p:spPr bwMode="auto">
          <a:xfrm>
            <a:off x="3995738" y="6543675"/>
            <a:ext cx="3276600" cy="274638"/>
          </a:xfrm>
          <a:prstGeom prst="rect">
            <a:avLst/>
          </a:prstGeom>
          <a:solidFill>
            <a:schemeClr val="bg1"/>
          </a:solidFill>
          <a:ln w="9525">
            <a:noFill/>
            <a:miter lim="800000"/>
            <a:headEnd/>
            <a:tailEnd/>
          </a:ln>
          <a:effectLst/>
        </p:spPr>
        <p:txBody>
          <a:bodyPr>
            <a:spAutoFit/>
          </a:bodyPr>
          <a:lstStyle/>
          <a:p>
            <a:r>
              <a:rPr lang="ru-RU"/>
              <a:t>Немасштабированное показание датчика</a:t>
            </a:r>
          </a:p>
        </p:txBody>
      </p:sp>
      <p:sp>
        <p:nvSpPr>
          <p:cNvPr id="32778" name="Text Box 10"/>
          <p:cNvSpPr txBox="1">
            <a:spLocks noChangeArrowheads="1"/>
          </p:cNvSpPr>
          <p:nvPr/>
        </p:nvSpPr>
        <p:spPr bwMode="auto">
          <a:xfrm>
            <a:off x="211138" y="6497638"/>
            <a:ext cx="3276600" cy="457200"/>
          </a:xfrm>
          <a:prstGeom prst="rect">
            <a:avLst/>
          </a:prstGeom>
          <a:solidFill>
            <a:schemeClr val="bg1"/>
          </a:solidFill>
          <a:ln w="9525">
            <a:noFill/>
            <a:miter lim="800000"/>
            <a:headEnd/>
            <a:tailEnd/>
          </a:ln>
          <a:effectLst/>
        </p:spPr>
        <p:txBody>
          <a:bodyPr>
            <a:spAutoFit/>
          </a:bodyPr>
          <a:lstStyle/>
          <a:p>
            <a:r>
              <a:rPr lang="ru-RU"/>
              <a:t>Значение используемого показателя </a:t>
            </a:r>
            <a:r>
              <a:rPr lang="en-US"/>
              <a:t>WAV (</a:t>
            </a:r>
            <a:r>
              <a:rPr lang="ru-RU"/>
              <a:t>коэффициента SSD) составляет 1%</a:t>
            </a:r>
          </a:p>
        </p:txBody>
      </p:sp>
      <p:sp>
        <p:nvSpPr>
          <p:cNvPr id="32779" name="Text Box 11"/>
          <p:cNvSpPr txBox="1">
            <a:spLocks noChangeArrowheads="1"/>
          </p:cNvSpPr>
          <p:nvPr/>
        </p:nvSpPr>
        <p:spPr bwMode="auto">
          <a:xfrm>
            <a:off x="1800225" y="5127625"/>
            <a:ext cx="1687513" cy="244475"/>
          </a:xfrm>
          <a:prstGeom prst="rect">
            <a:avLst/>
          </a:prstGeom>
          <a:solidFill>
            <a:schemeClr val="bg1"/>
          </a:solidFill>
          <a:ln w="9525">
            <a:noFill/>
            <a:miter lim="800000"/>
            <a:headEnd/>
            <a:tailEnd/>
          </a:ln>
          <a:effectLst/>
        </p:spPr>
        <p:txBody>
          <a:bodyPr>
            <a:spAutoFit/>
          </a:bodyPr>
          <a:lstStyle/>
          <a:p>
            <a:r>
              <a:rPr lang="ru-RU" sz="1000">
                <a:solidFill>
                  <a:srgbClr val="FF3300"/>
                </a:solidFill>
              </a:rPr>
              <a:t>Калибровочная точка 1</a:t>
            </a:r>
          </a:p>
        </p:txBody>
      </p:sp>
      <p:sp>
        <p:nvSpPr>
          <p:cNvPr id="32780" name="Text Box 12"/>
          <p:cNvSpPr txBox="1">
            <a:spLocks noChangeArrowheads="1"/>
          </p:cNvSpPr>
          <p:nvPr/>
        </p:nvSpPr>
        <p:spPr bwMode="auto">
          <a:xfrm>
            <a:off x="2519363" y="4789488"/>
            <a:ext cx="1687512" cy="244475"/>
          </a:xfrm>
          <a:prstGeom prst="rect">
            <a:avLst/>
          </a:prstGeom>
          <a:solidFill>
            <a:schemeClr val="bg1"/>
          </a:solidFill>
          <a:ln w="9525">
            <a:noFill/>
            <a:miter lim="800000"/>
            <a:headEnd/>
            <a:tailEnd/>
          </a:ln>
          <a:effectLst/>
        </p:spPr>
        <p:txBody>
          <a:bodyPr>
            <a:spAutoFit/>
          </a:bodyPr>
          <a:lstStyle/>
          <a:p>
            <a:r>
              <a:rPr lang="ru-RU" sz="1000">
                <a:solidFill>
                  <a:srgbClr val="FF3300"/>
                </a:solidFill>
              </a:rPr>
              <a:t>Калибровочная точка 2</a:t>
            </a:r>
          </a:p>
        </p:txBody>
      </p:sp>
      <p:sp>
        <p:nvSpPr>
          <p:cNvPr id="32781" name="Text Box 13"/>
          <p:cNvSpPr txBox="1">
            <a:spLocks noChangeArrowheads="1"/>
          </p:cNvSpPr>
          <p:nvPr/>
        </p:nvSpPr>
        <p:spPr bwMode="auto">
          <a:xfrm>
            <a:off x="4464050" y="3781425"/>
            <a:ext cx="1687513" cy="244475"/>
          </a:xfrm>
          <a:prstGeom prst="rect">
            <a:avLst/>
          </a:prstGeom>
          <a:solidFill>
            <a:schemeClr val="bg1"/>
          </a:solidFill>
          <a:ln w="9525">
            <a:noFill/>
            <a:miter lim="800000"/>
            <a:headEnd/>
            <a:tailEnd/>
          </a:ln>
          <a:effectLst/>
        </p:spPr>
        <p:txBody>
          <a:bodyPr>
            <a:spAutoFit/>
          </a:bodyPr>
          <a:lstStyle/>
          <a:p>
            <a:r>
              <a:rPr lang="ru-RU" sz="1000">
                <a:solidFill>
                  <a:srgbClr val="FF3300"/>
                </a:solidFill>
              </a:rPr>
              <a:t>Калибровочная точка 3</a:t>
            </a:r>
          </a:p>
        </p:txBody>
      </p:sp>
      <p:sp>
        <p:nvSpPr>
          <p:cNvPr id="32782" name="Text Box 14"/>
          <p:cNvSpPr txBox="1">
            <a:spLocks noChangeArrowheads="1"/>
          </p:cNvSpPr>
          <p:nvPr/>
        </p:nvSpPr>
        <p:spPr bwMode="auto">
          <a:xfrm>
            <a:off x="5111750" y="3536950"/>
            <a:ext cx="1687513" cy="244475"/>
          </a:xfrm>
          <a:prstGeom prst="rect">
            <a:avLst/>
          </a:prstGeom>
          <a:solidFill>
            <a:schemeClr val="bg1"/>
          </a:solidFill>
          <a:ln w="9525">
            <a:noFill/>
            <a:miter lim="800000"/>
            <a:headEnd/>
            <a:tailEnd/>
          </a:ln>
          <a:effectLst/>
        </p:spPr>
        <p:txBody>
          <a:bodyPr>
            <a:spAutoFit/>
          </a:bodyPr>
          <a:lstStyle/>
          <a:p>
            <a:r>
              <a:rPr lang="ru-RU" sz="1000">
                <a:solidFill>
                  <a:srgbClr val="FF3300"/>
                </a:solidFill>
              </a:rPr>
              <a:t>Калибровочная точка 4</a:t>
            </a:r>
          </a:p>
        </p:txBody>
      </p:sp>
      <p:sp>
        <p:nvSpPr>
          <p:cNvPr id="32783" name="Text Box 15"/>
          <p:cNvSpPr txBox="1">
            <a:spLocks noChangeArrowheads="1"/>
          </p:cNvSpPr>
          <p:nvPr/>
        </p:nvSpPr>
        <p:spPr bwMode="auto">
          <a:xfrm>
            <a:off x="1943100" y="3382963"/>
            <a:ext cx="2263775" cy="701675"/>
          </a:xfrm>
          <a:prstGeom prst="rect">
            <a:avLst/>
          </a:prstGeom>
          <a:solidFill>
            <a:schemeClr val="bg1"/>
          </a:solidFill>
          <a:ln w="9525">
            <a:noFill/>
            <a:miter lim="800000"/>
            <a:headEnd/>
            <a:tailEnd/>
          </a:ln>
          <a:effectLst/>
        </p:spPr>
        <p:txBody>
          <a:bodyPr>
            <a:spAutoFit/>
          </a:bodyPr>
          <a:lstStyle/>
          <a:p>
            <a:r>
              <a:rPr lang="ru-RU" sz="1000">
                <a:solidFill>
                  <a:srgbClr val="FF3300"/>
                </a:solidFill>
              </a:rPr>
              <a:t>Все калибровочные точки определены на основе измерений влажности абсолютно сухих материалов</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450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5">
                                            <p:txEl>
                                              <p:pRg st="2" end="2"/>
                                            </p:txEl>
                                          </p:spTgt>
                                        </p:tgtEl>
                                        <p:attrNameLst>
                                          <p:attrName>style.visibility</p:attrName>
                                        </p:attrNameLst>
                                      </p:cBhvr>
                                      <p:to>
                                        <p:strVal val="visible"/>
                                      </p:to>
                                    </p:set>
                                  </p:childTnLst>
                                </p:cTn>
                              </p:par>
                              <p:par>
                                <p:cTn id="11" presetID="9" presetClass="entr" presetSubtype="0" fill="hold" nodeType="withEffect">
                                  <p:stCondLst>
                                    <p:cond delay="0"/>
                                  </p:stCondLst>
                                  <p:childTnLst>
                                    <p:set>
                                      <p:cBhvr>
                                        <p:cTn id="12" dur="1" fill="hold">
                                          <p:stCondLst>
                                            <p:cond delay="0"/>
                                          </p:stCondLst>
                                        </p:cTn>
                                        <p:tgtEl>
                                          <p:spTgt spid="345104"/>
                                        </p:tgtEl>
                                        <p:attrNameLst>
                                          <p:attrName>style.visibility</p:attrName>
                                        </p:attrNameLst>
                                      </p:cBhvr>
                                      <p:to>
                                        <p:strVal val="visible"/>
                                      </p:to>
                                    </p:set>
                                    <p:animEffect transition="in" filter="dissolve">
                                      <p:cBhvr>
                                        <p:cTn id="13" dur="500"/>
                                        <p:tgtEl>
                                          <p:spTgt spid="34510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509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509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4509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4509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45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5" grpId="0" build="p"/>
      <p:bldP spid="345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2" name="Text Box 6"/>
          <p:cNvSpPr txBox="1">
            <a:spLocks noChangeArrowheads="1"/>
          </p:cNvSpPr>
          <p:nvPr/>
        </p:nvSpPr>
        <p:spPr bwMode="auto">
          <a:xfrm>
            <a:off x="863600" y="1981200"/>
            <a:ext cx="9720263" cy="4349750"/>
          </a:xfrm>
          <a:prstGeom prst="rect">
            <a:avLst/>
          </a:prstGeom>
          <a:noFill/>
          <a:ln w="9525">
            <a:noFill/>
            <a:miter lim="800000"/>
            <a:headEnd/>
            <a:tailEnd/>
          </a:ln>
        </p:spPr>
        <p:txBody>
          <a:bodyPr lIns="104918" tIns="52459" rIns="104918" bIns="52459">
            <a:spAutoFit/>
          </a:bodyPr>
          <a:lstStyle/>
          <a:p>
            <a:pPr marL="171450" indent="-171450" algn="l">
              <a:spcBef>
                <a:spcPct val="0"/>
              </a:spcBef>
              <a:spcAft>
                <a:spcPts val="1200"/>
              </a:spcAft>
              <a:buFont typeface="Arial" charset="0"/>
              <a:buChar char="•"/>
            </a:pPr>
            <a:r>
              <a:rPr lang="ru-RU" sz="1600">
                <a:solidFill>
                  <a:srgbClr val="2E6D9F"/>
                </a:solidFill>
              </a:rPr>
              <a:t>Надевайте защитные очки и одежду для защиты от выбросов материала при сушке образца.</a:t>
            </a:r>
          </a:p>
          <a:p>
            <a:pPr marL="171450" indent="-171450" algn="l">
              <a:spcBef>
                <a:spcPct val="0"/>
              </a:spcBef>
              <a:spcAft>
                <a:spcPts val="1200"/>
              </a:spcAft>
              <a:buFont typeface="Arial" charset="0"/>
              <a:buChar char="•"/>
            </a:pPr>
            <a:r>
              <a:rPr lang="ru-RU" sz="1600">
                <a:solidFill>
                  <a:srgbClr val="2E6D9F"/>
                </a:solidFill>
              </a:rPr>
              <a:t>Не калибруйте датчик путем наложения материала на лицевую поверхность</a:t>
            </a:r>
            <a:r>
              <a:rPr lang="en-GB" sz="1600">
                <a:solidFill>
                  <a:srgbClr val="2E6D9F"/>
                </a:solidFill>
              </a:rPr>
              <a:t>. </a:t>
            </a:r>
            <a:r>
              <a:rPr lang="ru-RU" sz="1600">
                <a:solidFill>
                  <a:srgbClr val="2E6D9F"/>
                </a:solidFill>
              </a:rPr>
              <a:t>Полученные данные не будут репрезентативными для реальной ситуации</a:t>
            </a:r>
            <a:r>
              <a:rPr lang="en-GB" sz="1600">
                <a:solidFill>
                  <a:srgbClr val="2E6D9F"/>
                </a:solidFill>
              </a:rPr>
              <a:t>.</a:t>
            </a:r>
          </a:p>
          <a:p>
            <a:pPr marL="171450" indent="-171450" algn="l">
              <a:spcBef>
                <a:spcPct val="0"/>
              </a:spcBef>
              <a:spcAft>
                <a:spcPts val="1200"/>
              </a:spcAft>
              <a:buFont typeface="Arial" charset="0"/>
              <a:buChar char="•"/>
            </a:pPr>
            <a:r>
              <a:rPr lang="ru-RU" sz="1600">
                <a:solidFill>
                  <a:srgbClr val="2E6D9F"/>
                </a:solidFill>
              </a:rPr>
              <a:t>Берите пробы из того места, где установлен датчик</a:t>
            </a:r>
            <a:r>
              <a:rPr lang="en-GB" sz="1600">
                <a:solidFill>
                  <a:srgbClr val="2E6D9F"/>
                </a:solidFill>
              </a:rPr>
              <a:t>.</a:t>
            </a:r>
          </a:p>
          <a:p>
            <a:pPr marL="171450" indent="-171450" algn="l">
              <a:spcBef>
                <a:spcPct val="0"/>
              </a:spcBef>
              <a:spcAft>
                <a:spcPts val="1200"/>
              </a:spcAft>
              <a:buFont typeface="Arial" charset="0"/>
              <a:buChar char="•"/>
            </a:pPr>
            <a:r>
              <a:rPr lang="ru-RU" sz="1600">
                <a:solidFill>
                  <a:srgbClr val="2E6D9F"/>
                </a:solidFill>
              </a:rPr>
              <a:t>Никогда не исходите из предположения, что материал, вытекающий из двух каналов одного бункера, имеет одинаковую влажность; не пытайтесь брать пробы из потоков в обоих каналах, чтобы получить среднее значение – всегда используйте два датчика</a:t>
            </a:r>
            <a:r>
              <a:rPr lang="en-GB" sz="1600">
                <a:solidFill>
                  <a:srgbClr val="2E6D9F"/>
                </a:solidFill>
              </a:rPr>
              <a:t>.</a:t>
            </a:r>
          </a:p>
          <a:p>
            <a:pPr marL="171450" indent="-171450" algn="l">
              <a:spcBef>
                <a:spcPct val="0"/>
              </a:spcBef>
              <a:spcAft>
                <a:spcPts val="1200"/>
              </a:spcAft>
              <a:buFont typeface="Arial" charset="0"/>
              <a:buChar char="•"/>
            </a:pPr>
            <a:r>
              <a:rPr lang="ru-RU" sz="1600">
                <a:solidFill>
                  <a:srgbClr val="2E6D9F"/>
                </a:solidFill>
              </a:rPr>
              <a:t>По возможности усредняйте показания датчика либо в самом датчике, используя цифровой вход, либо через систему управления.</a:t>
            </a:r>
            <a:endParaRPr lang="en-GB" sz="1600">
              <a:solidFill>
                <a:srgbClr val="2E6D9F"/>
              </a:solidFill>
            </a:endParaRPr>
          </a:p>
          <a:p>
            <a:pPr marL="171450" indent="-171450" algn="l">
              <a:spcBef>
                <a:spcPct val="0"/>
              </a:spcBef>
              <a:spcAft>
                <a:spcPts val="1200"/>
              </a:spcAft>
              <a:buFont typeface="Arial" charset="0"/>
              <a:buChar char="•"/>
            </a:pPr>
            <a:r>
              <a:rPr lang="ru-RU" sz="1600">
                <a:solidFill>
                  <a:srgbClr val="2E6D9F"/>
                </a:solidFill>
              </a:rPr>
              <a:t>Для калибровки должны использоваться репрезентативные пробы материала</a:t>
            </a:r>
            <a:r>
              <a:rPr lang="en-GB" sz="1600">
                <a:solidFill>
                  <a:srgbClr val="2E6D9F"/>
                </a:solidFill>
              </a:rPr>
              <a:t>.</a:t>
            </a:r>
          </a:p>
          <a:p>
            <a:pPr marL="171450" indent="-171450" algn="l">
              <a:spcBef>
                <a:spcPct val="0"/>
              </a:spcBef>
              <a:spcAft>
                <a:spcPts val="1200"/>
              </a:spcAft>
              <a:buFont typeface="Arial" charset="0"/>
              <a:buChar char="•"/>
            </a:pPr>
            <a:r>
              <a:rPr lang="ru-RU" sz="1600">
                <a:solidFill>
                  <a:srgbClr val="2E6D9F"/>
                </a:solidFill>
              </a:rPr>
              <a:t>Для измерения влажности используйте репрезентативные пробы</a:t>
            </a:r>
            <a:r>
              <a:rPr lang="en-GB" sz="1600">
                <a:solidFill>
                  <a:srgbClr val="2E6D9F"/>
                </a:solidFill>
              </a:rPr>
              <a:t>.</a:t>
            </a:r>
          </a:p>
          <a:p>
            <a:pPr marL="171450" indent="-171450" algn="l">
              <a:spcBef>
                <a:spcPct val="0"/>
              </a:spcBef>
              <a:spcAft>
                <a:spcPts val="1200"/>
              </a:spcAft>
              <a:buFont typeface="Arial" charset="0"/>
              <a:buChar char="•"/>
            </a:pPr>
            <a:r>
              <a:rPr lang="ru-RU" sz="1600">
                <a:solidFill>
                  <a:srgbClr val="2E6D9F"/>
                </a:solidFill>
              </a:rPr>
              <a:t>Для точной калибровки системы должны использоваться как минимум две пробы материала, влажность которых отличается как минимум на 2-3%</a:t>
            </a:r>
            <a:endParaRPr lang="en-GB" sz="1600">
              <a:solidFill>
                <a:srgbClr val="2E6D9F"/>
              </a:solidFill>
            </a:endParaRPr>
          </a:p>
        </p:txBody>
      </p:sp>
      <p:sp>
        <p:nvSpPr>
          <p:cNvPr id="33794"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Калибровка – Общие положения</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73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73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73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73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73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73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73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73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Text Box 5"/>
          <p:cNvSpPr txBox="1">
            <a:spLocks noChangeArrowheads="1"/>
          </p:cNvSpPr>
          <p:nvPr/>
        </p:nvSpPr>
        <p:spPr bwMode="auto">
          <a:xfrm>
            <a:off x="1366838" y="2268538"/>
            <a:ext cx="8281987" cy="3038475"/>
          </a:xfrm>
          <a:prstGeom prst="rect">
            <a:avLst/>
          </a:prstGeom>
          <a:noFill/>
          <a:ln w="9525">
            <a:noFill/>
            <a:miter lim="800000"/>
            <a:headEnd/>
            <a:tailEnd/>
          </a:ln>
        </p:spPr>
        <p:txBody>
          <a:bodyPr lIns="104918" tIns="52459" rIns="104918" bIns="52459">
            <a:spAutoFit/>
          </a:bodyPr>
          <a:lstStyle/>
          <a:p>
            <a:pPr marL="285750" indent="-285750" algn="l">
              <a:lnSpc>
                <a:spcPct val="200000"/>
              </a:lnSpc>
              <a:spcBef>
                <a:spcPct val="0"/>
              </a:spcBef>
              <a:buFont typeface="Arial" charset="0"/>
              <a:buChar char="•"/>
            </a:pPr>
            <a:r>
              <a:rPr lang="ru-RU" sz="1600" i="1">
                <a:solidFill>
                  <a:srgbClr val="2E6D9F"/>
                </a:solidFill>
              </a:rPr>
              <a:t>Весы</a:t>
            </a:r>
            <a:r>
              <a:rPr lang="ru-RU" sz="1600">
                <a:solidFill>
                  <a:srgbClr val="2E6D9F"/>
                </a:solidFill>
              </a:rPr>
              <a:t> – возможность взвешивания до 2 кг, точность – до 0,1 г</a:t>
            </a:r>
            <a:endParaRPr lang="en-GB" sz="1600">
              <a:solidFill>
                <a:srgbClr val="2E6D9F"/>
              </a:solidFill>
            </a:endParaRPr>
          </a:p>
          <a:p>
            <a:pPr marL="285750" indent="-285750" algn="l">
              <a:lnSpc>
                <a:spcPct val="200000"/>
              </a:lnSpc>
              <a:spcBef>
                <a:spcPct val="0"/>
              </a:spcBef>
              <a:buFont typeface="Arial" charset="0"/>
              <a:buChar char="•"/>
            </a:pPr>
            <a:r>
              <a:rPr lang="ru-RU" sz="1600" i="1">
                <a:solidFill>
                  <a:srgbClr val="2E6D9F"/>
                </a:solidFill>
              </a:rPr>
              <a:t>Источник тепла</a:t>
            </a:r>
            <a:r>
              <a:rPr lang="en-GB" sz="1600">
                <a:solidFill>
                  <a:srgbClr val="2E6D9F"/>
                </a:solidFill>
              </a:rPr>
              <a:t> – </a:t>
            </a:r>
            <a:r>
              <a:rPr lang="ru-RU" sz="1600">
                <a:solidFill>
                  <a:srgbClr val="2E6D9F"/>
                </a:solidFill>
              </a:rPr>
              <a:t>для сушки образцов, например</a:t>
            </a:r>
            <a:r>
              <a:rPr lang="en-GB" sz="1600">
                <a:solidFill>
                  <a:srgbClr val="2E6D9F"/>
                </a:solidFill>
              </a:rPr>
              <a:t>, </a:t>
            </a:r>
            <a:r>
              <a:rPr lang="ru-RU" sz="1600">
                <a:solidFill>
                  <a:srgbClr val="2E6D9F"/>
                </a:solidFill>
              </a:rPr>
              <a:t>электроплитка или печь</a:t>
            </a:r>
            <a:r>
              <a:rPr lang="en-GB" sz="1600">
                <a:solidFill>
                  <a:srgbClr val="2E6D9F"/>
                </a:solidFill>
              </a:rPr>
              <a:t>.</a:t>
            </a:r>
          </a:p>
          <a:p>
            <a:pPr marL="285750" indent="-285750" algn="l">
              <a:lnSpc>
                <a:spcPct val="200000"/>
              </a:lnSpc>
              <a:spcBef>
                <a:spcPct val="0"/>
              </a:spcBef>
              <a:buFont typeface="Arial" charset="0"/>
              <a:buChar char="•"/>
            </a:pPr>
            <a:r>
              <a:rPr lang="ru-RU" sz="1600" i="1">
                <a:solidFill>
                  <a:srgbClr val="2E6D9F"/>
                </a:solidFill>
              </a:rPr>
              <a:t> Контейнер – </a:t>
            </a:r>
            <a:r>
              <a:rPr lang="ru-RU" sz="1600">
                <a:solidFill>
                  <a:srgbClr val="2E6D9F"/>
                </a:solidFill>
              </a:rPr>
              <a:t>с возможностью повторной герметизации для хранения образцов</a:t>
            </a:r>
            <a:endParaRPr lang="en-GB" sz="1600">
              <a:solidFill>
                <a:srgbClr val="2E6D9F"/>
              </a:solidFill>
            </a:endParaRPr>
          </a:p>
          <a:p>
            <a:pPr marL="285750" indent="-285750" algn="l">
              <a:lnSpc>
                <a:spcPct val="200000"/>
              </a:lnSpc>
              <a:spcBef>
                <a:spcPct val="0"/>
              </a:spcBef>
              <a:buFont typeface="Arial" charset="0"/>
              <a:buChar char="•"/>
            </a:pPr>
            <a:r>
              <a:rPr lang="ru-RU" sz="1600" i="1">
                <a:solidFill>
                  <a:srgbClr val="2E6D9F"/>
                </a:solidFill>
              </a:rPr>
              <a:t>Полиэтиленовые пакеты</a:t>
            </a:r>
            <a:r>
              <a:rPr lang="en-GB" sz="1600" i="1">
                <a:solidFill>
                  <a:srgbClr val="2E6D9F"/>
                </a:solidFill>
              </a:rPr>
              <a:t> </a:t>
            </a:r>
            <a:r>
              <a:rPr lang="en-GB" sz="1600">
                <a:solidFill>
                  <a:srgbClr val="2E6D9F"/>
                </a:solidFill>
              </a:rPr>
              <a:t>– </a:t>
            </a:r>
            <a:r>
              <a:rPr lang="ru-RU" sz="1600">
                <a:solidFill>
                  <a:srgbClr val="2E6D9F"/>
                </a:solidFill>
              </a:rPr>
              <a:t>для хранения образцов до сушки</a:t>
            </a:r>
            <a:endParaRPr lang="en-GB" sz="1600">
              <a:solidFill>
                <a:srgbClr val="2E6D9F"/>
              </a:solidFill>
            </a:endParaRPr>
          </a:p>
          <a:p>
            <a:pPr marL="285750" indent="-285750" algn="l">
              <a:lnSpc>
                <a:spcPct val="200000"/>
              </a:lnSpc>
              <a:spcBef>
                <a:spcPct val="0"/>
              </a:spcBef>
              <a:buFont typeface="Arial" charset="0"/>
              <a:buChar char="•"/>
            </a:pPr>
            <a:r>
              <a:rPr lang="ru-RU" sz="1600" i="1">
                <a:solidFill>
                  <a:srgbClr val="2E6D9F"/>
                </a:solidFill>
              </a:rPr>
              <a:t>Ковш</a:t>
            </a:r>
            <a:r>
              <a:rPr lang="en-GB" sz="1600">
                <a:solidFill>
                  <a:srgbClr val="2E6D9F"/>
                </a:solidFill>
              </a:rPr>
              <a:t> – </a:t>
            </a:r>
            <a:r>
              <a:rPr lang="ru-RU" sz="1600">
                <a:solidFill>
                  <a:srgbClr val="2E6D9F"/>
                </a:solidFill>
              </a:rPr>
              <a:t>для отбора проб</a:t>
            </a:r>
            <a:endParaRPr lang="en-GB" sz="1600" i="1">
              <a:solidFill>
                <a:srgbClr val="2E6D9F"/>
              </a:solidFill>
            </a:endParaRPr>
          </a:p>
          <a:p>
            <a:pPr marL="285750" indent="-285750" algn="l">
              <a:lnSpc>
                <a:spcPct val="200000"/>
              </a:lnSpc>
              <a:spcBef>
                <a:spcPct val="0"/>
              </a:spcBef>
              <a:buFont typeface="Arial" charset="0"/>
              <a:buChar char="•"/>
            </a:pPr>
            <a:r>
              <a:rPr lang="ru-RU" sz="1600" i="1">
                <a:solidFill>
                  <a:srgbClr val="2E6D9F"/>
                </a:solidFill>
              </a:rPr>
              <a:t>Защитное оборудование</a:t>
            </a:r>
            <a:r>
              <a:rPr lang="en-GB" sz="1600" i="1">
                <a:solidFill>
                  <a:srgbClr val="2E6D9F"/>
                </a:solidFill>
              </a:rPr>
              <a:t> </a:t>
            </a:r>
            <a:r>
              <a:rPr lang="en-GB" sz="1600">
                <a:solidFill>
                  <a:srgbClr val="2E6D9F"/>
                </a:solidFill>
              </a:rPr>
              <a:t>– </a:t>
            </a:r>
            <a:r>
              <a:rPr lang="ru-RU" sz="1600">
                <a:solidFill>
                  <a:srgbClr val="2E6D9F"/>
                </a:solidFill>
              </a:rPr>
              <a:t>очки, термозащитные перчатки, защитная одежда</a:t>
            </a:r>
            <a:endParaRPr lang="en-US" sz="1600">
              <a:solidFill>
                <a:srgbClr val="2E6D9F"/>
              </a:solidFill>
            </a:endParaRPr>
          </a:p>
        </p:txBody>
      </p:sp>
      <p:sp>
        <p:nvSpPr>
          <p:cNvPr id="34818"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Оборудование для калибровки</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621" name="Object 225"/>
          <p:cNvGraphicFramePr>
            <a:graphicFrameLocks noGrp="1" noChangeAspect="1"/>
          </p:cNvGraphicFramePr>
          <p:nvPr>
            <p:ph sz="quarter" idx="2"/>
          </p:nvPr>
        </p:nvGraphicFramePr>
        <p:xfrm>
          <a:off x="2166938" y="5572125"/>
          <a:ext cx="6376987" cy="428625"/>
        </p:xfrm>
        <a:graphic>
          <a:graphicData uri="http://schemas.openxmlformats.org/presentationml/2006/ole">
            <p:oleObj spid="_x0000_s2273" name="Формула" r:id="rId4" imgW="6235560" imgH="419040" progId="Equation.3">
              <p:embed/>
            </p:oleObj>
          </a:graphicData>
        </a:graphic>
      </p:graphicFrame>
      <p:sp>
        <p:nvSpPr>
          <p:cNvPr id="281617" name="Text Box 17"/>
          <p:cNvSpPr txBox="1">
            <a:spLocks noChangeArrowheads="1"/>
          </p:cNvSpPr>
          <p:nvPr/>
        </p:nvSpPr>
        <p:spPr bwMode="auto">
          <a:xfrm>
            <a:off x="792163" y="4416425"/>
            <a:ext cx="8374062" cy="317500"/>
          </a:xfrm>
          <a:prstGeom prst="rect">
            <a:avLst/>
          </a:prstGeom>
          <a:noFill/>
          <a:ln w="9525">
            <a:noFill/>
            <a:miter lim="800000"/>
            <a:headEnd/>
            <a:tailEnd/>
          </a:ln>
        </p:spPr>
        <p:txBody>
          <a:bodyPr wrap="none" lIns="104918" tIns="52459" rIns="104918" bIns="52459">
            <a:spAutoFit/>
          </a:bodyPr>
          <a:lstStyle/>
          <a:p>
            <a:pPr algn="l">
              <a:spcBef>
                <a:spcPct val="0"/>
              </a:spcBef>
            </a:pPr>
            <a:r>
              <a:rPr lang="ru-RU" sz="1400">
                <a:solidFill>
                  <a:srgbClr val="2E6D9F"/>
                </a:solidFill>
              </a:rPr>
              <a:t>Масса влажного материала</a:t>
            </a:r>
            <a:r>
              <a:rPr lang="en-GB" sz="1400">
                <a:solidFill>
                  <a:srgbClr val="2E6D9F"/>
                </a:solidFill>
              </a:rPr>
              <a:t> – </a:t>
            </a:r>
            <a:r>
              <a:rPr lang="ru-RU" sz="1400">
                <a:solidFill>
                  <a:srgbClr val="2E6D9F"/>
                </a:solidFill>
              </a:rPr>
              <a:t>Масса сухого материала</a:t>
            </a:r>
            <a:r>
              <a:rPr lang="en-GB" sz="1400">
                <a:solidFill>
                  <a:srgbClr val="2E6D9F"/>
                </a:solidFill>
              </a:rPr>
              <a:t> = </a:t>
            </a:r>
            <a:r>
              <a:rPr lang="ru-RU" sz="1400">
                <a:solidFill>
                  <a:srgbClr val="2E6D9F"/>
                </a:solidFill>
              </a:rPr>
              <a:t>Масса воды, содержащейся в материале</a:t>
            </a:r>
            <a:endParaRPr lang="en-GB" sz="1400">
              <a:solidFill>
                <a:srgbClr val="2E6D9F"/>
              </a:solidFill>
            </a:endParaRPr>
          </a:p>
        </p:txBody>
      </p:sp>
      <p:sp>
        <p:nvSpPr>
          <p:cNvPr id="2278"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Расчет содержания влаги</a:t>
            </a:r>
            <a:endParaRPr lang="en-GB" sz="2800" b="1">
              <a:solidFill>
                <a:srgbClr val="2E6D9F"/>
              </a:solidFill>
            </a:endParaRPr>
          </a:p>
        </p:txBody>
      </p:sp>
      <p:grpSp>
        <p:nvGrpSpPr>
          <p:cNvPr id="3" name="Gruppierung 2"/>
          <p:cNvGrpSpPr>
            <a:grpSpLocks/>
          </p:cNvGrpSpPr>
          <p:nvPr/>
        </p:nvGrpSpPr>
        <p:grpSpPr bwMode="auto">
          <a:xfrm>
            <a:off x="892175" y="2033588"/>
            <a:ext cx="9101138" cy="1668462"/>
            <a:chOff x="892481" y="2033840"/>
            <a:chExt cx="9101050" cy="1668029"/>
          </a:xfrm>
        </p:grpSpPr>
        <p:grpSp>
          <p:nvGrpSpPr>
            <p:cNvPr id="2280" name="Group 48"/>
            <p:cNvGrpSpPr>
              <a:grpSpLocks/>
            </p:cNvGrpSpPr>
            <p:nvPr/>
          </p:nvGrpSpPr>
          <p:grpSpPr bwMode="auto">
            <a:xfrm>
              <a:off x="892481" y="2033840"/>
              <a:ext cx="9101050" cy="1668029"/>
              <a:chOff x="720" y="3899"/>
              <a:chExt cx="2936" cy="421"/>
            </a:xfrm>
          </p:grpSpPr>
          <p:pic>
            <p:nvPicPr>
              <p:cNvPr id="2285" name="Picture 49" descr="E:\Hydronix\HP02 Installation Guide\graphics image files\dry heat.wmf"/>
              <p:cNvPicPr>
                <a:picLocks noChangeAspect="1" noChangeArrowheads="1"/>
              </p:cNvPicPr>
              <p:nvPr/>
            </p:nvPicPr>
            <p:blipFill>
              <a:blip r:embed="rId5" r:link="rId6"/>
              <a:srcRect/>
              <a:stretch>
                <a:fillRect/>
              </a:stretch>
            </p:blipFill>
            <p:spPr bwMode="auto">
              <a:xfrm>
                <a:off x="2456" y="3909"/>
                <a:ext cx="281" cy="350"/>
              </a:xfrm>
              <a:prstGeom prst="rect">
                <a:avLst/>
              </a:prstGeom>
              <a:noFill/>
              <a:ln w="9525">
                <a:noFill/>
                <a:miter lim="800000"/>
                <a:headEnd/>
                <a:tailEnd/>
              </a:ln>
            </p:spPr>
          </p:pic>
          <p:graphicFrame>
            <p:nvGraphicFramePr>
              <p:cNvPr id="2274" name="Object 226"/>
              <p:cNvGraphicFramePr>
                <a:graphicFrameLocks noChangeAspect="1"/>
              </p:cNvGraphicFramePr>
              <p:nvPr/>
            </p:nvGraphicFramePr>
            <p:xfrm>
              <a:off x="720" y="3899"/>
              <a:ext cx="696" cy="421"/>
            </p:xfrm>
            <a:graphic>
              <a:graphicData uri="http://schemas.openxmlformats.org/presentationml/2006/ole">
                <p:oleObj spid="_x0000_s2274" name="Picture" r:id="rId7" imgW="1008731" imgH="704438" progId="Word.Picture.8">
                  <p:embed/>
                </p:oleObj>
              </a:graphicData>
            </a:graphic>
          </p:graphicFrame>
          <p:graphicFrame>
            <p:nvGraphicFramePr>
              <p:cNvPr id="2275" name="Object 227"/>
              <p:cNvGraphicFramePr>
                <a:graphicFrameLocks noChangeAspect="1"/>
              </p:cNvGraphicFramePr>
              <p:nvPr/>
            </p:nvGraphicFramePr>
            <p:xfrm>
              <a:off x="1584" y="3914"/>
              <a:ext cx="704" cy="406"/>
            </p:xfrm>
            <a:graphic>
              <a:graphicData uri="http://schemas.openxmlformats.org/presentationml/2006/ole">
                <p:oleObj spid="_x0000_s2275" name="Picture" r:id="rId8" imgW="1019381" imgH="680095" progId="Word.Picture.8">
                  <p:embed/>
                </p:oleObj>
              </a:graphicData>
            </a:graphic>
          </p:graphicFrame>
          <p:graphicFrame>
            <p:nvGraphicFramePr>
              <p:cNvPr id="2276" name="Object 228"/>
              <p:cNvGraphicFramePr>
                <a:graphicFrameLocks noChangeAspect="1"/>
              </p:cNvGraphicFramePr>
              <p:nvPr/>
            </p:nvGraphicFramePr>
            <p:xfrm>
              <a:off x="2905" y="3907"/>
              <a:ext cx="751" cy="413"/>
            </p:xfrm>
            <a:graphic>
              <a:graphicData uri="http://schemas.openxmlformats.org/presentationml/2006/ole">
                <p:oleObj spid="_x0000_s2276" name="Picture" r:id="rId9" imgW="1087847" imgH="692266" progId="Word.Picture.8">
                  <p:embed/>
                </p:oleObj>
              </a:graphicData>
            </a:graphic>
          </p:graphicFrame>
        </p:grpSp>
        <p:sp>
          <p:nvSpPr>
            <p:cNvPr id="2281" name="Text Box 54"/>
            <p:cNvSpPr txBox="1">
              <a:spLocks noChangeArrowheads="1"/>
            </p:cNvSpPr>
            <p:nvPr/>
          </p:nvSpPr>
          <p:spPr bwMode="auto">
            <a:xfrm rot="-283484">
              <a:off x="1843415" y="3142707"/>
              <a:ext cx="648072" cy="276999"/>
            </a:xfrm>
            <a:prstGeom prst="rect">
              <a:avLst/>
            </a:prstGeom>
            <a:solidFill>
              <a:schemeClr val="bg1"/>
            </a:solidFill>
            <a:ln w="9525">
              <a:noFill/>
              <a:miter lim="800000"/>
              <a:headEnd/>
              <a:tailEnd/>
            </a:ln>
          </p:spPr>
          <p:txBody>
            <a:bodyPr>
              <a:spAutoFit/>
            </a:bodyPr>
            <a:lstStyle/>
            <a:p>
              <a:pPr algn="l">
                <a:spcBef>
                  <a:spcPct val="0"/>
                </a:spcBef>
              </a:pPr>
              <a:r>
                <a:rPr lang="en-GB"/>
                <a:t>320.3g</a:t>
              </a:r>
            </a:p>
          </p:txBody>
        </p:sp>
        <p:sp>
          <p:nvSpPr>
            <p:cNvPr id="2282" name="Rechteck 1"/>
            <p:cNvSpPr>
              <a:spLocks noChangeArrowheads="1"/>
            </p:cNvSpPr>
            <p:nvPr/>
          </p:nvSpPr>
          <p:spPr bwMode="auto">
            <a:xfrm rot="-470215">
              <a:off x="1987359" y="3433047"/>
              <a:ext cx="360187" cy="144739"/>
            </a:xfrm>
            <a:prstGeom prst="rect">
              <a:avLst/>
            </a:prstGeom>
            <a:solidFill>
              <a:schemeClr val="bg1"/>
            </a:solidFill>
            <a:ln w="9525" algn="ctr">
              <a:noFill/>
              <a:round/>
              <a:headEnd/>
              <a:tailEnd/>
            </a:ln>
          </p:spPr>
          <p:txBody>
            <a:bodyPr/>
            <a:lstStyle/>
            <a:p>
              <a:pPr algn="l" defTabSz="1042988">
                <a:spcBef>
                  <a:spcPct val="0"/>
                </a:spcBef>
              </a:pPr>
              <a:endParaRPr lang="de-DE" sz="2500"/>
            </a:p>
          </p:txBody>
        </p:sp>
        <p:sp>
          <p:nvSpPr>
            <p:cNvPr id="2283" name="Text Box 54"/>
            <p:cNvSpPr txBox="1">
              <a:spLocks noChangeArrowheads="1"/>
            </p:cNvSpPr>
            <p:nvPr/>
          </p:nvSpPr>
          <p:spPr bwMode="auto">
            <a:xfrm rot="-283484">
              <a:off x="4525654" y="3090028"/>
              <a:ext cx="802832" cy="276999"/>
            </a:xfrm>
            <a:prstGeom prst="rect">
              <a:avLst/>
            </a:prstGeom>
            <a:solidFill>
              <a:schemeClr val="bg1"/>
            </a:solidFill>
            <a:ln w="9525">
              <a:noFill/>
              <a:miter lim="800000"/>
              <a:headEnd/>
              <a:tailEnd/>
            </a:ln>
          </p:spPr>
          <p:txBody>
            <a:bodyPr>
              <a:spAutoFit/>
            </a:bodyPr>
            <a:lstStyle/>
            <a:p>
              <a:pPr algn="l">
                <a:spcBef>
                  <a:spcPct val="0"/>
                </a:spcBef>
              </a:pPr>
              <a:r>
                <a:rPr lang="en-GB"/>
                <a:t>1288,7g</a:t>
              </a:r>
            </a:p>
          </p:txBody>
        </p:sp>
        <p:sp>
          <p:nvSpPr>
            <p:cNvPr id="2284" name="Rechteck 14"/>
            <p:cNvSpPr>
              <a:spLocks noChangeArrowheads="1"/>
            </p:cNvSpPr>
            <p:nvPr/>
          </p:nvSpPr>
          <p:spPr bwMode="auto">
            <a:xfrm rot="-568364">
              <a:off x="4692085" y="3433047"/>
              <a:ext cx="360187" cy="144739"/>
            </a:xfrm>
            <a:prstGeom prst="rect">
              <a:avLst/>
            </a:prstGeom>
            <a:solidFill>
              <a:schemeClr val="bg1"/>
            </a:solidFill>
            <a:ln w="9525" algn="ctr">
              <a:noFill/>
              <a:round/>
              <a:headEnd/>
              <a:tailEnd/>
            </a:ln>
          </p:spPr>
          <p:txBody>
            <a:bodyPr/>
            <a:lstStyle/>
            <a:p>
              <a:pPr algn="l" defTabSz="1042988">
                <a:spcBef>
                  <a:spcPct val="0"/>
                </a:spcBef>
              </a:pPr>
              <a:endParaRPr lang="de-DE" sz="2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16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94" name="Text Box 18"/>
          <p:cNvSpPr txBox="1">
            <a:spLocks noChangeArrowheads="1"/>
          </p:cNvSpPr>
          <p:nvPr/>
        </p:nvSpPr>
        <p:spPr bwMode="auto">
          <a:xfrm>
            <a:off x="2590800" y="5773738"/>
            <a:ext cx="7081838" cy="425450"/>
          </a:xfrm>
          <a:prstGeom prst="rect">
            <a:avLst/>
          </a:prstGeom>
          <a:noFill/>
          <a:ln w="9525">
            <a:noFill/>
            <a:miter lim="800000"/>
            <a:headEnd/>
            <a:tailEnd/>
          </a:ln>
        </p:spPr>
        <p:txBody>
          <a:bodyPr wrap="none" lIns="104918" tIns="52459" rIns="104918" bIns="52459">
            <a:spAutoFit/>
          </a:bodyPr>
          <a:lstStyle/>
          <a:p>
            <a:pPr algn="l">
              <a:spcBef>
                <a:spcPct val="0"/>
              </a:spcBef>
            </a:pPr>
            <a:r>
              <a:rPr lang="ru-RU" sz="2100">
                <a:solidFill>
                  <a:srgbClr val="FF0000"/>
                </a:solidFill>
              </a:rPr>
              <a:t>Примечание: расчет основан на сухом весе материала</a:t>
            </a:r>
            <a:endParaRPr lang="en-GB" sz="2100">
              <a:solidFill>
                <a:srgbClr val="FF0000"/>
              </a:solidFill>
            </a:endParaRPr>
          </a:p>
        </p:txBody>
      </p:sp>
      <p:sp>
        <p:nvSpPr>
          <p:cNvPr id="3246"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Расчет содержания влаги</a:t>
            </a:r>
            <a:endParaRPr lang="en-GB" sz="2800" b="1">
              <a:solidFill>
                <a:srgbClr val="2E6D9F"/>
              </a:solidFill>
            </a:endParaRPr>
          </a:p>
        </p:txBody>
      </p:sp>
      <p:grpSp>
        <p:nvGrpSpPr>
          <p:cNvPr id="4" name="Gruppierung 3"/>
          <p:cNvGrpSpPr>
            <a:grpSpLocks/>
          </p:cNvGrpSpPr>
          <p:nvPr/>
        </p:nvGrpSpPr>
        <p:grpSpPr bwMode="auto">
          <a:xfrm>
            <a:off x="1143000" y="4416425"/>
            <a:ext cx="8423275" cy="904875"/>
            <a:chOff x="1142821" y="4415988"/>
            <a:chExt cx="8423219" cy="904902"/>
          </a:xfrm>
        </p:grpSpPr>
        <p:sp>
          <p:nvSpPr>
            <p:cNvPr id="3257" name="Text Box 15"/>
            <p:cNvSpPr txBox="1">
              <a:spLocks noChangeArrowheads="1"/>
            </p:cNvSpPr>
            <p:nvPr/>
          </p:nvSpPr>
          <p:spPr bwMode="auto">
            <a:xfrm>
              <a:off x="1142821" y="4600657"/>
              <a:ext cx="2722440" cy="434593"/>
            </a:xfrm>
            <a:prstGeom prst="rect">
              <a:avLst/>
            </a:prstGeom>
            <a:noFill/>
            <a:ln w="9525">
              <a:noFill/>
              <a:miter lim="800000"/>
              <a:headEnd/>
              <a:tailEnd/>
            </a:ln>
          </p:spPr>
          <p:txBody>
            <a:bodyPr lIns="0" tIns="0" rIns="0" bIns="0"/>
            <a:lstStyle/>
            <a:p>
              <a:pPr algn="l">
                <a:spcBef>
                  <a:spcPct val="0"/>
                </a:spcBef>
              </a:pPr>
              <a:r>
                <a:rPr lang="ru-RU" sz="2000" b="1">
                  <a:solidFill>
                    <a:srgbClr val="2E6D9F"/>
                  </a:solidFill>
                </a:rPr>
                <a:t>Содержание влаги</a:t>
              </a:r>
              <a:r>
                <a:rPr lang="fr-FR" sz="2000" b="1">
                  <a:solidFill>
                    <a:srgbClr val="2E6D9F"/>
                  </a:solidFill>
                </a:rPr>
                <a:t> =</a:t>
              </a:r>
              <a:endParaRPr lang="en-GB" sz="2000">
                <a:solidFill>
                  <a:srgbClr val="2E6D9F"/>
                </a:solidFill>
              </a:endParaRPr>
            </a:p>
          </p:txBody>
        </p:sp>
        <p:sp>
          <p:nvSpPr>
            <p:cNvPr id="3258" name="Line 16"/>
            <p:cNvSpPr>
              <a:spLocks noChangeShapeType="1"/>
            </p:cNvSpPr>
            <p:nvPr/>
          </p:nvSpPr>
          <p:spPr bwMode="auto">
            <a:xfrm>
              <a:off x="4038662" y="4813304"/>
              <a:ext cx="2465571" cy="0"/>
            </a:xfrm>
            <a:prstGeom prst="line">
              <a:avLst/>
            </a:prstGeom>
            <a:noFill/>
            <a:ln w="9525">
              <a:solidFill>
                <a:schemeClr val="bg1"/>
              </a:solidFill>
              <a:round/>
              <a:headEnd/>
              <a:tailEnd/>
            </a:ln>
          </p:spPr>
          <p:txBody>
            <a:bodyPr lIns="104918" tIns="52459" rIns="104918" bIns="52459"/>
            <a:lstStyle/>
            <a:p>
              <a:endParaRPr lang="ru-RU"/>
            </a:p>
          </p:txBody>
        </p:sp>
        <p:sp>
          <p:nvSpPr>
            <p:cNvPr id="3259" name="Text Box 32"/>
            <p:cNvSpPr txBox="1">
              <a:spLocks noChangeArrowheads="1"/>
            </p:cNvSpPr>
            <p:nvPr/>
          </p:nvSpPr>
          <p:spPr bwMode="auto">
            <a:xfrm>
              <a:off x="4058032" y="4844810"/>
              <a:ext cx="2638068" cy="476080"/>
            </a:xfrm>
            <a:prstGeom prst="rect">
              <a:avLst/>
            </a:prstGeom>
            <a:noFill/>
            <a:ln w="9525">
              <a:noFill/>
              <a:miter lim="800000"/>
              <a:headEnd/>
              <a:tailEnd/>
            </a:ln>
          </p:spPr>
          <p:txBody>
            <a:bodyPr lIns="0" tIns="0" rIns="0" bIns="0"/>
            <a:lstStyle/>
            <a:p>
              <a:pPr algn="l">
                <a:spcBef>
                  <a:spcPct val="0"/>
                </a:spcBef>
              </a:pPr>
              <a:r>
                <a:rPr lang="en-GB" sz="2300" b="1">
                  <a:solidFill>
                    <a:srgbClr val="2E6D9F"/>
                  </a:solidFill>
                </a:rPr>
                <a:t>1236</a:t>
              </a:r>
              <a:r>
                <a:rPr lang="ru-RU" sz="2300" b="1">
                  <a:solidFill>
                    <a:srgbClr val="2E6D9F"/>
                  </a:solidFill>
                </a:rPr>
                <a:t>,</a:t>
              </a:r>
              <a:r>
                <a:rPr lang="en-GB" sz="2300" b="1">
                  <a:solidFill>
                    <a:srgbClr val="2E6D9F"/>
                  </a:solidFill>
                </a:rPr>
                <a:t>2</a:t>
              </a:r>
              <a:r>
                <a:rPr lang="ru-RU" sz="2300" b="1">
                  <a:solidFill>
                    <a:srgbClr val="2E6D9F"/>
                  </a:solidFill>
                </a:rPr>
                <a:t>г</a:t>
              </a:r>
              <a:r>
                <a:rPr lang="en-GB" sz="2300" b="1">
                  <a:solidFill>
                    <a:srgbClr val="2E6D9F"/>
                  </a:solidFill>
                </a:rPr>
                <a:t> – 320</a:t>
              </a:r>
              <a:r>
                <a:rPr lang="ru-RU" sz="2300" b="1">
                  <a:solidFill>
                    <a:srgbClr val="2E6D9F"/>
                  </a:solidFill>
                </a:rPr>
                <a:t>,</a:t>
              </a:r>
              <a:r>
                <a:rPr lang="en-GB" sz="2300" b="1">
                  <a:solidFill>
                    <a:srgbClr val="2E6D9F"/>
                  </a:solidFill>
                </a:rPr>
                <a:t>3</a:t>
              </a:r>
              <a:r>
                <a:rPr lang="ru-RU" sz="2300" b="1">
                  <a:solidFill>
                    <a:srgbClr val="2E6D9F"/>
                  </a:solidFill>
                </a:rPr>
                <a:t>г</a:t>
              </a:r>
              <a:endParaRPr lang="en-GB" sz="2300">
                <a:solidFill>
                  <a:srgbClr val="2E6D9F"/>
                </a:solidFill>
              </a:endParaRPr>
            </a:p>
          </p:txBody>
        </p:sp>
        <p:sp>
          <p:nvSpPr>
            <p:cNvPr id="3260" name="Text Box 33"/>
            <p:cNvSpPr txBox="1">
              <a:spLocks noChangeArrowheads="1"/>
            </p:cNvSpPr>
            <p:nvPr/>
          </p:nvSpPr>
          <p:spPr bwMode="auto">
            <a:xfrm>
              <a:off x="4038662" y="4415988"/>
              <a:ext cx="2636192" cy="476080"/>
            </a:xfrm>
            <a:prstGeom prst="rect">
              <a:avLst/>
            </a:prstGeom>
            <a:noFill/>
            <a:ln w="9525">
              <a:noFill/>
              <a:miter lim="800000"/>
              <a:headEnd/>
              <a:tailEnd/>
            </a:ln>
          </p:spPr>
          <p:txBody>
            <a:bodyPr lIns="0" tIns="0" rIns="0" bIns="0"/>
            <a:lstStyle/>
            <a:p>
              <a:pPr algn="l">
                <a:spcBef>
                  <a:spcPct val="0"/>
                </a:spcBef>
              </a:pPr>
              <a:r>
                <a:rPr lang="fr-FR" sz="2300" b="1">
                  <a:solidFill>
                    <a:srgbClr val="2E6D9F"/>
                  </a:solidFill>
                </a:rPr>
                <a:t>1</a:t>
              </a:r>
              <a:r>
                <a:rPr lang="en-GB" sz="2300" b="1">
                  <a:solidFill>
                    <a:srgbClr val="2E6D9F"/>
                  </a:solidFill>
                </a:rPr>
                <a:t>288</a:t>
              </a:r>
              <a:r>
                <a:rPr lang="ru-RU" sz="2300" b="1">
                  <a:solidFill>
                    <a:srgbClr val="2E6D9F"/>
                  </a:solidFill>
                </a:rPr>
                <a:t>,</a:t>
              </a:r>
              <a:r>
                <a:rPr lang="en-GB" sz="2300" b="1">
                  <a:solidFill>
                    <a:srgbClr val="2E6D9F"/>
                  </a:solidFill>
                </a:rPr>
                <a:t>7</a:t>
              </a:r>
              <a:r>
                <a:rPr lang="ru-RU" sz="2300" b="1">
                  <a:solidFill>
                    <a:srgbClr val="2E6D9F"/>
                  </a:solidFill>
                </a:rPr>
                <a:t>г</a:t>
              </a:r>
              <a:r>
                <a:rPr lang="en-GB" sz="2300" b="1">
                  <a:solidFill>
                    <a:srgbClr val="2E6D9F"/>
                  </a:solidFill>
                </a:rPr>
                <a:t> – 1236</a:t>
              </a:r>
              <a:r>
                <a:rPr lang="ru-RU" sz="2300" b="1">
                  <a:solidFill>
                    <a:srgbClr val="2E6D9F"/>
                  </a:solidFill>
                </a:rPr>
                <a:t>,</a:t>
              </a:r>
              <a:r>
                <a:rPr lang="en-GB" sz="2300" b="1">
                  <a:solidFill>
                    <a:srgbClr val="2E6D9F"/>
                  </a:solidFill>
                </a:rPr>
                <a:t>3</a:t>
              </a:r>
              <a:r>
                <a:rPr lang="ru-RU" sz="2300" b="1">
                  <a:solidFill>
                    <a:srgbClr val="2E6D9F"/>
                  </a:solidFill>
                </a:rPr>
                <a:t>г</a:t>
              </a:r>
              <a:endParaRPr lang="en-GB" sz="2300">
                <a:solidFill>
                  <a:srgbClr val="2E6D9F"/>
                </a:solidFill>
              </a:endParaRPr>
            </a:p>
          </p:txBody>
        </p:sp>
        <p:sp>
          <p:nvSpPr>
            <p:cNvPr id="3261" name="Text Box 35"/>
            <p:cNvSpPr txBox="1">
              <a:spLocks noChangeArrowheads="1"/>
            </p:cNvSpPr>
            <p:nvPr/>
          </p:nvSpPr>
          <p:spPr bwMode="auto">
            <a:xfrm>
              <a:off x="6845475" y="4575264"/>
              <a:ext cx="2720565" cy="476080"/>
            </a:xfrm>
            <a:prstGeom prst="rect">
              <a:avLst/>
            </a:prstGeom>
            <a:noFill/>
            <a:ln w="9525">
              <a:noFill/>
              <a:miter lim="800000"/>
              <a:headEnd/>
              <a:tailEnd/>
            </a:ln>
          </p:spPr>
          <p:txBody>
            <a:bodyPr lIns="0" tIns="0" rIns="0" bIns="0"/>
            <a:lstStyle/>
            <a:p>
              <a:pPr algn="l">
                <a:spcBef>
                  <a:spcPct val="0"/>
                </a:spcBef>
              </a:pPr>
              <a:r>
                <a:rPr lang="en-GB" sz="2300" b="1">
                  <a:solidFill>
                    <a:srgbClr val="2E6D9F"/>
                  </a:solidFill>
                </a:rPr>
                <a:t>x   100%   =    5</a:t>
              </a:r>
              <a:r>
                <a:rPr lang="ru-RU" sz="2300" b="1">
                  <a:solidFill>
                    <a:srgbClr val="2E6D9F"/>
                  </a:solidFill>
                </a:rPr>
                <a:t>,</a:t>
              </a:r>
              <a:r>
                <a:rPr lang="en-GB" sz="2300" b="1">
                  <a:solidFill>
                    <a:srgbClr val="2E6D9F"/>
                  </a:solidFill>
                </a:rPr>
                <a:t>7%</a:t>
              </a:r>
              <a:endParaRPr lang="en-GB" sz="2300">
                <a:solidFill>
                  <a:srgbClr val="2E6D9F"/>
                </a:solidFill>
              </a:endParaRPr>
            </a:p>
          </p:txBody>
        </p:sp>
        <p:cxnSp>
          <p:nvCxnSpPr>
            <p:cNvPr id="3262" name="Gerade Verbindung 2"/>
            <p:cNvCxnSpPr>
              <a:cxnSpLocks noChangeShapeType="1"/>
            </p:cNvCxnSpPr>
            <p:nvPr/>
          </p:nvCxnSpPr>
          <p:spPr bwMode="auto">
            <a:xfrm>
              <a:off x="4038662" y="4813304"/>
              <a:ext cx="2465571" cy="0"/>
            </a:xfrm>
            <a:prstGeom prst="line">
              <a:avLst/>
            </a:prstGeom>
            <a:noFill/>
            <a:ln w="9525" algn="ctr">
              <a:solidFill>
                <a:srgbClr val="2E6D9F"/>
              </a:solidFill>
              <a:round/>
              <a:headEnd/>
              <a:tailEnd/>
            </a:ln>
          </p:spPr>
        </p:cxnSp>
      </p:grpSp>
      <p:grpSp>
        <p:nvGrpSpPr>
          <p:cNvPr id="2" name="Gruppierung 1"/>
          <p:cNvGrpSpPr>
            <a:grpSpLocks/>
          </p:cNvGrpSpPr>
          <p:nvPr/>
        </p:nvGrpSpPr>
        <p:grpSpPr bwMode="auto">
          <a:xfrm>
            <a:off x="892175" y="2033588"/>
            <a:ext cx="9101138" cy="1668462"/>
            <a:chOff x="892481" y="2033840"/>
            <a:chExt cx="9101050" cy="1668029"/>
          </a:xfrm>
        </p:grpSpPr>
        <p:grpSp>
          <p:nvGrpSpPr>
            <p:cNvPr id="3249" name="Group 14"/>
            <p:cNvGrpSpPr>
              <a:grpSpLocks/>
            </p:cNvGrpSpPr>
            <p:nvPr/>
          </p:nvGrpSpPr>
          <p:grpSpPr bwMode="auto">
            <a:xfrm>
              <a:off x="892481" y="2033840"/>
              <a:ext cx="9101050" cy="1668029"/>
              <a:chOff x="720" y="3899"/>
              <a:chExt cx="2936" cy="421"/>
            </a:xfrm>
          </p:grpSpPr>
          <p:pic>
            <p:nvPicPr>
              <p:cNvPr id="3256" name="Picture 10" descr="E:\Hydronix\HP02 Installation Guide\graphics image files\dry heat.wmf"/>
              <p:cNvPicPr>
                <a:picLocks noChangeAspect="1" noChangeArrowheads="1"/>
              </p:cNvPicPr>
              <p:nvPr/>
            </p:nvPicPr>
            <p:blipFill>
              <a:blip r:embed="rId3" r:link="rId4"/>
              <a:srcRect/>
              <a:stretch>
                <a:fillRect/>
              </a:stretch>
            </p:blipFill>
            <p:spPr bwMode="auto">
              <a:xfrm>
                <a:off x="2456" y="3909"/>
                <a:ext cx="281" cy="350"/>
              </a:xfrm>
              <a:prstGeom prst="rect">
                <a:avLst/>
              </a:prstGeom>
              <a:noFill/>
              <a:ln w="9525">
                <a:noFill/>
                <a:miter lim="800000"/>
                <a:headEnd/>
                <a:tailEnd/>
              </a:ln>
            </p:spPr>
          </p:pic>
          <p:graphicFrame>
            <p:nvGraphicFramePr>
              <p:cNvPr id="3242" name="Object 170"/>
              <p:cNvGraphicFramePr>
                <a:graphicFrameLocks noChangeAspect="1"/>
              </p:cNvGraphicFramePr>
              <p:nvPr/>
            </p:nvGraphicFramePr>
            <p:xfrm>
              <a:off x="720" y="3899"/>
              <a:ext cx="696" cy="421"/>
            </p:xfrm>
            <a:graphic>
              <a:graphicData uri="http://schemas.openxmlformats.org/presentationml/2006/ole">
                <p:oleObj spid="_x0000_s3242" name="Picture" r:id="rId5" imgW="1008731" imgH="704438" progId="Word.Picture.8">
                  <p:embed/>
                </p:oleObj>
              </a:graphicData>
            </a:graphic>
          </p:graphicFrame>
          <p:graphicFrame>
            <p:nvGraphicFramePr>
              <p:cNvPr id="3243" name="Object 171"/>
              <p:cNvGraphicFramePr>
                <a:graphicFrameLocks noChangeAspect="1"/>
              </p:cNvGraphicFramePr>
              <p:nvPr/>
            </p:nvGraphicFramePr>
            <p:xfrm>
              <a:off x="1584" y="3914"/>
              <a:ext cx="704" cy="406"/>
            </p:xfrm>
            <a:graphic>
              <a:graphicData uri="http://schemas.openxmlformats.org/presentationml/2006/ole">
                <p:oleObj spid="_x0000_s3243" name="Picture" r:id="rId6" imgW="1019381" imgH="680095" progId="Word.Picture.8">
                  <p:embed/>
                </p:oleObj>
              </a:graphicData>
            </a:graphic>
          </p:graphicFrame>
          <p:graphicFrame>
            <p:nvGraphicFramePr>
              <p:cNvPr id="3244" name="Object 172"/>
              <p:cNvGraphicFramePr>
                <a:graphicFrameLocks noChangeAspect="1"/>
              </p:cNvGraphicFramePr>
              <p:nvPr/>
            </p:nvGraphicFramePr>
            <p:xfrm>
              <a:off x="2905" y="3907"/>
              <a:ext cx="751" cy="413"/>
            </p:xfrm>
            <a:graphic>
              <a:graphicData uri="http://schemas.openxmlformats.org/presentationml/2006/ole">
                <p:oleObj spid="_x0000_s3244" name="Picture" r:id="rId7" imgW="1087847" imgH="692266" progId="Word.Picture.8">
                  <p:embed/>
                </p:oleObj>
              </a:graphicData>
            </a:graphic>
          </p:graphicFrame>
        </p:grpSp>
        <p:sp>
          <p:nvSpPr>
            <p:cNvPr id="3250" name="Text Box 54"/>
            <p:cNvSpPr txBox="1">
              <a:spLocks noChangeArrowheads="1"/>
            </p:cNvSpPr>
            <p:nvPr/>
          </p:nvSpPr>
          <p:spPr bwMode="auto">
            <a:xfrm rot="-283484">
              <a:off x="1843415" y="3142707"/>
              <a:ext cx="648072" cy="276999"/>
            </a:xfrm>
            <a:prstGeom prst="rect">
              <a:avLst/>
            </a:prstGeom>
            <a:solidFill>
              <a:schemeClr val="bg1"/>
            </a:solidFill>
            <a:ln w="9525">
              <a:noFill/>
              <a:miter lim="800000"/>
              <a:headEnd/>
              <a:tailEnd/>
            </a:ln>
          </p:spPr>
          <p:txBody>
            <a:bodyPr>
              <a:spAutoFit/>
            </a:bodyPr>
            <a:lstStyle/>
            <a:p>
              <a:pPr algn="l">
                <a:spcBef>
                  <a:spcPct val="0"/>
                </a:spcBef>
              </a:pPr>
              <a:r>
                <a:rPr lang="en-GB"/>
                <a:t>320.3g</a:t>
              </a:r>
            </a:p>
          </p:txBody>
        </p:sp>
        <p:sp>
          <p:nvSpPr>
            <p:cNvPr id="3251" name="Rechteck 20"/>
            <p:cNvSpPr>
              <a:spLocks noChangeArrowheads="1"/>
            </p:cNvSpPr>
            <p:nvPr/>
          </p:nvSpPr>
          <p:spPr bwMode="auto">
            <a:xfrm rot="-470215">
              <a:off x="1987359" y="3433047"/>
              <a:ext cx="360187" cy="144739"/>
            </a:xfrm>
            <a:prstGeom prst="rect">
              <a:avLst/>
            </a:prstGeom>
            <a:solidFill>
              <a:schemeClr val="bg1"/>
            </a:solidFill>
            <a:ln w="9525" algn="ctr">
              <a:noFill/>
              <a:round/>
              <a:headEnd/>
              <a:tailEnd/>
            </a:ln>
          </p:spPr>
          <p:txBody>
            <a:bodyPr/>
            <a:lstStyle/>
            <a:p>
              <a:pPr algn="l" defTabSz="1042988">
                <a:spcBef>
                  <a:spcPct val="0"/>
                </a:spcBef>
              </a:pPr>
              <a:endParaRPr lang="de-DE" sz="2500"/>
            </a:p>
          </p:txBody>
        </p:sp>
        <p:sp>
          <p:nvSpPr>
            <p:cNvPr id="3252" name="Text Box 54"/>
            <p:cNvSpPr txBox="1">
              <a:spLocks noChangeArrowheads="1"/>
            </p:cNvSpPr>
            <p:nvPr/>
          </p:nvSpPr>
          <p:spPr bwMode="auto">
            <a:xfrm rot="-283484">
              <a:off x="4525654" y="3090028"/>
              <a:ext cx="802832" cy="276999"/>
            </a:xfrm>
            <a:prstGeom prst="rect">
              <a:avLst/>
            </a:prstGeom>
            <a:solidFill>
              <a:schemeClr val="bg1"/>
            </a:solidFill>
            <a:ln w="9525">
              <a:noFill/>
              <a:miter lim="800000"/>
              <a:headEnd/>
              <a:tailEnd/>
            </a:ln>
          </p:spPr>
          <p:txBody>
            <a:bodyPr>
              <a:spAutoFit/>
            </a:bodyPr>
            <a:lstStyle/>
            <a:p>
              <a:pPr algn="l">
                <a:spcBef>
                  <a:spcPct val="0"/>
                </a:spcBef>
              </a:pPr>
              <a:r>
                <a:rPr lang="en-GB"/>
                <a:t>1288,7g</a:t>
              </a:r>
            </a:p>
          </p:txBody>
        </p:sp>
        <p:sp>
          <p:nvSpPr>
            <p:cNvPr id="3253" name="Rechteck 22"/>
            <p:cNvSpPr>
              <a:spLocks noChangeArrowheads="1"/>
            </p:cNvSpPr>
            <p:nvPr/>
          </p:nvSpPr>
          <p:spPr bwMode="auto">
            <a:xfrm rot="-568364">
              <a:off x="4692085" y="3433047"/>
              <a:ext cx="360187" cy="144739"/>
            </a:xfrm>
            <a:prstGeom prst="rect">
              <a:avLst/>
            </a:prstGeom>
            <a:solidFill>
              <a:schemeClr val="bg1"/>
            </a:solidFill>
            <a:ln w="9525" algn="ctr">
              <a:noFill/>
              <a:round/>
              <a:headEnd/>
              <a:tailEnd/>
            </a:ln>
          </p:spPr>
          <p:txBody>
            <a:bodyPr/>
            <a:lstStyle/>
            <a:p>
              <a:pPr algn="l" defTabSz="1042988">
                <a:spcBef>
                  <a:spcPct val="0"/>
                </a:spcBef>
              </a:pPr>
              <a:endParaRPr lang="de-DE" sz="2500"/>
            </a:p>
          </p:txBody>
        </p:sp>
        <p:sp>
          <p:nvSpPr>
            <p:cNvPr id="3254" name="Text Box 54"/>
            <p:cNvSpPr txBox="1">
              <a:spLocks noChangeArrowheads="1"/>
            </p:cNvSpPr>
            <p:nvPr/>
          </p:nvSpPr>
          <p:spPr bwMode="auto">
            <a:xfrm rot="-283484">
              <a:off x="8643518" y="3136334"/>
              <a:ext cx="802832" cy="276999"/>
            </a:xfrm>
            <a:prstGeom prst="rect">
              <a:avLst/>
            </a:prstGeom>
            <a:solidFill>
              <a:schemeClr val="bg1"/>
            </a:solidFill>
            <a:ln w="9525">
              <a:noFill/>
              <a:miter lim="800000"/>
              <a:headEnd/>
              <a:tailEnd/>
            </a:ln>
          </p:spPr>
          <p:txBody>
            <a:bodyPr>
              <a:spAutoFit/>
            </a:bodyPr>
            <a:lstStyle/>
            <a:p>
              <a:pPr algn="l">
                <a:spcBef>
                  <a:spcPct val="0"/>
                </a:spcBef>
              </a:pPr>
              <a:r>
                <a:rPr lang="en-GB"/>
                <a:t>1236,3g</a:t>
              </a:r>
            </a:p>
          </p:txBody>
        </p:sp>
        <p:sp>
          <p:nvSpPr>
            <p:cNvPr id="3255" name="Rechteck 24"/>
            <p:cNvSpPr>
              <a:spLocks noChangeArrowheads="1"/>
            </p:cNvSpPr>
            <p:nvPr/>
          </p:nvSpPr>
          <p:spPr bwMode="auto">
            <a:xfrm rot="-568364">
              <a:off x="8809949" y="3479353"/>
              <a:ext cx="360187" cy="144739"/>
            </a:xfrm>
            <a:prstGeom prst="rect">
              <a:avLst/>
            </a:prstGeom>
            <a:solidFill>
              <a:schemeClr val="bg1"/>
            </a:solidFill>
            <a:ln w="9525" algn="ctr">
              <a:noFill/>
              <a:round/>
              <a:headEnd/>
              <a:tailEnd/>
            </a:ln>
          </p:spPr>
          <p:txBody>
            <a:bodyPr/>
            <a:lstStyle/>
            <a:p>
              <a:pPr algn="l" defTabSz="1042988">
                <a:spcBef>
                  <a:spcPct val="0"/>
                </a:spcBef>
              </a:pPr>
              <a:endParaRPr lang="de-DE" sz="2500"/>
            </a:p>
          </p:txBody>
        </p:sp>
      </p:gr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2000"/>
                                  </p:stCondLst>
                                  <p:childTnLst>
                                    <p:set>
                                      <p:cBhvr>
                                        <p:cTn id="14" dur="1" fill="hold">
                                          <p:stCondLst>
                                            <p:cond delay="0"/>
                                          </p:stCondLst>
                                        </p:cTn>
                                        <p:tgtEl>
                                          <p:spTgt spid="382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6" name="Picture 8" descr="MVI_0128_image_only"/>
          <p:cNvPicPr>
            <a:picLocks noChangeAspect="1" noChangeArrowheads="1"/>
          </p:cNvPicPr>
          <p:nvPr/>
        </p:nvPicPr>
        <p:blipFill>
          <a:blip r:embed="rId2"/>
          <a:srcRect/>
          <a:stretch>
            <a:fillRect/>
          </a:stretch>
        </p:blipFill>
        <p:spPr bwMode="auto">
          <a:xfrm>
            <a:off x="723900" y="1638300"/>
            <a:ext cx="3062288" cy="2222500"/>
          </a:xfrm>
          <a:prstGeom prst="rect">
            <a:avLst/>
          </a:prstGeom>
          <a:noFill/>
          <a:ln w="9525">
            <a:solidFill>
              <a:schemeClr val="bg1"/>
            </a:solidFill>
            <a:miter lim="800000"/>
            <a:headEnd/>
            <a:tailEnd/>
          </a:ln>
        </p:spPr>
      </p:pic>
      <p:sp>
        <p:nvSpPr>
          <p:cNvPr id="355342" name="Text Box 14"/>
          <p:cNvSpPr txBox="1">
            <a:spLocks noChangeArrowheads="1"/>
          </p:cNvSpPr>
          <p:nvPr/>
        </p:nvSpPr>
        <p:spPr bwMode="auto">
          <a:xfrm>
            <a:off x="704850" y="4716463"/>
            <a:ext cx="3402013" cy="469900"/>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Приступайте к отбору проб. Рекомендуется использовать выдвижной инструмент.</a:t>
            </a:r>
            <a:endParaRPr lang="en-US">
              <a:solidFill>
                <a:srgbClr val="2E6D9F"/>
              </a:solidFill>
            </a:endParaRPr>
          </a:p>
        </p:txBody>
      </p:sp>
      <p:grpSp>
        <p:nvGrpSpPr>
          <p:cNvPr id="2" name="Gruppierung 1"/>
          <p:cNvGrpSpPr>
            <a:grpSpLocks/>
          </p:cNvGrpSpPr>
          <p:nvPr/>
        </p:nvGrpSpPr>
        <p:grpSpPr bwMode="auto">
          <a:xfrm>
            <a:off x="3446463" y="1638300"/>
            <a:ext cx="6972300" cy="4348163"/>
            <a:chOff x="3446175" y="1638274"/>
            <a:chExt cx="6972972" cy="4347726"/>
          </a:xfrm>
        </p:grpSpPr>
        <p:pic>
          <p:nvPicPr>
            <p:cNvPr id="40967" name="Picture 18"/>
            <p:cNvPicPr>
              <a:picLocks noChangeAspect="1" noChangeArrowheads="1"/>
            </p:cNvPicPr>
            <p:nvPr/>
          </p:nvPicPr>
          <p:blipFill>
            <a:blip r:embed="rId3"/>
            <a:srcRect/>
            <a:stretch>
              <a:fillRect/>
            </a:stretch>
          </p:blipFill>
          <p:spPr bwMode="auto">
            <a:xfrm>
              <a:off x="4126785" y="1638274"/>
              <a:ext cx="6292362" cy="4347726"/>
            </a:xfrm>
            <a:prstGeom prst="rect">
              <a:avLst/>
            </a:prstGeom>
            <a:noFill/>
            <a:ln w="9525">
              <a:noFill/>
              <a:miter lim="800000"/>
              <a:headEnd/>
              <a:tailEnd/>
            </a:ln>
          </p:spPr>
        </p:pic>
        <p:sp>
          <p:nvSpPr>
            <p:cNvPr id="40968" name="Line 17"/>
            <p:cNvSpPr>
              <a:spLocks noChangeShapeType="1"/>
            </p:cNvSpPr>
            <p:nvPr/>
          </p:nvSpPr>
          <p:spPr bwMode="auto">
            <a:xfrm flipV="1">
              <a:off x="3446175" y="2749710"/>
              <a:ext cx="3485549" cy="1746792"/>
            </a:xfrm>
            <a:prstGeom prst="line">
              <a:avLst/>
            </a:prstGeom>
            <a:noFill/>
            <a:ln w="9525">
              <a:solidFill>
                <a:schemeClr val="tx1"/>
              </a:solidFill>
              <a:round/>
              <a:headEnd/>
              <a:tailEnd type="triangle" w="med" len="med"/>
            </a:ln>
          </p:spPr>
          <p:txBody>
            <a:bodyPr lIns="104918" tIns="52459" rIns="104918" bIns="52459"/>
            <a:lstStyle/>
            <a:p>
              <a:endParaRPr lang="ru-RU"/>
            </a:p>
          </p:txBody>
        </p:sp>
      </p:grpSp>
      <p:sp>
        <p:nvSpPr>
          <p:cNvPr id="40964"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Отбор проб</a:t>
            </a:r>
            <a:endParaRPr lang="en-GB" sz="2800" b="1">
              <a:solidFill>
                <a:srgbClr val="2E6D9F"/>
              </a:solidFill>
            </a:endParaRPr>
          </a:p>
        </p:txBody>
      </p:sp>
      <p:sp>
        <p:nvSpPr>
          <p:cNvPr id="8" name="Text Box 14"/>
          <p:cNvSpPr txBox="1">
            <a:spLocks noChangeArrowheads="1"/>
          </p:cNvSpPr>
          <p:nvPr/>
        </p:nvSpPr>
        <p:spPr bwMode="auto">
          <a:xfrm>
            <a:off x="704850" y="3924300"/>
            <a:ext cx="3402013" cy="652463"/>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1</a:t>
            </a:r>
            <a:br>
              <a:rPr lang="en-US" b="1">
                <a:solidFill>
                  <a:srgbClr val="2E6D9F"/>
                </a:solidFill>
              </a:rPr>
            </a:br>
            <a:r>
              <a:rPr lang="ru-RU">
                <a:solidFill>
                  <a:srgbClr val="2E6D9F"/>
                </a:solidFill>
              </a:rPr>
              <a:t>Запустите поток материала и приступайте к усреднению показаний.</a:t>
            </a:r>
            <a:endParaRPr lang="en-US">
              <a:solidFill>
                <a:srgbClr val="2E6D9F"/>
              </a:solidFill>
            </a:endParaRPr>
          </a:p>
        </p:txBody>
      </p:sp>
      <p:sp>
        <p:nvSpPr>
          <p:cNvPr id="9" name="Text Box 14"/>
          <p:cNvSpPr txBox="1">
            <a:spLocks noChangeArrowheads="1"/>
          </p:cNvSpPr>
          <p:nvPr/>
        </p:nvSpPr>
        <p:spPr bwMode="auto">
          <a:xfrm>
            <a:off x="704850" y="5418138"/>
            <a:ext cx="3402013" cy="1565275"/>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Если один из цифровых входов датчика</a:t>
            </a:r>
            <a:r>
              <a:rPr lang="en-US">
                <a:solidFill>
                  <a:srgbClr val="2E6D9F"/>
                </a:solidFill>
              </a:rPr>
              <a:t> установлен в режим </a:t>
            </a:r>
            <a:r>
              <a:rPr lang="ru-RU">
                <a:solidFill>
                  <a:srgbClr val="2E6D9F"/>
                </a:solidFill>
              </a:rPr>
              <a:t>«</a:t>
            </a:r>
            <a:r>
              <a:rPr lang="en-US">
                <a:solidFill>
                  <a:srgbClr val="2E6D9F"/>
                </a:solidFill>
              </a:rPr>
              <a:t>Усреднение/Удержание</a:t>
            </a:r>
            <a:r>
              <a:rPr lang="ru-RU">
                <a:solidFill>
                  <a:srgbClr val="2E6D9F"/>
                </a:solidFill>
              </a:rPr>
              <a:t>», усреднение показаний начнется автоматически</a:t>
            </a:r>
            <a:r>
              <a:rPr lang="en-US">
                <a:solidFill>
                  <a:srgbClr val="2E6D9F"/>
                </a:solidFill>
              </a:rPr>
              <a:t>. </a:t>
            </a:r>
            <a:r>
              <a:rPr lang="ru-RU">
                <a:solidFill>
                  <a:srgbClr val="2E6D9F"/>
                </a:solidFill>
              </a:rPr>
              <a:t>Если требуется ручное переключение в режим усреднения, нажмите кнопку</a:t>
            </a:r>
            <a:r>
              <a:rPr lang="en-US">
                <a:solidFill>
                  <a:srgbClr val="2E6D9F"/>
                </a:solidFill>
              </a:rPr>
              <a:t> ‘Start Remote Averaging’</a:t>
            </a:r>
            <a:r>
              <a:rPr lang="ru-RU">
                <a:solidFill>
                  <a:srgbClr val="2E6D9F"/>
                </a:solidFill>
              </a:rPr>
              <a:t> («Начать удаленное усреднение) в окне калибровки</a:t>
            </a:r>
            <a:r>
              <a:rPr lang="en-US">
                <a:solidFill>
                  <a:srgbClr val="2E6D9F"/>
                </a:solidFill>
              </a:rPr>
              <a:t>.</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5342"/>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355336"/>
                                        </p:tgtEl>
                                        <p:attrNameLst>
                                          <p:attrName>style.visibility</p:attrName>
                                        </p:attrNameLst>
                                      </p:cBhvr>
                                      <p:to>
                                        <p:strVal val="visible"/>
                                      </p:to>
                                    </p:set>
                                    <p:animEffect transition="in" filter="dissolve">
                                      <p:cBhvr>
                                        <p:cTn id="16" dur="500"/>
                                        <p:tgtEl>
                                          <p:spTgt spid="35533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2"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ChangeArrowheads="1"/>
          </p:cNvSpPr>
          <p:nvPr/>
        </p:nvSpPr>
        <p:spPr bwMode="auto">
          <a:xfrm>
            <a:off x="287338" y="2271713"/>
            <a:ext cx="3657600" cy="2222500"/>
          </a:xfrm>
          <a:prstGeom prst="rect">
            <a:avLst/>
          </a:prstGeom>
          <a:noFill/>
          <a:ln w="9525">
            <a:solidFill>
              <a:schemeClr val="bg1"/>
            </a:solidFill>
            <a:miter lim="800000"/>
            <a:headEnd/>
            <a:tailEnd/>
          </a:ln>
        </p:spPr>
        <p:txBody>
          <a:bodyPr wrap="none" lIns="104918" tIns="52459" rIns="104918" bIns="52459" anchor="ctr"/>
          <a:lstStyle/>
          <a:p>
            <a:pPr>
              <a:spcBef>
                <a:spcPct val="0"/>
              </a:spcBef>
            </a:pPr>
            <a:endParaRPr lang="de-DE" sz="1600">
              <a:solidFill>
                <a:srgbClr val="2E6D9F"/>
              </a:solidFill>
            </a:endParaRPr>
          </a:p>
        </p:txBody>
      </p:sp>
      <p:sp>
        <p:nvSpPr>
          <p:cNvPr id="360456" name="Text Box 8"/>
          <p:cNvSpPr txBox="1">
            <a:spLocks noChangeArrowheads="1"/>
          </p:cNvSpPr>
          <p:nvPr/>
        </p:nvSpPr>
        <p:spPr bwMode="auto">
          <a:xfrm>
            <a:off x="1223963" y="4071938"/>
            <a:ext cx="3400425" cy="835025"/>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2</a:t>
            </a:r>
            <a:r>
              <a:rPr lang="en-US">
                <a:solidFill>
                  <a:srgbClr val="2E6D9F"/>
                </a:solidFill>
              </a:rPr>
              <a:t> </a:t>
            </a:r>
            <a:r>
              <a:rPr lang="ru-RU">
                <a:solidFill>
                  <a:srgbClr val="2E6D9F"/>
                </a:solidFill>
              </a:rPr>
              <a:t>Завершите усреднение и</a:t>
            </a:r>
            <a:r>
              <a:rPr lang="en-US">
                <a:solidFill>
                  <a:srgbClr val="2E6D9F"/>
                </a:solidFill>
              </a:rPr>
              <a:t> </a:t>
            </a:r>
            <a:r>
              <a:rPr lang="ru-RU">
                <a:solidFill>
                  <a:srgbClr val="2E6D9F"/>
                </a:solidFill>
              </a:rPr>
              <a:t>запишите среднее немасштабированное показание</a:t>
            </a:r>
            <a:r>
              <a:rPr lang="en-US">
                <a:solidFill>
                  <a:srgbClr val="2E6D9F"/>
                </a:solidFill>
              </a:rPr>
              <a:t>. </a:t>
            </a:r>
            <a:r>
              <a:rPr lang="ru-RU">
                <a:solidFill>
                  <a:srgbClr val="2E6D9F"/>
                </a:solidFill>
              </a:rPr>
              <a:t>Это показание сохраняется до следующего замеса</a:t>
            </a:r>
            <a:r>
              <a:rPr lang="en-US">
                <a:solidFill>
                  <a:srgbClr val="2E6D9F"/>
                </a:solidFill>
              </a:rPr>
              <a:t>.</a:t>
            </a:r>
          </a:p>
        </p:txBody>
      </p:sp>
      <p:pic>
        <p:nvPicPr>
          <p:cNvPr id="360457" name="Picture 9" descr="IMG_0007"/>
          <p:cNvPicPr>
            <a:picLocks noChangeAspect="1" noChangeArrowheads="1"/>
          </p:cNvPicPr>
          <p:nvPr/>
        </p:nvPicPr>
        <p:blipFill>
          <a:blip r:embed="rId2"/>
          <a:srcRect/>
          <a:stretch>
            <a:fillRect/>
          </a:stretch>
        </p:blipFill>
        <p:spPr bwMode="auto">
          <a:xfrm>
            <a:off x="5562600" y="1770063"/>
            <a:ext cx="3316288" cy="2224087"/>
          </a:xfrm>
          <a:prstGeom prst="rect">
            <a:avLst/>
          </a:prstGeom>
          <a:noFill/>
          <a:ln w="9525">
            <a:solidFill>
              <a:schemeClr val="bg1"/>
            </a:solidFill>
            <a:miter lim="800000"/>
            <a:headEnd/>
            <a:tailEnd/>
          </a:ln>
        </p:spPr>
      </p:pic>
      <p:sp>
        <p:nvSpPr>
          <p:cNvPr id="360458" name="Text Box 10"/>
          <p:cNvSpPr txBox="1">
            <a:spLocks noChangeArrowheads="1"/>
          </p:cNvSpPr>
          <p:nvPr/>
        </p:nvSpPr>
        <p:spPr bwMode="auto">
          <a:xfrm>
            <a:off x="5562600" y="4152900"/>
            <a:ext cx="2635250" cy="652463"/>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3</a:t>
            </a:r>
            <a:r>
              <a:rPr lang="en-US">
                <a:solidFill>
                  <a:srgbClr val="2E6D9F"/>
                </a:solidFill>
              </a:rPr>
              <a:t> </a:t>
            </a:r>
            <a:r>
              <a:rPr lang="ru-RU">
                <a:solidFill>
                  <a:srgbClr val="2E6D9F"/>
                </a:solidFill>
              </a:rPr>
              <a:t>Смешайте пробы</a:t>
            </a:r>
            <a:r>
              <a:rPr lang="en-US">
                <a:solidFill>
                  <a:srgbClr val="2E6D9F"/>
                </a:solidFill>
              </a:rPr>
              <a:t>, </a:t>
            </a:r>
            <a:r>
              <a:rPr lang="ru-RU">
                <a:solidFill>
                  <a:srgbClr val="2E6D9F"/>
                </a:solidFill>
              </a:rPr>
              <a:t>изымите</a:t>
            </a:r>
            <a:r>
              <a:rPr lang="en-US">
                <a:solidFill>
                  <a:srgbClr val="2E6D9F"/>
                </a:solidFill>
              </a:rPr>
              <a:t> </a:t>
            </a:r>
            <a:r>
              <a:rPr lang="ru-RU">
                <a:solidFill>
                  <a:srgbClr val="2E6D9F"/>
                </a:solidFill>
              </a:rPr>
              <a:t>примерно</a:t>
            </a:r>
            <a:r>
              <a:rPr lang="en-US">
                <a:solidFill>
                  <a:srgbClr val="2E6D9F"/>
                </a:solidFill>
              </a:rPr>
              <a:t> 1</a:t>
            </a:r>
            <a:r>
              <a:rPr lang="ru-RU">
                <a:solidFill>
                  <a:srgbClr val="2E6D9F"/>
                </a:solidFill>
              </a:rPr>
              <a:t>кг материала и взвесьте. </a:t>
            </a:r>
            <a:endParaRPr lang="en-US">
              <a:solidFill>
                <a:srgbClr val="2E6D9F"/>
              </a:solidFill>
            </a:endParaRPr>
          </a:p>
        </p:txBody>
      </p:sp>
      <p:grpSp>
        <p:nvGrpSpPr>
          <p:cNvPr id="4" name="Gruppierung 3"/>
          <p:cNvGrpSpPr>
            <a:grpSpLocks/>
          </p:cNvGrpSpPr>
          <p:nvPr/>
        </p:nvGrpSpPr>
        <p:grpSpPr bwMode="auto">
          <a:xfrm>
            <a:off x="2303463" y="4627563"/>
            <a:ext cx="6575425" cy="2036762"/>
            <a:chOff x="2303537" y="4628236"/>
            <a:chExt cx="6575337" cy="2036041"/>
          </a:xfrm>
        </p:grpSpPr>
        <p:pic>
          <p:nvPicPr>
            <p:cNvPr id="41994" name="Picture 11"/>
            <p:cNvPicPr>
              <a:picLocks noChangeAspect="1" noChangeArrowheads="1"/>
            </p:cNvPicPr>
            <p:nvPr/>
          </p:nvPicPr>
          <p:blipFill>
            <a:blip r:embed="rId3"/>
            <a:srcRect/>
            <a:stretch>
              <a:fillRect/>
            </a:stretch>
          </p:blipFill>
          <p:spPr bwMode="auto">
            <a:xfrm>
              <a:off x="5222704" y="4983996"/>
              <a:ext cx="3656170" cy="1680281"/>
            </a:xfrm>
            <a:prstGeom prst="rect">
              <a:avLst/>
            </a:prstGeom>
            <a:noFill/>
            <a:ln w="9525">
              <a:noFill/>
              <a:miter lim="800000"/>
              <a:headEnd/>
              <a:tailEnd/>
            </a:ln>
          </p:spPr>
        </p:pic>
        <p:sp>
          <p:nvSpPr>
            <p:cNvPr id="41995" name="Text Box 12"/>
            <p:cNvSpPr txBox="1">
              <a:spLocks noChangeArrowheads="1"/>
            </p:cNvSpPr>
            <p:nvPr/>
          </p:nvSpPr>
          <p:spPr bwMode="auto">
            <a:xfrm>
              <a:off x="5562072" y="6044583"/>
              <a:ext cx="720578" cy="244442"/>
            </a:xfrm>
            <a:prstGeom prst="rect">
              <a:avLst/>
            </a:prstGeom>
            <a:noFill/>
            <a:ln w="9525">
              <a:noFill/>
              <a:miter lim="800000"/>
              <a:headEnd/>
              <a:tailEnd/>
            </a:ln>
          </p:spPr>
          <p:txBody>
            <a:bodyPr lIns="104918" tIns="52459" rIns="104918" bIns="52459">
              <a:spAutoFit/>
            </a:bodyPr>
            <a:lstStyle/>
            <a:p>
              <a:pPr algn="l">
                <a:spcBef>
                  <a:spcPct val="0"/>
                </a:spcBef>
              </a:pPr>
              <a:r>
                <a:rPr lang="en-GB" sz="900" b="1"/>
                <a:t>0.6701</a:t>
              </a:r>
            </a:p>
          </p:txBody>
        </p:sp>
        <p:sp>
          <p:nvSpPr>
            <p:cNvPr id="41996" name="Text Box 13"/>
            <p:cNvSpPr txBox="1">
              <a:spLocks noChangeArrowheads="1"/>
            </p:cNvSpPr>
            <p:nvPr/>
          </p:nvSpPr>
          <p:spPr bwMode="auto">
            <a:xfrm>
              <a:off x="6480001" y="6044583"/>
              <a:ext cx="764983" cy="244442"/>
            </a:xfrm>
            <a:prstGeom prst="rect">
              <a:avLst/>
            </a:prstGeom>
            <a:noFill/>
            <a:ln w="9525">
              <a:noFill/>
              <a:miter lim="800000"/>
              <a:headEnd/>
              <a:tailEnd/>
            </a:ln>
          </p:spPr>
          <p:txBody>
            <a:bodyPr lIns="104918" tIns="52459" rIns="104918" bIns="52459">
              <a:spAutoFit/>
            </a:bodyPr>
            <a:lstStyle/>
            <a:p>
              <a:pPr algn="l">
                <a:spcBef>
                  <a:spcPct val="0"/>
                </a:spcBef>
              </a:pPr>
              <a:r>
                <a:rPr lang="en-GB" sz="900" b="1"/>
                <a:t>1.6701</a:t>
              </a:r>
            </a:p>
          </p:txBody>
        </p:sp>
        <p:sp>
          <p:nvSpPr>
            <p:cNvPr id="41997" name="Line 15"/>
            <p:cNvSpPr>
              <a:spLocks noChangeShapeType="1"/>
            </p:cNvSpPr>
            <p:nvPr/>
          </p:nvSpPr>
          <p:spPr bwMode="auto">
            <a:xfrm>
              <a:off x="4397701" y="6146888"/>
              <a:ext cx="1106226" cy="0"/>
            </a:xfrm>
            <a:prstGeom prst="line">
              <a:avLst/>
            </a:prstGeom>
            <a:noFill/>
            <a:ln w="9525">
              <a:solidFill>
                <a:schemeClr val="tx1"/>
              </a:solidFill>
              <a:round/>
              <a:headEnd/>
              <a:tailEnd type="triangle" w="med" len="med"/>
            </a:ln>
          </p:spPr>
          <p:txBody>
            <a:bodyPr lIns="104918" tIns="52459" rIns="104918" bIns="52459"/>
            <a:lstStyle/>
            <a:p>
              <a:endParaRPr lang="ru-RU"/>
            </a:p>
          </p:txBody>
        </p:sp>
        <p:sp>
          <p:nvSpPr>
            <p:cNvPr id="41998" name="Text Box 16"/>
            <p:cNvSpPr txBox="1">
              <a:spLocks noChangeArrowheads="1"/>
            </p:cNvSpPr>
            <p:nvPr/>
          </p:nvSpPr>
          <p:spPr bwMode="auto">
            <a:xfrm>
              <a:off x="2303537" y="5997763"/>
              <a:ext cx="2041498" cy="287236"/>
            </a:xfrm>
            <a:prstGeom prst="rect">
              <a:avLst/>
            </a:prstGeom>
            <a:noFill/>
            <a:ln w="9525">
              <a:noFill/>
              <a:miter lim="800000"/>
              <a:headEnd/>
              <a:tailEnd/>
            </a:ln>
          </p:spPr>
          <p:txBody>
            <a:bodyPr lIns="104918" tIns="52459" rIns="104918" bIns="52459">
              <a:spAutoFit/>
            </a:bodyPr>
            <a:lstStyle/>
            <a:p>
              <a:pPr algn="r"/>
              <a:r>
                <a:rPr lang="ru-RU">
                  <a:solidFill>
                    <a:srgbClr val="2E6D9F"/>
                  </a:solidFill>
                </a:rPr>
                <a:t>Вес пустого контейнера</a:t>
              </a:r>
              <a:endParaRPr lang="en-GB">
                <a:solidFill>
                  <a:srgbClr val="2E6D9F"/>
                </a:solidFill>
              </a:endParaRPr>
            </a:p>
          </p:txBody>
        </p:sp>
        <p:sp>
          <p:nvSpPr>
            <p:cNvPr id="41999" name="Line 18"/>
            <p:cNvSpPr>
              <a:spLocks noChangeShapeType="1"/>
            </p:cNvSpPr>
            <p:nvPr/>
          </p:nvSpPr>
          <p:spPr bwMode="auto">
            <a:xfrm>
              <a:off x="6768033" y="4628236"/>
              <a:ext cx="0" cy="1456651"/>
            </a:xfrm>
            <a:prstGeom prst="line">
              <a:avLst/>
            </a:prstGeom>
            <a:noFill/>
            <a:ln w="9525">
              <a:solidFill>
                <a:srgbClr val="000000"/>
              </a:solidFill>
              <a:round/>
              <a:headEnd/>
              <a:tailEnd type="triangle" w="med" len="med"/>
            </a:ln>
          </p:spPr>
          <p:txBody>
            <a:bodyPr lIns="104918" tIns="52459" rIns="104918" bIns="52459"/>
            <a:lstStyle/>
            <a:p>
              <a:endParaRPr lang="ru-RU"/>
            </a:p>
          </p:txBody>
        </p:sp>
      </p:grpSp>
      <p:sp>
        <p:nvSpPr>
          <p:cNvPr id="41990"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Отбор проб</a:t>
            </a:r>
            <a:endParaRPr lang="en-GB" sz="2800" b="1">
              <a:solidFill>
                <a:srgbClr val="2E6D9F"/>
              </a:solidFill>
            </a:endParaRPr>
          </a:p>
        </p:txBody>
      </p:sp>
      <p:grpSp>
        <p:nvGrpSpPr>
          <p:cNvPr id="3" name="Gruppierung 2"/>
          <p:cNvGrpSpPr>
            <a:grpSpLocks/>
          </p:cNvGrpSpPr>
          <p:nvPr/>
        </p:nvGrpSpPr>
        <p:grpSpPr bwMode="auto">
          <a:xfrm>
            <a:off x="1319213" y="1779588"/>
            <a:ext cx="3741737" cy="2214562"/>
            <a:chOff x="1731140" y="2196455"/>
            <a:chExt cx="3740749" cy="2214644"/>
          </a:xfrm>
        </p:grpSpPr>
        <p:pic>
          <p:nvPicPr>
            <p:cNvPr id="41992" name="Picture 7" descr="AverageHold"/>
            <p:cNvPicPr>
              <a:picLocks noChangeAspect="1" noChangeArrowheads="1"/>
            </p:cNvPicPr>
            <p:nvPr/>
          </p:nvPicPr>
          <p:blipFill>
            <a:blip r:embed="rId4"/>
            <a:srcRect/>
            <a:stretch>
              <a:fillRect/>
            </a:stretch>
          </p:blipFill>
          <p:spPr bwMode="auto">
            <a:xfrm>
              <a:off x="1840928" y="2799693"/>
              <a:ext cx="3521173" cy="1008168"/>
            </a:xfrm>
            <a:prstGeom prst="rect">
              <a:avLst/>
            </a:prstGeom>
            <a:noFill/>
            <a:ln w="9525">
              <a:noFill/>
              <a:miter lim="800000"/>
              <a:headEnd/>
              <a:tailEnd/>
            </a:ln>
          </p:spPr>
        </p:pic>
        <p:sp>
          <p:nvSpPr>
            <p:cNvPr id="41993" name="Rechteck 1"/>
            <p:cNvSpPr>
              <a:spLocks noChangeArrowheads="1"/>
            </p:cNvSpPr>
            <p:nvPr/>
          </p:nvSpPr>
          <p:spPr bwMode="auto">
            <a:xfrm>
              <a:off x="1731140" y="2196455"/>
              <a:ext cx="3740749" cy="2214644"/>
            </a:xfrm>
            <a:prstGeom prst="rect">
              <a:avLst/>
            </a:prstGeom>
            <a:noFill/>
            <a:ln w="9525" algn="ctr">
              <a:solidFill>
                <a:schemeClr val="tx1"/>
              </a:solidFill>
              <a:round/>
              <a:headEnd/>
              <a:tailEnd/>
            </a:ln>
          </p:spPr>
          <p:txBody>
            <a:bodyPr/>
            <a:lstStyle/>
            <a:p>
              <a:pPr algn="l" defTabSz="1042988">
                <a:spcBef>
                  <a:spcPct val="0"/>
                </a:spcBef>
              </a:pPr>
              <a:endParaRPr lang="de-DE" sz="2500"/>
            </a:p>
          </p:txBody>
        </p:sp>
      </p:gr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0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0458"/>
                                        </p:tgtEl>
                                        <p:attrNameLst>
                                          <p:attrName>style.visibility</p:attrName>
                                        </p:attrNameLst>
                                      </p:cBhvr>
                                      <p:to>
                                        <p:strVal val="visible"/>
                                      </p:to>
                                    </p:set>
                                  </p:childTnLst>
                                </p:cTn>
                              </p:par>
                            </p:childTnLst>
                          </p:cTn>
                        </p:par>
                        <p:par>
                          <p:cTn id="16" fill="hold">
                            <p:stCondLst>
                              <p:cond delay="0"/>
                            </p:stCondLst>
                            <p:childTnLst>
                              <p:par>
                                <p:cTn id="17" presetID="9" presetClass="entr" presetSubtype="0" fill="hold" nodeType="afterEffect">
                                  <p:stCondLst>
                                    <p:cond delay="0"/>
                                  </p:stCondLst>
                                  <p:childTnLst>
                                    <p:set>
                                      <p:cBhvr>
                                        <p:cTn id="18" dur="1" fill="hold">
                                          <p:stCondLst>
                                            <p:cond delay="0"/>
                                          </p:stCondLst>
                                        </p:cTn>
                                        <p:tgtEl>
                                          <p:spTgt spid="360457"/>
                                        </p:tgtEl>
                                        <p:attrNameLst>
                                          <p:attrName>style.visibility</p:attrName>
                                        </p:attrNameLst>
                                      </p:cBhvr>
                                      <p:to>
                                        <p:strVal val="visible"/>
                                      </p:to>
                                    </p:set>
                                    <p:animEffect transition="in" filter="dissolve">
                                      <p:cBhvr>
                                        <p:cTn id="19" dur="500"/>
                                        <p:tgtEl>
                                          <p:spTgt spid="36045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P spid="3604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6" name="Text Box 6"/>
          <p:cNvSpPr txBox="1">
            <a:spLocks noChangeArrowheads="1"/>
          </p:cNvSpPr>
          <p:nvPr/>
        </p:nvSpPr>
        <p:spPr bwMode="auto">
          <a:xfrm>
            <a:off x="1109663" y="2916238"/>
            <a:ext cx="8843962" cy="1700212"/>
          </a:xfrm>
          <a:prstGeom prst="rect">
            <a:avLst/>
          </a:prstGeom>
          <a:noFill/>
          <a:ln w="9525">
            <a:noFill/>
            <a:miter lim="800000"/>
            <a:headEnd/>
            <a:tailEnd/>
          </a:ln>
        </p:spPr>
        <p:txBody>
          <a:bodyPr lIns="104918" tIns="52459" rIns="104918" bIns="52459">
            <a:spAutoFit/>
          </a:bodyPr>
          <a:lstStyle/>
          <a:p>
            <a:pPr algn="l"/>
            <a:r>
              <a:rPr lang="ru-RU" sz="1400" b="1">
                <a:solidFill>
                  <a:srgbClr val="2E6D9F"/>
                </a:solidFill>
              </a:rPr>
              <a:t>Ответ</a:t>
            </a:r>
            <a:r>
              <a:rPr lang="en-GB" sz="1400" b="1">
                <a:solidFill>
                  <a:srgbClr val="2E6D9F"/>
                </a:solidFill>
              </a:rPr>
              <a:t>:</a:t>
            </a:r>
            <a:br>
              <a:rPr lang="en-GB" sz="1400" b="1">
                <a:solidFill>
                  <a:srgbClr val="2E6D9F"/>
                </a:solidFill>
              </a:rPr>
            </a:br>
            <a:r>
              <a:rPr lang="en-GB" sz="1400" b="1">
                <a:solidFill>
                  <a:srgbClr val="2E6D9F"/>
                </a:solidFill>
              </a:rPr>
              <a:t/>
            </a:r>
            <a:br>
              <a:rPr lang="en-GB" sz="1400" b="1">
                <a:solidFill>
                  <a:srgbClr val="2E6D9F"/>
                </a:solidFill>
              </a:rPr>
            </a:br>
            <a:r>
              <a:rPr lang="ru-RU" sz="1400">
                <a:solidFill>
                  <a:srgbClr val="2E6D9F"/>
                </a:solidFill>
              </a:rPr>
              <a:t>Повторите испытание на высушивание с другой пробой весом 1 кг. </a:t>
            </a:r>
            <a:r>
              <a:rPr lang="en-US" sz="1400">
                <a:solidFill>
                  <a:srgbClr val="2E6D9F"/>
                </a:solidFill>
              </a:rPr>
              <a:t/>
            </a:r>
            <a:br>
              <a:rPr lang="en-US" sz="1400">
                <a:solidFill>
                  <a:srgbClr val="2E6D9F"/>
                </a:solidFill>
              </a:rPr>
            </a:br>
            <a:r>
              <a:rPr lang="en-US" sz="1400">
                <a:solidFill>
                  <a:srgbClr val="2E6D9F"/>
                </a:solidFill>
              </a:rPr>
              <a:t/>
            </a:r>
            <a:br>
              <a:rPr lang="en-US" sz="1400">
                <a:solidFill>
                  <a:srgbClr val="2E6D9F"/>
                </a:solidFill>
              </a:rPr>
            </a:br>
            <a:r>
              <a:rPr lang="ru-RU" sz="1400">
                <a:solidFill>
                  <a:srgbClr val="2E6D9F"/>
                </a:solidFill>
              </a:rPr>
              <a:t>Если результаты отличаются более чем на</a:t>
            </a:r>
            <a:r>
              <a:rPr lang="en-US" sz="1400">
                <a:solidFill>
                  <a:srgbClr val="2E6D9F"/>
                </a:solidFill>
              </a:rPr>
              <a:t> 0</a:t>
            </a:r>
            <a:r>
              <a:rPr lang="ru-RU" sz="1400">
                <a:solidFill>
                  <a:srgbClr val="2E6D9F"/>
                </a:solidFill>
              </a:rPr>
              <a:t>,</a:t>
            </a:r>
            <a:r>
              <a:rPr lang="en-US" sz="1400">
                <a:solidFill>
                  <a:srgbClr val="2E6D9F"/>
                </a:solidFill>
              </a:rPr>
              <a:t>3%</a:t>
            </a:r>
            <a:r>
              <a:rPr lang="en-US" sz="1400" baseline="30000">
                <a:solidFill>
                  <a:srgbClr val="2E6D9F"/>
                </a:solidFill>
              </a:rPr>
              <a:t>1</a:t>
            </a:r>
            <a:r>
              <a:rPr lang="en-US" sz="1400">
                <a:solidFill>
                  <a:srgbClr val="2E6D9F"/>
                </a:solidFill>
              </a:rPr>
              <a:t> </a:t>
            </a:r>
            <a:r>
              <a:rPr lang="ru-RU" sz="1400">
                <a:solidFill>
                  <a:srgbClr val="2E6D9F"/>
                </a:solidFill>
              </a:rPr>
              <a:t>, можно предположить, что при измерении были допущены ошибки</a:t>
            </a:r>
            <a:r>
              <a:rPr lang="en-US" sz="1400">
                <a:solidFill>
                  <a:srgbClr val="2E6D9F"/>
                </a:solidFill>
              </a:rPr>
              <a:t>.</a:t>
            </a:r>
          </a:p>
          <a:p>
            <a:pPr algn="l"/>
            <a:r>
              <a:rPr lang="ru-RU" sz="1400">
                <a:solidFill>
                  <a:srgbClr val="2E6D9F"/>
                </a:solidFill>
              </a:rPr>
              <a:t>В случае ошибок рекомендуется повторно провести калибровку, используя новый замес.</a:t>
            </a:r>
            <a:endParaRPr lang="en-US" sz="1400">
              <a:solidFill>
                <a:srgbClr val="2E6D9F"/>
              </a:solidFill>
            </a:endParaRPr>
          </a:p>
        </p:txBody>
      </p:sp>
      <p:sp>
        <p:nvSpPr>
          <p:cNvPr id="363527" name="Text Box 7"/>
          <p:cNvSpPr txBox="1">
            <a:spLocks noChangeArrowheads="1"/>
          </p:cNvSpPr>
          <p:nvPr/>
        </p:nvSpPr>
        <p:spPr bwMode="auto">
          <a:xfrm>
            <a:off x="1150938" y="6170613"/>
            <a:ext cx="7416800" cy="257175"/>
          </a:xfrm>
          <a:prstGeom prst="rect">
            <a:avLst/>
          </a:prstGeom>
          <a:noFill/>
          <a:ln w="9525">
            <a:noFill/>
            <a:miter lim="800000"/>
            <a:headEnd/>
            <a:tailEnd/>
          </a:ln>
        </p:spPr>
        <p:txBody>
          <a:bodyPr lIns="104918" tIns="52459" rIns="104918" bIns="52459">
            <a:spAutoFit/>
          </a:bodyPr>
          <a:lstStyle/>
          <a:p>
            <a:pPr algn="l"/>
            <a:r>
              <a:rPr lang="en-GB" sz="1000" baseline="30000"/>
              <a:t>1</a:t>
            </a:r>
            <a:r>
              <a:rPr lang="en-GB" sz="1000"/>
              <a:t> </a:t>
            </a:r>
            <a:r>
              <a:rPr lang="ru-RU" sz="1000"/>
              <a:t>Для использования на практике</a:t>
            </a:r>
            <a:r>
              <a:rPr lang="en-GB" sz="1000"/>
              <a:t> Hydronix </a:t>
            </a:r>
            <a:r>
              <a:rPr lang="ru-RU" sz="1000"/>
              <a:t>рекомендует значение</a:t>
            </a:r>
            <a:r>
              <a:rPr lang="en-GB" sz="1000"/>
              <a:t> 0</a:t>
            </a:r>
            <a:r>
              <a:rPr lang="ru-RU" sz="1000"/>
              <a:t>,</a:t>
            </a:r>
            <a:r>
              <a:rPr lang="en-GB" sz="1000"/>
              <a:t>3%, </a:t>
            </a:r>
            <a:r>
              <a:rPr lang="ru-RU" sz="1000"/>
              <a:t>но применяемые стандарты могут отличаться.</a:t>
            </a:r>
            <a:endParaRPr lang="en-GB" sz="1000"/>
          </a:p>
        </p:txBody>
      </p:sp>
      <p:sp>
        <p:nvSpPr>
          <p:cNvPr id="44035"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Проверка выборки</a:t>
            </a:r>
            <a:endParaRPr lang="en-GB" sz="2800" b="1">
              <a:solidFill>
                <a:srgbClr val="2E6D9F"/>
              </a:solidFill>
            </a:endParaRPr>
          </a:p>
        </p:txBody>
      </p:sp>
      <p:sp>
        <p:nvSpPr>
          <p:cNvPr id="6" name="Text Box 6"/>
          <p:cNvSpPr txBox="1">
            <a:spLocks noChangeArrowheads="1"/>
          </p:cNvSpPr>
          <p:nvPr/>
        </p:nvSpPr>
        <p:spPr bwMode="auto">
          <a:xfrm>
            <a:off x="1109663" y="1836738"/>
            <a:ext cx="8843962" cy="636587"/>
          </a:xfrm>
          <a:prstGeom prst="rect">
            <a:avLst/>
          </a:prstGeom>
          <a:noFill/>
          <a:ln w="9525">
            <a:noFill/>
            <a:miter lim="800000"/>
            <a:headEnd/>
            <a:tailEnd/>
          </a:ln>
        </p:spPr>
        <p:txBody>
          <a:bodyPr lIns="104918" tIns="52459" rIns="104918" bIns="52459">
            <a:spAutoFit/>
          </a:bodyPr>
          <a:lstStyle/>
          <a:p>
            <a:pPr algn="l"/>
            <a:r>
              <a:rPr lang="ru-RU" sz="1400" b="1">
                <a:solidFill>
                  <a:srgbClr val="2E6D9F"/>
                </a:solidFill>
              </a:rPr>
              <a:t>Вопрос</a:t>
            </a:r>
            <a:r>
              <a:rPr lang="en-GB" sz="1400" b="1">
                <a:solidFill>
                  <a:srgbClr val="2E6D9F"/>
                </a:solidFill>
              </a:rPr>
              <a:t>:</a:t>
            </a:r>
          </a:p>
          <a:p>
            <a:pPr algn="l"/>
            <a:r>
              <a:rPr lang="ru-RU" sz="1400">
                <a:solidFill>
                  <a:srgbClr val="2E6D9F"/>
                </a:solidFill>
              </a:rPr>
              <a:t>Как убедиться, что калибровочные точки определены верно?</a:t>
            </a:r>
            <a:r>
              <a:rPr lang="en-GB" sz="1400">
                <a:solidFill>
                  <a:srgbClr val="2E6D9F"/>
                </a:solidFill>
              </a:rPr>
              <a:t> </a:t>
            </a:r>
            <a:endParaRPr lang="en-GB" sz="16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35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3526">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000"/>
                                  </p:stCondLst>
                                  <p:childTnLst>
                                    <p:set>
                                      <p:cBhvr>
                                        <p:cTn id="17" dur="1" fill="hold">
                                          <p:stCondLst>
                                            <p:cond delay="0"/>
                                          </p:stCondLst>
                                        </p:cTn>
                                        <p:tgtEl>
                                          <p:spTgt spid="363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6" grpId="0" build="p"/>
      <p:bldP spid="363527"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3" name="Picture 7" descr="IMG_0006"/>
          <p:cNvPicPr>
            <a:picLocks noChangeAspect="1" noChangeArrowheads="1"/>
          </p:cNvPicPr>
          <p:nvPr/>
        </p:nvPicPr>
        <p:blipFill>
          <a:blip r:embed="rId2"/>
          <a:srcRect/>
          <a:stretch>
            <a:fillRect/>
          </a:stretch>
        </p:blipFill>
        <p:spPr bwMode="auto">
          <a:xfrm>
            <a:off x="3870325" y="1476375"/>
            <a:ext cx="3157538" cy="2303463"/>
          </a:xfrm>
          <a:prstGeom prst="rect">
            <a:avLst/>
          </a:prstGeom>
          <a:noFill/>
          <a:ln w="9525">
            <a:solidFill>
              <a:schemeClr val="bg1"/>
            </a:solidFill>
            <a:miter lim="800000"/>
            <a:headEnd/>
            <a:tailEnd/>
          </a:ln>
        </p:spPr>
      </p:pic>
      <p:sp>
        <p:nvSpPr>
          <p:cNvPr id="336904" name="Text Box 8"/>
          <p:cNvSpPr txBox="1">
            <a:spLocks noChangeArrowheads="1"/>
          </p:cNvSpPr>
          <p:nvPr/>
        </p:nvSpPr>
        <p:spPr bwMode="auto">
          <a:xfrm>
            <a:off x="3870325" y="3859213"/>
            <a:ext cx="2635250" cy="835025"/>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5</a:t>
            </a:r>
            <a:r>
              <a:rPr lang="en-US">
                <a:solidFill>
                  <a:srgbClr val="2E6D9F"/>
                </a:solidFill>
              </a:rPr>
              <a:t> </a:t>
            </a:r>
            <a:r>
              <a:rPr lang="ru-RU">
                <a:solidFill>
                  <a:srgbClr val="2E6D9F"/>
                </a:solidFill>
              </a:rPr>
              <a:t>Взвесьте материал повторно, чтобы убедиться, что его вес не изменился, т.е. материал является абсолютно сухим.</a:t>
            </a:r>
            <a:endParaRPr lang="en-US">
              <a:solidFill>
                <a:srgbClr val="2E6D9F"/>
              </a:solidFill>
            </a:endParaRPr>
          </a:p>
        </p:txBody>
      </p:sp>
      <p:pic>
        <p:nvPicPr>
          <p:cNvPr id="336908" name="Picture 12" descr="IMG_0005"/>
          <p:cNvPicPr>
            <a:picLocks noChangeAspect="1" noChangeArrowheads="1"/>
          </p:cNvPicPr>
          <p:nvPr/>
        </p:nvPicPr>
        <p:blipFill>
          <a:blip r:embed="rId3"/>
          <a:srcRect/>
          <a:stretch>
            <a:fillRect/>
          </a:stretch>
        </p:blipFill>
        <p:spPr bwMode="auto">
          <a:xfrm>
            <a:off x="296863" y="1476375"/>
            <a:ext cx="3316287" cy="2301875"/>
          </a:xfrm>
          <a:prstGeom prst="rect">
            <a:avLst/>
          </a:prstGeom>
          <a:noFill/>
          <a:ln w="9525">
            <a:solidFill>
              <a:schemeClr val="bg1"/>
            </a:solidFill>
            <a:miter lim="800000"/>
            <a:headEnd/>
            <a:tailEnd/>
          </a:ln>
        </p:spPr>
      </p:pic>
      <p:sp>
        <p:nvSpPr>
          <p:cNvPr id="336909" name="Text Box 13"/>
          <p:cNvSpPr txBox="1">
            <a:spLocks noChangeArrowheads="1"/>
          </p:cNvSpPr>
          <p:nvPr/>
        </p:nvSpPr>
        <p:spPr bwMode="auto">
          <a:xfrm>
            <a:off x="296863" y="3937000"/>
            <a:ext cx="3144837" cy="287338"/>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4</a:t>
            </a:r>
            <a:r>
              <a:rPr lang="en-US">
                <a:solidFill>
                  <a:srgbClr val="2E6D9F"/>
                </a:solidFill>
              </a:rPr>
              <a:t> </a:t>
            </a:r>
            <a:r>
              <a:rPr lang="ru-RU">
                <a:solidFill>
                  <a:srgbClr val="2E6D9F"/>
                </a:solidFill>
              </a:rPr>
              <a:t>Высушите 1 кг материала</a:t>
            </a:r>
            <a:r>
              <a:rPr lang="en-US">
                <a:solidFill>
                  <a:srgbClr val="2E6D9F"/>
                </a:solidFill>
              </a:rPr>
              <a:t>.</a:t>
            </a:r>
          </a:p>
        </p:txBody>
      </p:sp>
      <p:sp>
        <p:nvSpPr>
          <p:cNvPr id="43013"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Отбор проб</a:t>
            </a:r>
            <a:endParaRPr lang="en-GB" sz="2800" b="1">
              <a:solidFill>
                <a:srgbClr val="2E6D9F"/>
              </a:solidFill>
            </a:endParaRPr>
          </a:p>
        </p:txBody>
      </p:sp>
      <p:grpSp>
        <p:nvGrpSpPr>
          <p:cNvPr id="3" name="Gruppierung 2"/>
          <p:cNvGrpSpPr>
            <a:grpSpLocks/>
          </p:cNvGrpSpPr>
          <p:nvPr/>
        </p:nvGrpSpPr>
        <p:grpSpPr bwMode="auto">
          <a:xfrm>
            <a:off x="7285038" y="1484313"/>
            <a:ext cx="3157537" cy="2301875"/>
            <a:chOff x="7285539" y="1962965"/>
            <a:chExt cx="3157430" cy="2302597"/>
          </a:xfrm>
        </p:grpSpPr>
        <p:sp>
          <p:nvSpPr>
            <p:cNvPr id="43028" name="Text Box 19"/>
            <p:cNvSpPr txBox="1">
              <a:spLocks noChangeArrowheads="1"/>
            </p:cNvSpPr>
            <p:nvPr/>
          </p:nvSpPr>
          <p:spPr bwMode="auto">
            <a:xfrm>
              <a:off x="7418884" y="2369492"/>
              <a:ext cx="2890740" cy="1564178"/>
            </a:xfrm>
            <a:prstGeom prst="rect">
              <a:avLst/>
            </a:prstGeom>
            <a:noFill/>
            <a:ln w="9525">
              <a:noFill/>
              <a:miter lim="800000"/>
              <a:headEnd/>
              <a:tailEnd/>
            </a:ln>
          </p:spPr>
          <p:txBody>
            <a:bodyPr lIns="104918" tIns="52459" rIns="104918" bIns="52459">
              <a:spAutoFit/>
            </a:bodyPr>
            <a:lstStyle/>
            <a:p>
              <a:pPr algn="l"/>
              <a:r>
                <a:rPr lang="en-US" b="1">
                  <a:solidFill>
                    <a:srgbClr val="2E6D9F"/>
                  </a:solidFill>
                </a:rPr>
                <a:t>6</a:t>
              </a:r>
              <a:r>
                <a:rPr lang="en-US">
                  <a:solidFill>
                    <a:srgbClr val="2E6D9F"/>
                  </a:solidFill>
                </a:rPr>
                <a:t> </a:t>
              </a:r>
              <a:r>
                <a:rPr lang="ru-RU" sz="1100">
                  <a:solidFill>
                    <a:srgbClr val="2E6D9F"/>
                  </a:solidFill>
                </a:rPr>
                <a:t>Продолжите сушку материала в течение одной минуты, </a:t>
              </a:r>
              <a:r>
                <a:rPr lang="en-US" sz="1100">
                  <a:solidFill>
                    <a:srgbClr val="2E6D9F"/>
                  </a:solidFill>
                </a:rPr>
                <a:t>чтобы убедиться, что </a:t>
              </a:r>
              <a:r>
                <a:rPr lang="ru-RU" sz="1100">
                  <a:solidFill>
                    <a:srgbClr val="2E6D9F"/>
                  </a:solidFill>
                </a:rPr>
                <a:t>материал является абсолютно сухим</a:t>
              </a:r>
              <a:r>
                <a:rPr lang="en-US" sz="1100">
                  <a:solidFill>
                    <a:srgbClr val="2E6D9F"/>
                  </a:solidFill>
                </a:rPr>
                <a:t>.</a:t>
              </a:r>
            </a:p>
            <a:p>
              <a:pPr algn="l"/>
              <a:r>
                <a:rPr lang="ru-RU" sz="1100">
                  <a:solidFill>
                    <a:srgbClr val="2E6D9F"/>
                  </a:solidFill>
                </a:rPr>
                <a:t>Если вес материала не изменился, материал может считаться абсолютно сухим</a:t>
              </a:r>
              <a:r>
                <a:rPr lang="en-US" sz="1100">
                  <a:solidFill>
                    <a:srgbClr val="2E6D9F"/>
                  </a:solidFill>
                </a:rPr>
                <a:t>. </a:t>
              </a:r>
              <a:r>
                <a:rPr lang="ru-RU" sz="1100">
                  <a:solidFill>
                    <a:srgbClr val="2E6D9F"/>
                  </a:solidFill>
                </a:rPr>
                <a:t>Запишите сухой вес и выполните расчет влажности</a:t>
              </a:r>
              <a:r>
                <a:rPr lang="en-US">
                  <a:solidFill>
                    <a:srgbClr val="2E6D9F"/>
                  </a:solidFill>
                </a:rPr>
                <a:t>.</a:t>
              </a:r>
            </a:p>
          </p:txBody>
        </p:sp>
        <p:sp>
          <p:nvSpPr>
            <p:cNvPr id="43029" name="Rechteck 1"/>
            <p:cNvSpPr>
              <a:spLocks noChangeArrowheads="1"/>
            </p:cNvSpPr>
            <p:nvPr/>
          </p:nvSpPr>
          <p:spPr bwMode="auto">
            <a:xfrm>
              <a:off x="7285539" y="1962965"/>
              <a:ext cx="3157430" cy="2302597"/>
            </a:xfrm>
            <a:prstGeom prst="rect">
              <a:avLst/>
            </a:prstGeom>
            <a:noFill/>
            <a:ln w="9525" algn="ctr">
              <a:solidFill>
                <a:srgbClr val="000000"/>
              </a:solidFill>
              <a:round/>
              <a:headEnd/>
              <a:tailEnd/>
            </a:ln>
          </p:spPr>
          <p:txBody>
            <a:bodyPr/>
            <a:lstStyle/>
            <a:p>
              <a:pPr algn="l" defTabSz="1042988">
                <a:spcBef>
                  <a:spcPct val="0"/>
                </a:spcBef>
              </a:pPr>
              <a:endParaRPr lang="de-DE" sz="2500"/>
            </a:p>
          </p:txBody>
        </p:sp>
      </p:grpSp>
      <p:grpSp>
        <p:nvGrpSpPr>
          <p:cNvPr id="6" name="Gruppierung 5"/>
          <p:cNvGrpSpPr>
            <a:grpSpLocks/>
          </p:cNvGrpSpPr>
          <p:nvPr/>
        </p:nvGrpSpPr>
        <p:grpSpPr bwMode="auto">
          <a:xfrm>
            <a:off x="5729288" y="4429125"/>
            <a:ext cx="4824412" cy="2346325"/>
            <a:chOff x="2334680" y="4958305"/>
            <a:chExt cx="4825078" cy="2347086"/>
          </a:xfrm>
        </p:grpSpPr>
        <p:sp>
          <p:nvSpPr>
            <p:cNvPr id="43016" name="Text Box 21"/>
            <p:cNvSpPr txBox="1">
              <a:spLocks noChangeArrowheads="1"/>
            </p:cNvSpPr>
            <p:nvPr/>
          </p:nvSpPr>
          <p:spPr bwMode="auto">
            <a:xfrm>
              <a:off x="5095723" y="4958305"/>
              <a:ext cx="925640" cy="287431"/>
            </a:xfrm>
            <a:prstGeom prst="rect">
              <a:avLst/>
            </a:prstGeom>
            <a:noFill/>
            <a:ln w="9525">
              <a:noFill/>
              <a:miter lim="800000"/>
              <a:headEnd/>
              <a:tailEnd/>
            </a:ln>
          </p:spPr>
          <p:txBody>
            <a:bodyPr wrap="none" lIns="104918" tIns="52459" rIns="104918" bIns="52459">
              <a:spAutoFit/>
            </a:bodyPr>
            <a:lstStyle/>
            <a:p>
              <a:pPr algn="l">
                <a:spcBef>
                  <a:spcPct val="0"/>
                </a:spcBef>
              </a:pPr>
              <a:r>
                <a:rPr lang="ru-RU"/>
                <a:t>Сухой вес</a:t>
              </a:r>
              <a:endParaRPr lang="en-GB"/>
            </a:p>
          </p:txBody>
        </p:sp>
        <p:sp>
          <p:nvSpPr>
            <p:cNvPr id="43017" name="Text Box 27"/>
            <p:cNvSpPr txBox="1">
              <a:spLocks noChangeArrowheads="1"/>
            </p:cNvSpPr>
            <p:nvPr/>
          </p:nvSpPr>
          <p:spPr bwMode="auto">
            <a:xfrm>
              <a:off x="6194425" y="6835339"/>
              <a:ext cx="965333" cy="470052"/>
            </a:xfrm>
            <a:prstGeom prst="rect">
              <a:avLst/>
            </a:prstGeom>
            <a:noFill/>
            <a:ln w="9525">
              <a:noFill/>
              <a:miter lim="800000"/>
              <a:headEnd/>
              <a:tailEnd/>
            </a:ln>
          </p:spPr>
          <p:txBody>
            <a:bodyPr wrap="none" lIns="104918" tIns="52459" rIns="104918" bIns="52459">
              <a:spAutoFit/>
            </a:bodyPr>
            <a:lstStyle/>
            <a:p>
              <a:pPr algn="l">
                <a:spcBef>
                  <a:spcPct val="0"/>
                </a:spcBef>
              </a:pPr>
              <a:r>
                <a:rPr lang="ru-RU"/>
                <a:t>Расчет </a:t>
              </a:r>
            </a:p>
            <a:p>
              <a:pPr algn="l">
                <a:spcBef>
                  <a:spcPct val="0"/>
                </a:spcBef>
              </a:pPr>
              <a:r>
                <a:rPr lang="ru-RU"/>
                <a:t>влажности</a:t>
              </a:r>
              <a:endParaRPr lang="en-GB"/>
            </a:p>
          </p:txBody>
        </p:sp>
        <p:sp>
          <p:nvSpPr>
            <p:cNvPr id="43018" name="Text Box 29"/>
            <p:cNvSpPr txBox="1">
              <a:spLocks noChangeArrowheads="1"/>
            </p:cNvSpPr>
            <p:nvPr/>
          </p:nvSpPr>
          <p:spPr bwMode="auto">
            <a:xfrm>
              <a:off x="3650899" y="4958305"/>
              <a:ext cx="979622" cy="287431"/>
            </a:xfrm>
            <a:prstGeom prst="rect">
              <a:avLst/>
            </a:prstGeom>
            <a:noFill/>
            <a:ln w="9525">
              <a:noFill/>
              <a:miter lim="800000"/>
              <a:headEnd/>
              <a:tailEnd/>
            </a:ln>
          </p:spPr>
          <p:txBody>
            <a:bodyPr wrap="none" lIns="104918" tIns="52459" rIns="104918" bIns="52459">
              <a:spAutoFit/>
            </a:bodyPr>
            <a:lstStyle/>
            <a:p>
              <a:pPr algn="l">
                <a:spcBef>
                  <a:spcPct val="0"/>
                </a:spcBef>
              </a:pPr>
              <a:r>
                <a:rPr lang="ru-RU"/>
                <a:t>Влажность</a:t>
              </a:r>
              <a:endParaRPr lang="en-GB"/>
            </a:p>
          </p:txBody>
        </p:sp>
        <p:grpSp>
          <p:nvGrpSpPr>
            <p:cNvPr id="43019" name="Gruppierung 4"/>
            <p:cNvGrpSpPr>
              <a:grpSpLocks/>
            </p:cNvGrpSpPr>
            <p:nvPr/>
          </p:nvGrpSpPr>
          <p:grpSpPr bwMode="auto">
            <a:xfrm>
              <a:off x="2334680" y="5248913"/>
              <a:ext cx="3656170" cy="1918321"/>
              <a:chOff x="1943497" y="5117854"/>
              <a:chExt cx="3656170" cy="1918321"/>
            </a:xfrm>
          </p:grpSpPr>
          <p:pic>
            <p:nvPicPr>
              <p:cNvPr id="43021" name="Picture 15"/>
              <p:cNvPicPr>
                <a:picLocks noChangeAspect="1" noChangeArrowheads="1"/>
              </p:cNvPicPr>
              <p:nvPr/>
            </p:nvPicPr>
            <p:blipFill>
              <a:blip r:embed="rId4"/>
              <a:srcRect/>
              <a:stretch>
                <a:fillRect/>
              </a:stretch>
            </p:blipFill>
            <p:spPr bwMode="auto">
              <a:xfrm>
                <a:off x="1943497" y="5355894"/>
                <a:ext cx="3656170" cy="1680281"/>
              </a:xfrm>
              <a:prstGeom prst="rect">
                <a:avLst/>
              </a:prstGeom>
              <a:noFill/>
              <a:ln w="9525">
                <a:noFill/>
                <a:miter lim="800000"/>
                <a:headEnd/>
                <a:tailEnd/>
              </a:ln>
            </p:spPr>
          </p:pic>
          <p:sp>
            <p:nvSpPr>
              <p:cNvPr id="43022" name="Line 22"/>
              <p:cNvSpPr>
                <a:spLocks noChangeShapeType="1"/>
              </p:cNvSpPr>
              <p:nvPr/>
            </p:nvSpPr>
            <p:spPr bwMode="auto">
              <a:xfrm>
                <a:off x="5174051" y="5117854"/>
                <a:ext cx="0" cy="1190199"/>
              </a:xfrm>
              <a:prstGeom prst="line">
                <a:avLst/>
              </a:prstGeom>
              <a:noFill/>
              <a:ln w="9525">
                <a:solidFill>
                  <a:srgbClr val="000000"/>
                </a:solidFill>
                <a:round/>
                <a:headEnd/>
                <a:tailEnd type="triangle" w="med" len="med"/>
              </a:ln>
            </p:spPr>
            <p:txBody>
              <a:bodyPr lIns="104918" tIns="52459" rIns="104918" bIns="52459"/>
              <a:lstStyle/>
              <a:p>
                <a:endParaRPr lang="ru-RU"/>
              </a:p>
            </p:txBody>
          </p:sp>
          <p:sp>
            <p:nvSpPr>
              <p:cNvPr id="43023" name="Line 28"/>
              <p:cNvSpPr>
                <a:spLocks noChangeShapeType="1"/>
              </p:cNvSpPr>
              <p:nvPr/>
            </p:nvSpPr>
            <p:spPr bwMode="auto">
              <a:xfrm flipH="1">
                <a:off x="3728457" y="5117855"/>
                <a:ext cx="0" cy="1585765"/>
              </a:xfrm>
              <a:prstGeom prst="line">
                <a:avLst/>
              </a:prstGeom>
              <a:noFill/>
              <a:ln w="9525">
                <a:solidFill>
                  <a:srgbClr val="000000"/>
                </a:solidFill>
                <a:round/>
                <a:headEnd/>
                <a:tailEnd type="triangle" w="med" len="med"/>
              </a:ln>
            </p:spPr>
            <p:txBody>
              <a:bodyPr lIns="104918" tIns="52459" rIns="104918" bIns="52459"/>
              <a:lstStyle/>
              <a:p>
                <a:endParaRPr lang="ru-RU"/>
              </a:p>
            </p:txBody>
          </p:sp>
          <p:sp>
            <p:nvSpPr>
              <p:cNvPr id="43024" name="Text Box 16"/>
              <p:cNvSpPr txBox="1">
                <a:spLocks noChangeArrowheads="1"/>
              </p:cNvSpPr>
              <p:nvPr/>
            </p:nvSpPr>
            <p:spPr bwMode="auto">
              <a:xfrm>
                <a:off x="2275723" y="6414355"/>
                <a:ext cx="618736" cy="244442"/>
              </a:xfrm>
              <a:prstGeom prst="rect">
                <a:avLst/>
              </a:prstGeom>
              <a:noFill/>
              <a:ln w="9525">
                <a:noFill/>
                <a:miter lim="800000"/>
                <a:headEnd/>
                <a:tailEnd/>
              </a:ln>
            </p:spPr>
            <p:txBody>
              <a:bodyPr lIns="104918" tIns="52459" rIns="104918" bIns="52459">
                <a:spAutoFit/>
              </a:bodyPr>
              <a:lstStyle/>
              <a:p>
                <a:pPr algn="l">
                  <a:spcBef>
                    <a:spcPct val="0"/>
                  </a:spcBef>
                </a:pPr>
                <a:r>
                  <a:rPr lang="en-GB" sz="900" b="1"/>
                  <a:t>0.6701</a:t>
                </a:r>
              </a:p>
            </p:txBody>
          </p:sp>
          <p:sp>
            <p:nvSpPr>
              <p:cNvPr id="43025" name="Text Box 17"/>
              <p:cNvSpPr txBox="1">
                <a:spLocks noChangeArrowheads="1"/>
              </p:cNvSpPr>
              <p:nvPr/>
            </p:nvSpPr>
            <p:spPr bwMode="auto">
              <a:xfrm>
                <a:off x="3167633" y="6414355"/>
                <a:ext cx="764983" cy="244442"/>
              </a:xfrm>
              <a:prstGeom prst="rect">
                <a:avLst/>
              </a:prstGeom>
              <a:noFill/>
              <a:ln w="9525">
                <a:noFill/>
                <a:miter lim="800000"/>
                <a:headEnd/>
                <a:tailEnd/>
              </a:ln>
            </p:spPr>
            <p:txBody>
              <a:bodyPr lIns="104918" tIns="52459" rIns="104918" bIns="52459">
                <a:spAutoFit/>
              </a:bodyPr>
              <a:lstStyle/>
              <a:p>
                <a:pPr algn="l">
                  <a:spcBef>
                    <a:spcPct val="0"/>
                  </a:spcBef>
                </a:pPr>
                <a:r>
                  <a:rPr lang="en-GB" sz="900" b="1"/>
                  <a:t>1.6701</a:t>
                </a:r>
              </a:p>
            </p:txBody>
          </p:sp>
          <p:sp>
            <p:nvSpPr>
              <p:cNvPr id="43026" name="Text Box 18"/>
              <p:cNvSpPr txBox="1">
                <a:spLocks noChangeArrowheads="1"/>
              </p:cNvSpPr>
              <p:nvPr/>
            </p:nvSpPr>
            <p:spPr bwMode="auto">
              <a:xfrm>
                <a:off x="4833745" y="6414355"/>
                <a:ext cx="680611" cy="244442"/>
              </a:xfrm>
              <a:prstGeom prst="rect">
                <a:avLst/>
              </a:prstGeom>
              <a:noFill/>
              <a:ln w="9525">
                <a:noFill/>
                <a:miter lim="800000"/>
                <a:headEnd/>
                <a:tailEnd/>
              </a:ln>
            </p:spPr>
            <p:txBody>
              <a:bodyPr lIns="104918" tIns="52459" rIns="104918" bIns="52459">
                <a:spAutoFit/>
              </a:bodyPr>
              <a:lstStyle/>
              <a:p>
                <a:pPr algn="l">
                  <a:spcBef>
                    <a:spcPct val="0"/>
                  </a:spcBef>
                </a:pPr>
                <a:r>
                  <a:rPr lang="en-GB" sz="900" b="1"/>
                  <a:t>1.6201</a:t>
                </a:r>
              </a:p>
            </p:txBody>
          </p:sp>
          <p:sp>
            <p:nvSpPr>
              <p:cNvPr id="43027" name="Text Box 23"/>
              <p:cNvSpPr txBox="1">
                <a:spLocks noChangeArrowheads="1"/>
              </p:cNvSpPr>
              <p:nvPr/>
            </p:nvSpPr>
            <p:spPr bwMode="auto">
              <a:xfrm>
                <a:off x="3442425" y="6703620"/>
                <a:ext cx="618736" cy="290609"/>
              </a:xfrm>
              <a:prstGeom prst="rect">
                <a:avLst/>
              </a:prstGeom>
              <a:noFill/>
              <a:ln w="9525">
                <a:noFill/>
                <a:miter lim="800000"/>
                <a:headEnd/>
                <a:tailEnd/>
              </a:ln>
            </p:spPr>
            <p:txBody>
              <a:bodyPr lIns="104918" tIns="52459" rIns="104918" bIns="52459">
                <a:spAutoFit/>
              </a:bodyPr>
              <a:lstStyle/>
              <a:p>
                <a:pPr algn="l">
                  <a:spcBef>
                    <a:spcPct val="0"/>
                  </a:spcBef>
                </a:pPr>
                <a:r>
                  <a:rPr lang="en-GB" b="1">
                    <a:solidFill>
                      <a:srgbClr val="FF0000"/>
                    </a:solidFill>
                  </a:rPr>
                  <a:t>5.3</a:t>
                </a:r>
              </a:p>
            </p:txBody>
          </p:sp>
        </p:grpSp>
        <p:sp>
          <p:nvSpPr>
            <p:cNvPr id="43020" name="Line 24"/>
            <p:cNvSpPr>
              <a:spLocks noChangeShapeType="1"/>
            </p:cNvSpPr>
            <p:nvPr/>
          </p:nvSpPr>
          <p:spPr bwMode="auto">
            <a:xfrm flipH="1">
              <a:off x="5685191" y="6992289"/>
              <a:ext cx="509989" cy="0"/>
            </a:xfrm>
            <a:prstGeom prst="line">
              <a:avLst/>
            </a:prstGeom>
            <a:noFill/>
            <a:ln w="9525">
              <a:solidFill>
                <a:srgbClr val="000000"/>
              </a:solidFill>
              <a:round/>
              <a:headEnd/>
              <a:tailEnd type="triangle" w="med" len="med"/>
            </a:ln>
          </p:spPr>
          <p:txBody>
            <a:bodyPr lIns="104918" tIns="52459" rIns="104918" bIns="52459"/>
            <a:lstStyle/>
            <a:p>
              <a:endParaRPr lang="ru-RU"/>
            </a:p>
          </p:txBody>
        </p:sp>
      </p:gr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690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336908"/>
                                        </p:tgtEl>
                                        <p:attrNameLst>
                                          <p:attrName>style.visibility</p:attrName>
                                        </p:attrNameLst>
                                      </p:cBhvr>
                                      <p:to>
                                        <p:strVal val="visible"/>
                                      </p:to>
                                    </p:set>
                                    <p:animEffect transition="in" filter="dissolve">
                                      <p:cBhvr>
                                        <p:cTn id="9" dur="500"/>
                                        <p:tgtEl>
                                          <p:spTgt spid="33690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6904"/>
                                        </p:tgtEl>
                                        <p:attrNameLst>
                                          <p:attrName>style.visibility</p:attrName>
                                        </p:attrNameLst>
                                      </p:cBhvr>
                                      <p:to>
                                        <p:strVal val="visible"/>
                                      </p:to>
                                    </p:set>
                                  </p:childTnLst>
                                </p:cTn>
                              </p:par>
                            </p:childTnLst>
                          </p:cTn>
                        </p:par>
                        <p:par>
                          <p:cTn id="14" fill="hold">
                            <p:stCondLst>
                              <p:cond delay="0"/>
                            </p:stCondLst>
                            <p:childTnLst>
                              <p:par>
                                <p:cTn id="15" presetID="9" presetClass="entr" presetSubtype="0" fill="hold" nodeType="afterEffect">
                                  <p:stCondLst>
                                    <p:cond delay="0"/>
                                  </p:stCondLst>
                                  <p:childTnLst>
                                    <p:set>
                                      <p:cBhvr>
                                        <p:cTn id="16" dur="1" fill="hold">
                                          <p:stCondLst>
                                            <p:cond delay="0"/>
                                          </p:stCondLst>
                                        </p:cTn>
                                        <p:tgtEl>
                                          <p:spTgt spid="336903"/>
                                        </p:tgtEl>
                                        <p:attrNameLst>
                                          <p:attrName>style.visibility</p:attrName>
                                        </p:attrNameLst>
                                      </p:cBhvr>
                                      <p:to>
                                        <p:strVal val="visible"/>
                                      </p:to>
                                    </p:set>
                                    <p:animEffect transition="in" filter="dissolve">
                                      <p:cBhvr>
                                        <p:cTn id="17" dur="500"/>
                                        <p:tgtEl>
                                          <p:spTgt spid="33690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0"/>
                            </p:stCondLst>
                            <p:childTnLst>
                              <p:par>
                                <p:cTn id="23" presetID="9"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4" grpId="0"/>
      <p:bldP spid="33690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ChangeArrowheads="1"/>
          </p:cNvSpPr>
          <p:nvPr/>
        </p:nvSpPr>
        <p:spPr bwMode="auto">
          <a:xfrm>
            <a:off x="976313" y="2271713"/>
            <a:ext cx="8942387" cy="287337"/>
          </a:xfrm>
          <a:prstGeom prst="rect">
            <a:avLst/>
          </a:prstGeom>
          <a:noFill/>
          <a:ln w="9525">
            <a:noFill/>
            <a:miter lim="800000"/>
            <a:headEnd/>
            <a:tailEnd/>
          </a:ln>
        </p:spPr>
        <p:txBody>
          <a:bodyPr wrap="none" lIns="104918" tIns="52459" rIns="104918" bIns="52459">
            <a:spAutoFit/>
          </a:bodyPr>
          <a:lstStyle/>
          <a:p>
            <a:pPr algn="l">
              <a:spcBef>
                <a:spcPct val="0"/>
              </a:spcBef>
              <a:buClr>
                <a:srgbClr val="6699FF"/>
              </a:buClr>
              <a:buFont typeface="Wingdings" pitchFamily="2" charset="2"/>
              <a:buNone/>
            </a:pPr>
            <a:r>
              <a:rPr lang="ru-RU">
                <a:solidFill>
                  <a:srgbClr val="2E6D9F"/>
                </a:solidFill>
              </a:rPr>
              <a:t>Усредняйте показания в процессе отбора проб</a:t>
            </a:r>
            <a:r>
              <a:rPr lang="en-GB">
                <a:solidFill>
                  <a:srgbClr val="2E6D9F"/>
                </a:solidFill>
              </a:rPr>
              <a:t>.  </a:t>
            </a:r>
            <a:r>
              <a:rPr lang="ru-RU">
                <a:solidFill>
                  <a:srgbClr val="2E6D9F"/>
                </a:solidFill>
              </a:rPr>
              <a:t>Изменения сигнала</a:t>
            </a:r>
            <a:r>
              <a:rPr lang="en-GB">
                <a:solidFill>
                  <a:srgbClr val="2E6D9F"/>
                </a:solidFill>
              </a:rPr>
              <a:t> </a:t>
            </a:r>
            <a:r>
              <a:rPr lang="ru-RU">
                <a:solidFill>
                  <a:srgbClr val="2E6D9F"/>
                </a:solidFill>
              </a:rPr>
              <a:t>затрудняют получение репрезентативного показания</a:t>
            </a:r>
            <a:r>
              <a:rPr lang="en-GB">
                <a:solidFill>
                  <a:srgbClr val="2E6D9F"/>
                </a:solidFill>
              </a:rPr>
              <a:t>.</a:t>
            </a:r>
          </a:p>
        </p:txBody>
      </p:sp>
      <p:sp>
        <p:nvSpPr>
          <p:cNvPr id="45058"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Получение данных</a:t>
            </a:r>
            <a:endParaRPr lang="en-GB" sz="2800" b="1">
              <a:solidFill>
                <a:srgbClr val="2E6D9F"/>
              </a:solidFill>
            </a:endParaRPr>
          </a:p>
        </p:txBody>
      </p:sp>
      <p:grpSp>
        <p:nvGrpSpPr>
          <p:cNvPr id="2" name="Gruppierung 1"/>
          <p:cNvGrpSpPr>
            <a:grpSpLocks/>
          </p:cNvGrpSpPr>
          <p:nvPr/>
        </p:nvGrpSpPr>
        <p:grpSpPr bwMode="auto">
          <a:xfrm>
            <a:off x="976313" y="3624263"/>
            <a:ext cx="7353300" cy="2262187"/>
            <a:chOff x="900113" y="2924175"/>
            <a:chExt cx="7353300" cy="2260760"/>
          </a:xfrm>
        </p:grpSpPr>
        <p:pic>
          <p:nvPicPr>
            <p:cNvPr id="45060" name="Picture 5" descr="average2"/>
            <p:cNvPicPr>
              <a:picLocks noChangeAspect="1" noChangeArrowheads="1"/>
            </p:cNvPicPr>
            <p:nvPr/>
          </p:nvPicPr>
          <p:blipFill>
            <a:blip r:embed="rId2"/>
            <a:srcRect/>
            <a:stretch>
              <a:fillRect/>
            </a:stretch>
          </p:blipFill>
          <p:spPr bwMode="auto">
            <a:xfrm>
              <a:off x="900113" y="3860800"/>
              <a:ext cx="7353300" cy="895350"/>
            </a:xfrm>
            <a:prstGeom prst="rect">
              <a:avLst/>
            </a:prstGeom>
            <a:noFill/>
            <a:ln w="9525">
              <a:solidFill>
                <a:srgbClr val="000000"/>
              </a:solidFill>
              <a:miter lim="800000"/>
              <a:headEnd/>
              <a:tailEnd/>
            </a:ln>
          </p:spPr>
        </p:pic>
        <p:sp>
          <p:nvSpPr>
            <p:cNvPr id="45061" name="Line 7"/>
            <p:cNvSpPr>
              <a:spLocks noChangeShapeType="1"/>
            </p:cNvSpPr>
            <p:nvPr/>
          </p:nvSpPr>
          <p:spPr bwMode="auto">
            <a:xfrm>
              <a:off x="2843213" y="4868863"/>
              <a:ext cx="3744912" cy="0"/>
            </a:xfrm>
            <a:prstGeom prst="line">
              <a:avLst/>
            </a:prstGeom>
            <a:noFill/>
            <a:ln w="9525">
              <a:solidFill>
                <a:srgbClr val="000000"/>
              </a:solidFill>
              <a:round/>
              <a:headEnd/>
              <a:tailEnd type="triangle" w="med" len="med"/>
            </a:ln>
          </p:spPr>
          <p:txBody>
            <a:bodyPr/>
            <a:lstStyle/>
            <a:p>
              <a:endParaRPr lang="ru-RU"/>
            </a:p>
          </p:txBody>
        </p:sp>
        <p:sp>
          <p:nvSpPr>
            <p:cNvPr id="45062" name="Line 8"/>
            <p:cNvSpPr>
              <a:spLocks noChangeShapeType="1"/>
            </p:cNvSpPr>
            <p:nvPr/>
          </p:nvSpPr>
          <p:spPr bwMode="auto">
            <a:xfrm flipV="1">
              <a:off x="2843213" y="2924175"/>
              <a:ext cx="0" cy="1944688"/>
            </a:xfrm>
            <a:prstGeom prst="line">
              <a:avLst/>
            </a:prstGeom>
            <a:noFill/>
            <a:ln w="9525">
              <a:solidFill>
                <a:srgbClr val="000000"/>
              </a:solidFill>
              <a:round/>
              <a:headEnd/>
              <a:tailEnd type="triangle" w="med" len="med"/>
            </a:ln>
          </p:spPr>
          <p:txBody>
            <a:bodyPr/>
            <a:lstStyle/>
            <a:p>
              <a:endParaRPr lang="ru-RU"/>
            </a:p>
          </p:txBody>
        </p:sp>
        <p:sp>
          <p:nvSpPr>
            <p:cNvPr id="45063" name="Text Box 9"/>
            <p:cNvSpPr txBox="1">
              <a:spLocks noChangeArrowheads="1"/>
            </p:cNvSpPr>
            <p:nvPr/>
          </p:nvSpPr>
          <p:spPr bwMode="auto">
            <a:xfrm>
              <a:off x="5940426" y="4940614"/>
              <a:ext cx="563562" cy="244321"/>
            </a:xfrm>
            <a:prstGeom prst="rect">
              <a:avLst/>
            </a:prstGeom>
            <a:noFill/>
            <a:ln w="9525">
              <a:noFill/>
              <a:miter lim="800000"/>
              <a:headEnd/>
              <a:tailEnd/>
            </a:ln>
          </p:spPr>
          <p:txBody>
            <a:bodyPr wrap="none">
              <a:spAutoFit/>
            </a:bodyPr>
            <a:lstStyle/>
            <a:p>
              <a:pPr algn="l">
                <a:spcBef>
                  <a:spcPct val="0"/>
                </a:spcBef>
              </a:pPr>
              <a:r>
                <a:rPr lang="ru-RU" sz="1000"/>
                <a:t>Время</a:t>
              </a:r>
              <a:endParaRPr lang="en-GB" sz="1000"/>
            </a:p>
          </p:txBody>
        </p:sp>
        <p:sp>
          <p:nvSpPr>
            <p:cNvPr id="45064" name="Text Box 10"/>
            <p:cNvSpPr txBox="1">
              <a:spLocks noChangeArrowheads="1"/>
            </p:cNvSpPr>
            <p:nvPr/>
          </p:nvSpPr>
          <p:spPr bwMode="auto">
            <a:xfrm>
              <a:off x="1692276" y="2995567"/>
              <a:ext cx="1106487" cy="304608"/>
            </a:xfrm>
            <a:prstGeom prst="rect">
              <a:avLst/>
            </a:prstGeom>
            <a:noFill/>
            <a:ln w="9525">
              <a:noFill/>
              <a:miter lim="800000"/>
              <a:headEnd/>
              <a:tailEnd/>
            </a:ln>
          </p:spPr>
          <p:txBody>
            <a:bodyPr wrap="none">
              <a:spAutoFit/>
            </a:bodyPr>
            <a:lstStyle/>
            <a:p>
              <a:pPr algn="l">
                <a:spcBef>
                  <a:spcPct val="0"/>
                </a:spcBef>
              </a:pPr>
              <a:r>
                <a:rPr lang="ru-RU" sz="700"/>
                <a:t>Немасштабированное</a:t>
              </a:r>
            </a:p>
            <a:p>
              <a:pPr algn="l">
                <a:spcBef>
                  <a:spcPct val="0"/>
                </a:spcBef>
              </a:pPr>
              <a:r>
                <a:rPr lang="ru-RU" sz="700"/>
                <a:t> значение</a:t>
              </a:r>
              <a:endParaRPr lang="en-GB" sz="700"/>
            </a:p>
          </p:txBody>
        </p:sp>
      </p:grpSp>
      <p:sp>
        <p:nvSpPr>
          <p:cNvPr id="45066" name="Text Box 10"/>
          <p:cNvSpPr txBox="1">
            <a:spLocks noChangeArrowheads="1"/>
          </p:cNvSpPr>
          <p:nvPr/>
        </p:nvSpPr>
        <p:spPr bwMode="auto">
          <a:xfrm>
            <a:off x="6840538" y="4860925"/>
            <a:ext cx="1489075" cy="458788"/>
          </a:xfrm>
          <a:prstGeom prst="rect">
            <a:avLst/>
          </a:prstGeom>
          <a:solidFill>
            <a:schemeClr val="bg1"/>
          </a:solidFill>
          <a:ln w="9525">
            <a:noFill/>
            <a:miter lim="800000"/>
            <a:headEnd/>
            <a:tailEnd/>
          </a:ln>
          <a:effectLst/>
        </p:spPr>
        <p:txBody>
          <a:bodyPr>
            <a:spAutoFit/>
          </a:bodyPr>
          <a:lstStyle/>
          <a:p>
            <a:pPr algn="l"/>
            <a:r>
              <a:rPr lang="ru-RU" sz="800" b="1">
                <a:solidFill>
                  <a:schemeClr val="accent2"/>
                </a:solidFill>
              </a:rPr>
              <a:t>Среднее «немасштабированное» показание</a:t>
            </a:r>
          </a:p>
        </p:txBody>
      </p:sp>
      <p:sp>
        <p:nvSpPr>
          <p:cNvPr id="45067" name="Text Box 11"/>
          <p:cNvSpPr txBox="1">
            <a:spLocks noChangeArrowheads="1"/>
          </p:cNvSpPr>
          <p:nvPr/>
        </p:nvSpPr>
        <p:spPr bwMode="auto">
          <a:xfrm>
            <a:off x="976313" y="4560888"/>
            <a:ext cx="1898650" cy="581025"/>
          </a:xfrm>
          <a:prstGeom prst="rect">
            <a:avLst/>
          </a:prstGeom>
          <a:solidFill>
            <a:schemeClr val="bg1"/>
          </a:solidFill>
          <a:ln w="9525">
            <a:noFill/>
            <a:miter lim="800000"/>
            <a:headEnd/>
            <a:tailEnd/>
          </a:ln>
          <a:effectLst/>
        </p:spPr>
        <p:txBody>
          <a:bodyPr>
            <a:spAutoFit/>
          </a:bodyPr>
          <a:lstStyle/>
          <a:p>
            <a:pPr algn="l"/>
            <a:r>
              <a:rPr lang="ru-RU" sz="800" b="1"/>
              <a:t>Мгновенное показание («Отфильтрованное немасштабированное</a:t>
            </a:r>
            <a:r>
              <a:rPr lang="ru-RU" sz="800" b="1">
                <a:solidFill>
                  <a:schemeClr val="accent2"/>
                </a:solidFill>
              </a:rPr>
              <a:t>» </a:t>
            </a:r>
            <a:r>
              <a:rPr lang="ru-RU" sz="800" b="1"/>
              <a:t>показание)</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863600" y="863600"/>
            <a:ext cx="5180013" cy="59848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Принцип работы датчика</a:t>
            </a:r>
            <a:endParaRPr lang="en-GB" sz="2800" b="1">
              <a:solidFill>
                <a:srgbClr val="2E6D9F"/>
              </a:solidFill>
            </a:endParaRPr>
          </a:p>
        </p:txBody>
      </p:sp>
      <p:sp>
        <p:nvSpPr>
          <p:cNvPr id="323590" name="Text Box 6"/>
          <p:cNvSpPr txBox="1">
            <a:spLocks noChangeArrowheads="1"/>
          </p:cNvSpPr>
          <p:nvPr/>
        </p:nvSpPr>
        <p:spPr bwMode="auto">
          <a:xfrm>
            <a:off x="6845300" y="2986088"/>
            <a:ext cx="3425825" cy="3390900"/>
          </a:xfrm>
          <a:prstGeom prst="rect">
            <a:avLst/>
          </a:prstGeom>
          <a:noFill/>
          <a:ln>
            <a:noFill/>
          </a:ln>
          <a:effectLst/>
          <a:extLst>
            <a:ext uri="{909E8E84-426E-40dd-AFC4-6F175D3DCCD1}"/>
            <a:ext uri="{91240B29-F687-4f45-9708-019B960494DF}"/>
            <a:ext uri="{AF507438-7753-43e0-B8FC-AC1667EBCBE1}"/>
          </a:extLst>
        </p:spPr>
        <p:txBody>
          <a:bodyPr lIns="104918" tIns="52459" rIns="104918" bIns="52459">
            <a:spAutoFit/>
          </a:bodyPr>
          <a:lstStyle/>
          <a:p>
            <a:pPr algn="l">
              <a:spcBef>
                <a:spcPct val="0"/>
              </a:spcBef>
              <a:defRPr/>
            </a:pPr>
            <a:r>
              <a:rPr lang="ru-RU" dirty="0">
                <a:solidFill>
                  <a:srgbClr val="2E6D9F"/>
                </a:solidFill>
                <a:latin typeface="Arial" pitchFamily="-1" charset="0"/>
                <a:cs typeface="+mn-cs"/>
              </a:rPr>
              <a:t>Одним из преимуществ цифровых датчиков является заводская цифровая калибровка, гарантирующая идентичность показаний каждого датчика</a:t>
            </a:r>
            <a:r>
              <a:rPr lang="en-GB" dirty="0">
                <a:solidFill>
                  <a:srgbClr val="2E6D9F"/>
                </a:solidFill>
                <a:latin typeface="Arial" pitchFamily="-1" charset="0"/>
                <a:cs typeface="+mn-cs"/>
              </a:rPr>
              <a:t>.</a:t>
            </a:r>
            <a:endParaRPr lang="en-GB" dirty="0">
              <a:solidFill>
                <a:srgbClr val="2E6D9F"/>
              </a:solidFill>
              <a:latin typeface="Arial" pitchFamily="-1" charset="0"/>
              <a:cs typeface="+mn-cs"/>
            </a:endParaRPr>
          </a:p>
          <a:p>
            <a:pPr algn="l">
              <a:spcBef>
                <a:spcPct val="0"/>
              </a:spcBef>
              <a:defRPr/>
            </a:pPr>
            <a:endParaRPr lang="en-GB" dirty="0">
              <a:solidFill>
                <a:srgbClr val="2E6D9F"/>
              </a:solidFill>
              <a:latin typeface="Arial" pitchFamily="-1" charset="0"/>
              <a:cs typeface="+mn-cs"/>
            </a:endParaRPr>
          </a:p>
          <a:p>
            <a:pPr algn="l">
              <a:spcBef>
                <a:spcPct val="0"/>
              </a:spcBef>
              <a:defRPr/>
            </a:pPr>
            <a:r>
              <a:rPr lang="ru-RU" b="1" dirty="0">
                <a:solidFill>
                  <a:srgbClr val="2E6D9F"/>
                </a:solidFill>
                <a:latin typeface="Arial" pitchFamily="-1" charset="0"/>
                <a:cs typeface="+mn-cs"/>
              </a:rPr>
              <a:t>Преимущества</a:t>
            </a:r>
            <a:r>
              <a:rPr lang="en-GB" b="1" dirty="0">
                <a:solidFill>
                  <a:srgbClr val="2E6D9F"/>
                </a:solidFill>
                <a:latin typeface="Arial" pitchFamily="-1" charset="0"/>
                <a:cs typeface="+mn-cs"/>
              </a:rPr>
              <a:t/>
            </a:r>
            <a:br>
              <a:rPr lang="en-GB" b="1" dirty="0">
                <a:solidFill>
                  <a:srgbClr val="2E6D9F"/>
                </a:solidFill>
                <a:latin typeface="Arial" pitchFamily="-1" charset="0"/>
                <a:cs typeface="+mn-cs"/>
              </a:rPr>
            </a:br>
            <a:endParaRPr lang="en-GB" b="1" dirty="0">
              <a:solidFill>
                <a:srgbClr val="2E6D9F"/>
              </a:solidFill>
              <a:latin typeface="Arial" pitchFamily="-1" charset="0"/>
              <a:cs typeface="+mn-cs"/>
            </a:endParaRPr>
          </a:p>
          <a:p>
            <a:pPr marL="327870" indent="-327870" algn="l">
              <a:spcBef>
                <a:spcPct val="0"/>
              </a:spcBef>
              <a:buFont typeface="Arial"/>
              <a:buChar char="•"/>
              <a:defRPr/>
            </a:pPr>
            <a:r>
              <a:rPr lang="ru-RU" dirty="0">
                <a:solidFill>
                  <a:srgbClr val="2E6D9F"/>
                </a:solidFill>
                <a:latin typeface="Arial" pitchFamily="-1" charset="0"/>
                <a:cs typeface="+mn-cs"/>
              </a:rPr>
              <a:t>Благодаря линейности для конкретного материала достаточно всего одной правильно выполненной калибровки.</a:t>
            </a:r>
            <a:endParaRPr lang="en-GB" dirty="0">
              <a:solidFill>
                <a:srgbClr val="2E6D9F"/>
              </a:solidFill>
              <a:latin typeface="Arial" pitchFamily="-1" charset="0"/>
              <a:cs typeface="+mn-cs"/>
            </a:endParaRPr>
          </a:p>
          <a:p>
            <a:pPr marL="327870" indent="-327870" algn="l">
              <a:spcBef>
                <a:spcPct val="0"/>
              </a:spcBef>
              <a:buFont typeface="Arial"/>
              <a:buChar char="•"/>
              <a:defRPr/>
            </a:pPr>
            <a:r>
              <a:rPr lang="ru-RU" dirty="0">
                <a:solidFill>
                  <a:srgbClr val="2E6D9F"/>
                </a:solidFill>
                <a:latin typeface="Arial" pitchFamily="-1" charset="0"/>
                <a:cs typeface="+mn-cs"/>
              </a:rPr>
              <a:t>Известные калибровочные значения для конкретного материала могут использоваться для проведения измерений с использованием разных датчиков.</a:t>
            </a:r>
            <a:endParaRPr lang="en-GB" dirty="0">
              <a:solidFill>
                <a:srgbClr val="2E6D9F"/>
              </a:solidFill>
              <a:latin typeface="Arial" pitchFamily="-1" charset="0"/>
              <a:cs typeface="+mn-cs"/>
            </a:endParaRPr>
          </a:p>
          <a:p>
            <a:pPr marL="327870" indent="-327870" algn="l">
              <a:spcBef>
                <a:spcPct val="0"/>
              </a:spcBef>
              <a:buFont typeface="Arial"/>
              <a:buChar char="•"/>
              <a:defRPr/>
            </a:pPr>
            <a:r>
              <a:rPr lang="ru-RU" dirty="0">
                <a:solidFill>
                  <a:srgbClr val="2E6D9F"/>
                </a:solidFill>
                <a:latin typeface="Arial" pitchFamily="-1" charset="0"/>
                <a:cs typeface="+mn-cs"/>
              </a:rPr>
              <a:t>При замене датчика можно использовать известные калибровочные значения для конкретного материала, дополнительной калибровки не требуется.  </a:t>
            </a:r>
            <a:endParaRPr lang="en-US" sz="1400" dirty="0">
              <a:solidFill>
                <a:srgbClr val="2E6D9F"/>
              </a:solidFill>
              <a:latin typeface="Arial" pitchFamily="-1" charset="0"/>
              <a:cs typeface="+mn-cs"/>
            </a:endParaRPr>
          </a:p>
        </p:txBody>
      </p:sp>
      <p:grpSp>
        <p:nvGrpSpPr>
          <p:cNvPr id="4" name="Gruppierung 3"/>
          <p:cNvGrpSpPr>
            <a:grpSpLocks/>
          </p:cNvGrpSpPr>
          <p:nvPr/>
        </p:nvGrpSpPr>
        <p:grpSpPr bwMode="auto">
          <a:xfrm>
            <a:off x="6419850" y="2430463"/>
            <a:ext cx="3695700" cy="598487"/>
            <a:chOff x="6419859" y="2431157"/>
            <a:chExt cx="3511799" cy="598385"/>
          </a:xfrm>
        </p:grpSpPr>
        <p:sp>
          <p:nvSpPr>
            <p:cNvPr id="19471" name="Text Box 7"/>
            <p:cNvSpPr txBox="1">
              <a:spLocks noChangeArrowheads="1"/>
            </p:cNvSpPr>
            <p:nvPr/>
          </p:nvSpPr>
          <p:spPr bwMode="auto">
            <a:xfrm>
              <a:off x="6419859" y="2431157"/>
              <a:ext cx="3511799" cy="598385"/>
            </a:xfrm>
            <a:prstGeom prst="rect">
              <a:avLst/>
            </a:prstGeom>
            <a:noFill/>
            <a:ln w="9525">
              <a:noFill/>
              <a:miter lim="800000"/>
              <a:headEnd/>
              <a:tailEnd/>
            </a:ln>
          </p:spPr>
          <p:txBody>
            <a:bodyPr lIns="104918" tIns="52459" rIns="104918" bIns="52459">
              <a:spAutoFit/>
            </a:bodyPr>
            <a:lstStyle/>
            <a:p>
              <a:pPr algn="l">
                <a:spcBef>
                  <a:spcPct val="0"/>
                </a:spcBef>
              </a:pPr>
              <a:r>
                <a:rPr lang="ru-RU" sz="1600" b="1">
                  <a:solidFill>
                    <a:srgbClr val="2E6D9F"/>
                  </a:solidFill>
                </a:rPr>
                <a:t>Заводская цифровая калибровка</a:t>
              </a:r>
              <a:endParaRPr lang="en-US" sz="1600" b="1">
                <a:solidFill>
                  <a:srgbClr val="2E6D9F"/>
                </a:solidFill>
              </a:endParaRPr>
            </a:p>
          </p:txBody>
        </p:sp>
        <p:sp>
          <p:nvSpPr>
            <p:cNvPr id="19472" name="Line 10"/>
            <p:cNvSpPr>
              <a:spLocks noChangeShapeType="1"/>
            </p:cNvSpPr>
            <p:nvPr/>
          </p:nvSpPr>
          <p:spPr bwMode="auto">
            <a:xfrm flipH="1">
              <a:off x="6590481" y="2828473"/>
              <a:ext cx="341243" cy="157526"/>
            </a:xfrm>
            <a:prstGeom prst="line">
              <a:avLst/>
            </a:prstGeom>
            <a:noFill/>
            <a:ln w="9525">
              <a:solidFill>
                <a:srgbClr val="000000"/>
              </a:solidFill>
              <a:round/>
              <a:headEnd/>
              <a:tailEnd type="triangle" w="med" len="med"/>
            </a:ln>
          </p:spPr>
          <p:txBody>
            <a:bodyPr lIns="104918" tIns="52459" rIns="104918" bIns="52459"/>
            <a:lstStyle/>
            <a:p>
              <a:endParaRPr lang="ru-RU"/>
            </a:p>
          </p:txBody>
        </p:sp>
      </p:grpSp>
      <p:sp>
        <p:nvSpPr>
          <p:cNvPr id="323595" name="Text Box 11"/>
          <p:cNvSpPr txBox="1">
            <a:spLocks noChangeArrowheads="1"/>
          </p:cNvSpPr>
          <p:nvPr/>
        </p:nvSpPr>
        <p:spPr bwMode="auto">
          <a:xfrm>
            <a:off x="863600" y="1468438"/>
            <a:ext cx="9648825" cy="593725"/>
          </a:xfrm>
          <a:prstGeom prst="rect">
            <a:avLst/>
          </a:prstGeom>
          <a:noFill/>
          <a:ln w="9525">
            <a:noFill/>
            <a:miter lim="800000"/>
            <a:headEnd/>
            <a:tailEnd/>
          </a:ln>
        </p:spPr>
        <p:txBody>
          <a:bodyPr lIns="104918" tIns="52459" rIns="104918" bIns="52459">
            <a:spAutoFit/>
          </a:bodyPr>
          <a:lstStyle/>
          <a:p>
            <a:pPr algn="l">
              <a:spcBef>
                <a:spcPct val="0"/>
              </a:spcBef>
            </a:pPr>
            <a:r>
              <a:rPr lang="ru-RU" sz="1600">
                <a:solidFill>
                  <a:srgbClr val="2E6D9F"/>
                </a:solidFill>
              </a:rPr>
              <a:t>Датчик производит измерения 25 раз в секунду и выдает линейный сигнал в зависимости от электрических характеристик материала, влажность которого измеряется</a:t>
            </a:r>
            <a:r>
              <a:rPr lang="en-GB" sz="1600">
                <a:solidFill>
                  <a:srgbClr val="2E6D9F"/>
                </a:solidFill>
              </a:rPr>
              <a:t>.</a:t>
            </a:r>
          </a:p>
        </p:txBody>
      </p:sp>
      <p:grpSp>
        <p:nvGrpSpPr>
          <p:cNvPr id="3" name="Gruppierung 2"/>
          <p:cNvGrpSpPr>
            <a:grpSpLocks/>
          </p:cNvGrpSpPr>
          <p:nvPr/>
        </p:nvGrpSpPr>
        <p:grpSpPr bwMode="auto">
          <a:xfrm>
            <a:off x="1127125" y="2484438"/>
            <a:ext cx="5472113" cy="4424362"/>
            <a:chOff x="1118369" y="2484487"/>
            <a:chExt cx="5472112" cy="4424329"/>
          </a:xfrm>
        </p:grpSpPr>
        <p:pic>
          <p:nvPicPr>
            <p:cNvPr id="19467" name="Picture 5" descr="flow diagram2"/>
            <p:cNvPicPr>
              <a:picLocks noChangeAspect="1" noChangeArrowheads="1"/>
            </p:cNvPicPr>
            <p:nvPr/>
          </p:nvPicPr>
          <p:blipFill>
            <a:blip r:embed="rId2"/>
            <a:srcRect/>
            <a:stretch>
              <a:fillRect/>
            </a:stretch>
          </p:blipFill>
          <p:spPr bwMode="auto">
            <a:xfrm>
              <a:off x="1118369" y="2805128"/>
              <a:ext cx="5472112" cy="4103688"/>
            </a:xfrm>
            <a:prstGeom prst="rect">
              <a:avLst/>
            </a:prstGeom>
            <a:noFill/>
            <a:ln w="9525">
              <a:noFill/>
              <a:miter lim="800000"/>
              <a:headEnd/>
              <a:tailEnd/>
            </a:ln>
          </p:spPr>
        </p:pic>
        <p:sp>
          <p:nvSpPr>
            <p:cNvPr id="19468" name="Oval 8"/>
            <p:cNvSpPr>
              <a:spLocks noChangeArrowheads="1"/>
            </p:cNvSpPr>
            <p:nvPr/>
          </p:nvSpPr>
          <p:spPr bwMode="auto">
            <a:xfrm>
              <a:off x="4567556" y="2484487"/>
              <a:ext cx="1943100" cy="1657350"/>
            </a:xfrm>
            <a:prstGeom prst="ellipse">
              <a:avLst/>
            </a:prstGeom>
            <a:noFill/>
            <a:ln w="9525">
              <a:solidFill>
                <a:srgbClr val="000000"/>
              </a:solidFill>
              <a:round/>
              <a:headEnd/>
              <a:tailEnd/>
            </a:ln>
          </p:spPr>
          <p:txBody>
            <a:bodyPr wrap="none" anchor="ctr"/>
            <a:lstStyle/>
            <a:p>
              <a:pPr algn="l">
                <a:spcBef>
                  <a:spcPct val="0"/>
                </a:spcBef>
              </a:pPr>
              <a:endParaRPr lang="de-DE" sz="2500"/>
            </a:p>
          </p:txBody>
        </p:sp>
        <p:sp>
          <p:nvSpPr>
            <p:cNvPr id="19469" name="Oval 13"/>
            <p:cNvSpPr>
              <a:spLocks noChangeArrowheads="1"/>
            </p:cNvSpPr>
            <p:nvPr/>
          </p:nvSpPr>
          <p:spPr bwMode="auto">
            <a:xfrm>
              <a:off x="4567556" y="4644727"/>
              <a:ext cx="1943100" cy="1657350"/>
            </a:xfrm>
            <a:prstGeom prst="ellipse">
              <a:avLst/>
            </a:prstGeom>
            <a:noFill/>
            <a:ln w="9525">
              <a:solidFill>
                <a:schemeClr val="tx1"/>
              </a:solidFill>
              <a:round/>
              <a:headEnd/>
              <a:tailEnd/>
            </a:ln>
          </p:spPr>
          <p:txBody>
            <a:bodyPr wrap="none" anchor="ctr"/>
            <a:lstStyle/>
            <a:p>
              <a:pPr algn="l">
                <a:spcBef>
                  <a:spcPct val="0"/>
                </a:spcBef>
              </a:pPr>
              <a:endParaRPr lang="de-DE" sz="2500"/>
            </a:p>
          </p:txBody>
        </p:sp>
        <p:sp>
          <p:nvSpPr>
            <p:cNvPr id="19470" name="Text Box 16"/>
            <p:cNvSpPr txBox="1">
              <a:spLocks noChangeArrowheads="1"/>
            </p:cNvSpPr>
            <p:nvPr/>
          </p:nvSpPr>
          <p:spPr bwMode="auto">
            <a:xfrm>
              <a:off x="1223144" y="4994305"/>
              <a:ext cx="2735262" cy="1730362"/>
            </a:xfrm>
            <a:prstGeom prst="rect">
              <a:avLst/>
            </a:prstGeom>
            <a:solidFill>
              <a:srgbClr val="CCFFFF"/>
            </a:solidFill>
            <a:ln w="9525">
              <a:noFill/>
              <a:miter lim="800000"/>
              <a:headEnd/>
              <a:tailEnd/>
            </a:ln>
          </p:spPr>
          <p:txBody>
            <a:bodyPr>
              <a:spAutoFit/>
            </a:bodyPr>
            <a:lstStyle/>
            <a:p>
              <a:pPr algn="l">
                <a:spcBef>
                  <a:spcPct val="0"/>
                </a:spcBef>
              </a:pPr>
              <a:r>
                <a:rPr lang="ru-RU" sz="900" b="1"/>
                <a:t>Коэффициент смещения кривой насыщения влагой при сухой поверхности материала</a:t>
              </a:r>
              <a:r>
                <a:rPr lang="en-GB" sz="900" b="1"/>
                <a:t> (SSD)</a:t>
              </a:r>
              <a:r>
                <a:rPr lang="ru-RU" sz="900" b="1"/>
                <a:t> – это показатель поглощения воды </a:t>
              </a:r>
              <a:r>
                <a:rPr lang="en-GB" sz="900" b="1"/>
                <a:t>(WAV) </a:t>
              </a:r>
              <a:r>
                <a:rPr lang="ru-RU" sz="900" b="1"/>
                <a:t>материалом</a:t>
              </a:r>
              <a:r>
                <a:rPr lang="en-GB" sz="900" b="1"/>
                <a:t>. </a:t>
              </a:r>
              <a:r>
                <a:rPr lang="ru-RU" sz="900" b="1"/>
                <a:t>Значение этого показателя можно узнать у поставщика материала</a:t>
              </a:r>
              <a:r>
                <a:rPr lang="en-GB" sz="900" b="1"/>
                <a:t>. </a:t>
              </a:r>
              <a:r>
                <a:rPr lang="ru-RU" sz="900" b="1"/>
                <a:t>Если этот показатель оставить равным нулю, датчик будет выдавать общую влажность (влажность после сушки)</a:t>
              </a:r>
              <a:r>
                <a:rPr lang="en-GB" sz="900" b="1"/>
                <a:t>.</a:t>
              </a:r>
              <a:r>
                <a:rPr lang="ru-RU" sz="900" b="1"/>
                <a:t> Если задан коэффициент</a:t>
              </a:r>
              <a:r>
                <a:rPr lang="en-GB" sz="900" b="1"/>
                <a:t> SSD</a:t>
              </a:r>
              <a:r>
                <a:rPr lang="ru-RU" sz="900" b="1"/>
                <a:t>, датчик будет выдавать свободную влажность</a:t>
              </a:r>
              <a:r>
                <a:rPr lang="en-GB" sz="900" b="1"/>
                <a:t>. </a:t>
              </a:r>
              <a:r>
                <a:rPr lang="ru-RU" sz="900" b="1"/>
                <a:t>Коэффициент </a:t>
              </a:r>
              <a:r>
                <a:rPr lang="en-GB" sz="900" b="1"/>
                <a:t>SSD </a:t>
              </a:r>
              <a:r>
                <a:rPr lang="ru-RU" sz="900" b="1"/>
                <a:t>и </a:t>
              </a:r>
              <a:r>
                <a:rPr lang="en-GB" sz="900" b="1"/>
                <a:t>WAV </a:t>
              </a:r>
              <a:r>
                <a:rPr lang="ru-RU" sz="900" b="1"/>
                <a:t>будут более подробно рассмотрены ниже.</a:t>
              </a:r>
              <a:endParaRPr lang="en-GB" sz="900"/>
            </a:p>
          </p:txBody>
        </p:sp>
      </p:grpSp>
      <p:sp>
        <p:nvSpPr>
          <p:cNvPr id="17" name="TextBox 16"/>
          <p:cNvSpPr txBox="1"/>
          <p:nvPr/>
        </p:nvSpPr>
        <p:spPr>
          <a:xfrm>
            <a:off x="3382963" y="3133725"/>
            <a:ext cx="1016000" cy="403225"/>
          </a:xfrm>
          <a:prstGeom prst="rect">
            <a:avLst/>
          </a:prstGeom>
          <a:solidFill>
            <a:schemeClr val="bg1"/>
          </a:solidFill>
        </p:spPr>
        <p:txBody>
          <a:bodyPr lIns="0" tIns="36000" rIns="0" bIns="0">
            <a:spAutoFit/>
          </a:bodyPr>
          <a:lstStyle/>
          <a:p>
            <a:pPr>
              <a:spcBef>
                <a:spcPct val="0"/>
              </a:spcBef>
            </a:pPr>
            <a:r>
              <a:rPr lang="ru-RU" sz="800" b="1">
                <a:solidFill>
                  <a:srgbClr val="7575D1"/>
                </a:solidFill>
              </a:rPr>
              <a:t>Измерение (25 раз в</a:t>
            </a:r>
          </a:p>
          <a:p>
            <a:pPr>
              <a:spcBef>
                <a:spcPct val="0"/>
              </a:spcBef>
            </a:pPr>
            <a:r>
              <a:rPr lang="ru-RU" sz="800" b="1">
                <a:solidFill>
                  <a:srgbClr val="7575D1"/>
                </a:solidFill>
              </a:rPr>
              <a:t> секунду)</a:t>
            </a:r>
          </a:p>
        </p:txBody>
      </p:sp>
      <p:sp>
        <p:nvSpPr>
          <p:cNvPr id="18" name="TextBox 17"/>
          <p:cNvSpPr txBox="1"/>
          <p:nvPr/>
        </p:nvSpPr>
        <p:spPr>
          <a:xfrm>
            <a:off x="5040313" y="2827338"/>
            <a:ext cx="1003300" cy="892175"/>
          </a:xfrm>
          <a:prstGeom prst="rect">
            <a:avLst/>
          </a:prstGeom>
          <a:solidFill>
            <a:schemeClr val="bg1"/>
          </a:solidFill>
        </p:spPr>
        <p:txBody>
          <a:bodyPr lIns="0" tIns="36000" rIns="0" bIns="0">
            <a:spAutoFit/>
          </a:bodyPr>
          <a:lstStyle/>
          <a:p>
            <a:pPr algn="l">
              <a:spcBef>
                <a:spcPct val="0"/>
              </a:spcBef>
            </a:pPr>
            <a:r>
              <a:rPr lang="ru-RU" sz="800" b="1">
                <a:solidFill>
                  <a:srgbClr val="7575D1"/>
                </a:solidFill>
              </a:rPr>
              <a:t>Калибровка в воздухе и в воде и фильтрация</a:t>
            </a:r>
          </a:p>
          <a:p>
            <a:pPr algn="l">
              <a:spcBef>
                <a:spcPct val="0"/>
              </a:spcBef>
            </a:pPr>
            <a:endParaRPr lang="ru-RU" sz="800" b="1">
              <a:solidFill>
                <a:srgbClr val="7575D1"/>
              </a:solidFill>
            </a:endParaRPr>
          </a:p>
          <a:p>
            <a:pPr algn="l">
              <a:spcBef>
                <a:spcPct val="0"/>
              </a:spcBef>
            </a:pPr>
            <a:endParaRPr lang="ru-RU" sz="800" b="1">
              <a:solidFill>
                <a:srgbClr val="7575D1"/>
              </a:solidFill>
            </a:endParaRPr>
          </a:p>
          <a:p>
            <a:pPr algn="l">
              <a:spcBef>
                <a:spcPct val="0"/>
              </a:spcBef>
            </a:pPr>
            <a:endParaRPr lang="ru-RU" sz="800" b="1">
              <a:solidFill>
                <a:srgbClr val="7575D1"/>
              </a:solidFill>
            </a:endParaRPr>
          </a:p>
          <a:p>
            <a:pPr algn="l">
              <a:spcBef>
                <a:spcPct val="0"/>
              </a:spcBef>
            </a:pPr>
            <a:endParaRPr lang="ru-RU" sz="800" b="1">
              <a:solidFill>
                <a:srgbClr val="7575D1"/>
              </a:solidFill>
            </a:endParaRPr>
          </a:p>
        </p:txBody>
      </p:sp>
      <p:sp>
        <p:nvSpPr>
          <p:cNvPr id="19" name="TextBox 18"/>
          <p:cNvSpPr txBox="1"/>
          <p:nvPr/>
        </p:nvSpPr>
        <p:spPr>
          <a:xfrm>
            <a:off x="4684713" y="4141788"/>
            <a:ext cx="1735137" cy="584200"/>
          </a:xfrm>
          <a:prstGeom prst="rect">
            <a:avLst/>
          </a:prstGeom>
          <a:solidFill>
            <a:schemeClr val="bg1"/>
          </a:solidFill>
        </p:spPr>
        <p:txBody>
          <a:bodyPr lIns="0" tIns="36000" rIns="0" bIns="0">
            <a:spAutoFit/>
          </a:bodyPr>
          <a:lstStyle/>
          <a:p>
            <a:pPr>
              <a:spcBef>
                <a:spcPct val="0"/>
              </a:spcBef>
            </a:pPr>
            <a:r>
              <a:rPr lang="ru-RU" b="1">
                <a:solidFill>
                  <a:srgbClr val="7575D1"/>
                </a:solidFill>
              </a:rPr>
              <a:t>Немасштабированное показание (Х)</a:t>
            </a:r>
          </a:p>
          <a:p>
            <a:pPr algn="l">
              <a:spcBef>
                <a:spcPct val="0"/>
              </a:spcBef>
            </a:pPr>
            <a:endParaRPr lang="ru-RU" b="1">
              <a:solidFill>
                <a:srgbClr val="7575D1"/>
              </a:solidFill>
            </a:endParaRPr>
          </a:p>
        </p:txBody>
      </p:sp>
      <p:sp>
        <p:nvSpPr>
          <p:cNvPr id="20" name="TextBox 19"/>
          <p:cNvSpPr txBox="1"/>
          <p:nvPr/>
        </p:nvSpPr>
        <p:spPr>
          <a:xfrm>
            <a:off x="4802188" y="5260975"/>
            <a:ext cx="1617662" cy="528638"/>
          </a:xfrm>
          <a:prstGeom prst="rect">
            <a:avLst/>
          </a:prstGeom>
          <a:solidFill>
            <a:schemeClr val="bg1"/>
          </a:solidFill>
        </p:spPr>
        <p:txBody>
          <a:bodyPr lIns="0" tIns="36000" rIns="0" bIns="0">
            <a:spAutoFit/>
          </a:bodyPr>
          <a:lstStyle/>
          <a:p>
            <a:pPr algn="l">
              <a:spcBef>
                <a:spcPct val="0"/>
              </a:spcBef>
              <a:defRPr/>
            </a:pPr>
            <a:r>
              <a:rPr lang="ru-RU" sz="800" b="1" dirty="0">
                <a:solidFill>
                  <a:schemeClr val="accent2">
                    <a:lumMod val="60000"/>
                    <a:lumOff val="40000"/>
                  </a:schemeClr>
                </a:solidFill>
                <a:latin typeface="Arial" pitchFamily="-1" charset="0"/>
                <a:cs typeface="+mn-cs"/>
              </a:rPr>
              <a:t>Калибровка материала</a:t>
            </a:r>
          </a:p>
          <a:p>
            <a:pPr algn="l">
              <a:spcBef>
                <a:spcPct val="0"/>
              </a:spcBef>
              <a:defRPr/>
            </a:pPr>
            <a:r>
              <a:rPr lang="ru-RU" sz="800" b="1" dirty="0" err="1">
                <a:solidFill>
                  <a:schemeClr val="accent2">
                    <a:lumMod val="60000"/>
                    <a:lumOff val="40000"/>
                  </a:schemeClr>
                </a:solidFill>
                <a:latin typeface="Arial" pitchFamily="-1" charset="0"/>
                <a:cs typeface="+mn-cs"/>
              </a:rPr>
              <a:t>Влажность%=Вх</a:t>
            </a:r>
            <a:r>
              <a:rPr lang="ru-RU" sz="800" b="1" dirty="0">
                <a:solidFill>
                  <a:schemeClr val="accent2">
                    <a:lumMod val="60000"/>
                    <a:lumOff val="40000"/>
                  </a:schemeClr>
                </a:solidFill>
                <a:latin typeface="Arial" pitchFamily="-1" charset="0"/>
                <a:cs typeface="+mn-cs"/>
              </a:rPr>
              <a:t> + С - </a:t>
            </a:r>
            <a:r>
              <a:rPr lang="en-GB" sz="800" b="1" dirty="0">
                <a:solidFill>
                  <a:schemeClr val="accent2">
                    <a:lumMod val="60000"/>
                    <a:lumOff val="40000"/>
                  </a:schemeClr>
                </a:solidFill>
                <a:latin typeface="Arial" pitchFamily="-1" charset="0"/>
                <a:cs typeface="+mn-cs"/>
              </a:rPr>
              <a:t>SSD</a:t>
            </a:r>
            <a:endParaRPr lang="ru-RU" sz="800" b="1" dirty="0">
              <a:solidFill>
                <a:schemeClr val="accent2">
                  <a:lumMod val="60000"/>
                  <a:lumOff val="40000"/>
                </a:schemeClr>
              </a:solidFill>
              <a:latin typeface="Arial" pitchFamily="-1" charset="0"/>
              <a:cs typeface="+mn-cs"/>
            </a:endParaRPr>
          </a:p>
          <a:p>
            <a:pPr algn="l">
              <a:spcBef>
                <a:spcPct val="0"/>
              </a:spcBef>
              <a:defRPr/>
            </a:pPr>
            <a:endParaRPr lang="ru-RU" sz="800" b="1" dirty="0">
              <a:solidFill>
                <a:schemeClr val="accent2">
                  <a:lumMod val="60000"/>
                  <a:lumOff val="40000"/>
                </a:schemeClr>
              </a:solidFill>
              <a:latin typeface="Arial" pitchFamily="-1" charset="0"/>
              <a:cs typeface="+mn-cs"/>
            </a:endParaRPr>
          </a:p>
          <a:p>
            <a:pPr algn="l">
              <a:spcBef>
                <a:spcPct val="0"/>
              </a:spcBef>
              <a:defRPr/>
            </a:pPr>
            <a:endParaRPr lang="ru-RU" sz="800" b="1" dirty="0">
              <a:solidFill>
                <a:schemeClr val="accent2">
                  <a:lumMod val="60000"/>
                  <a:lumOff val="40000"/>
                </a:schemeClr>
              </a:solidFill>
              <a:latin typeface="Arial" pitchFamily="-1" charset="0"/>
              <a:cs typeface="+mn-cs"/>
            </a:endParaRPr>
          </a:p>
        </p:txBody>
      </p:sp>
      <p:sp>
        <p:nvSpPr>
          <p:cNvPr id="22" name="TextBox 21"/>
          <p:cNvSpPr txBox="1"/>
          <p:nvPr/>
        </p:nvSpPr>
        <p:spPr>
          <a:xfrm>
            <a:off x="4567238" y="6194425"/>
            <a:ext cx="1952625" cy="584200"/>
          </a:xfrm>
          <a:prstGeom prst="rect">
            <a:avLst/>
          </a:prstGeom>
          <a:solidFill>
            <a:schemeClr val="bg1"/>
          </a:solidFill>
        </p:spPr>
        <p:txBody>
          <a:bodyPr lIns="0" tIns="36000" rIns="0" bIns="0">
            <a:spAutoFit/>
          </a:bodyPr>
          <a:lstStyle/>
          <a:p>
            <a:pPr>
              <a:spcBef>
                <a:spcPct val="0"/>
              </a:spcBef>
            </a:pPr>
            <a:r>
              <a:rPr lang="ru-RU" b="1">
                <a:solidFill>
                  <a:srgbClr val="7575D1"/>
                </a:solidFill>
              </a:rPr>
              <a:t>Значение влажности в %</a:t>
            </a:r>
          </a:p>
          <a:p>
            <a:pPr>
              <a:spcBef>
                <a:spcPct val="0"/>
              </a:spcBef>
            </a:pPr>
            <a:endParaRPr lang="ru-RU" b="1">
              <a:solidFill>
                <a:srgbClr val="7575D1"/>
              </a:solidFill>
            </a:endParaRPr>
          </a:p>
          <a:p>
            <a:pPr algn="l">
              <a:spcBef>
                <a:spcPct val="0"/>
              </a:spcBef>
            </a:pPr>
            <a:endParaRPr lang="ru-RU" b="1">
              <a:solidFill>
                <a:srgbClr val="7575D1"/>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3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3590">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3590">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23590">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3590">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35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0" grpId="0" build="p"/>
      <p:bldP spid="3235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8" name="Text Box 12"/>
          <p:cNvSpPr txBox="1">
            <a:spLocks noChangeArrowheads="1"/>
          </p:cNvSpPr>
          <p:nvPr/>
        </p:nvSpPr>
        <p:spPr bwMode="auto">
          <a:xfrm>
            <a:off x="7696200" y="2339975"/>
            <a:ext cx="2892425" cy="1017588"/>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Введите данные в соответствующие поля на странице калибровки</a:t>
            </a:r>
            <a:r>
              <a:rPr lang="en-GB">
                <a:solidFill>
                  <a:srgbClr val="2E6D9F"/>
                </a:solidFill>
              </a:rPr>
              <a:t> </a:t>
            </a:r>
            <a:r>
              <a:rPr lang="ru-RU">
                <a:solidFill>
                  <a:srgbClr val="2E6D9F"/>
                </a:solidFill>
              </a:rPr>
              <a:t>и поставьте галочку, чтобы включить данные в расчет параметров калибровки.</a:t>
            </a:r>
            <a:endParaRPr lang="en-US">
              <a:solidFill>
                <a:srgbClr val="2E6D9F"/>
              </a:solidFill>
            </a:endParaRPr>
          </a:p>
        </p:txBody>
      </p:sp>
      <p:pic>
        <p:nvPicPr>
          <p:cNvPr id="362505" name="Picture 9"/>
          <p:cNvPicPr>
            <a:picLocks noChangeAspect="1" noChangeArrowheads="1"/>
          </p:cNvPicPr>
          <p:nvPr/>
        </p:nvPicPr>
        <p:blipFill>
          <a:blip r:embed="rId2"/>
          <a:srcRect/>
          <a:stretch>
            <a:fillRect/>
          </a:stretch>
        </p:blipFill>
        <p:spPr bwMode="auto">
          <a:xfrm>
            <a:off x="466725" y="1854200"/>
            <a:ext cx="6975475" cy="4818063"/>
          </a:xfrm>
          <a:prstGeom prst="rect">
            <a:avLst/>
          </a:prstGeom>
          <a:noFill/>
          <a:ln w="9525">
            <a:noFill/>
            <a:miter lim="800000"/>
            <a:headEnd/>
            <a:tailEnd/>
          </a:ln>
        </p:spPr>
      </p:pic>
      <p:sp>
        <p:nvSpPr>
          <p:cNvPr id="362509" name="Line 13"/>
          <p:cNvSpPr>
            <a:spLocks noChangeShapeType="1"/>
          </p:cNvSpPr>
          <p:nvPr/>
        </p:nvSpPr>
        <p:spPr bwMode="auto">
          <a:xfrm flipH="1">
            <a:off x="2933700" y="2906713"/>
            <a:ext cx="4762500" cy="795337"/>
          </a:xfrm>
          <a:prstGeom prst="line">
            <a:avLst/>
          </a:prstGeom>
          <a:noFill/>
          <a:ln w="9525">
            <a:solidFill>
              <a:schemeClr val="tx1"/>
            </a:solidFill>
            <a:round/>
            <a:headEnd/>
            <a:tailEnd type="triangle" w="med" len="med"/>
          </a:ln>
        </p:spPr>
        <p:txBody>
          <a:bodyPr lIns="104918" tIns="52459" rIns="104918" bIns="52459"/>
          <a:lstStyle/>
          <a:p>
            <a:endParaRPr lang="ru-RU"/>
          </a:p>
        </p:txBody>
      </p:sp>
      <p:sp>
        <p:nvSpPr>
          <p:cNvPr id="46084"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Ввод данных</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2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5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8" grpId="0"/>
      <p:bldP spid="36250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7"/>
          <p:cNvPicPr>
            <a:picLocks noChangeAspect="1" noChangeArrowheads="1"/>
          </p:cNvPicPr>
          <p:nvPr/>
        </p:nvPicPr>
        <p:blipFill>
          <a:blip r:embed="rId2"/>
          <a:srcRect/>
          <a:stretch>
            <a:fillRect/>
          </a:stretch>
        </p:blipFill>
        <p:spPr bwMode="auto">
          <a:xfrm>
            <a:off x="466725" y="1854200"/>
            <a:ext cx="6975475" cy="4816475"/>
          </a:xfrm>
          <a:prstGeom prst="rect">
            <a:avLst/>
          </a:prstGeom>
          <a:noFill/>
          <a:ln w="9525">
            <a:noFill/>
            <a:miter lim="800000"/>
            <a:headEnd/>
            <a:tailEnd/>
          </a:ln>
        </p:spPr>
      </p:pic>
      <p:sp>
        <p:nvSpPr>
          <p:cNvPr id="47106" name="Text Box 9"/>
          <p:cNvSpPr txBox="1">
            <a:spLocks noChangeArrowheads="1"/>
          </p:cNvSpPr>
          <p:nvPr/>
        </p:nvSpPr>
        <p:spPr bwMode="auto">
          <a:xfrm>
            <a:off x="7610475" y="1717675"/>
            <a:ext cx="2890838" cy="4852988"/>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Хотя для точной калибровки достаточно двух точек, рекомендуется использовать большее количество точек.</a:t>
            </a:r>
            <a:r>
              <a:rPr lang="en-US">
                <a:solidFill>
                  <a:srgbClr val="2E6D9F"/>
                </a:solidFill>
              </a:rPr>
              <a:t> </a:t>
            </a:r>
            <a:r>
              <a:rPr lang="ru-RU">
                <a:solidFill>
                  <a:srgbClr val="2E6D9F"/>
                </a:solidFill>
              </a:rPr>
              <a:t>Для определения линии наибольшего соответствия используется линейная регрессия</a:t>
            </a:r>
            <a:r>
              <a:rPr lang="en-US">
                <a:solidFill>
                  <a:srgbClr val="2E6D9F"/>
                </a:solidFill>
              </a:rPr>
              <a:t>. </a:t>
            </a:r>
            <a:r>
              <a:rPr lang="ru-RU">
                <a:solidFill>
                  <a:srgbClr val="2E6D9F"/>
                </a:solidFill>
              </a:rPr>
              <a:t>Расчет линий производится автоматически в программном обеспечении</a:t>
            </a:r>
            <a:r>
              <a:rPr lang="en-US">
                <a:solidFill>
                  <a:srgbClr val="2E6D9F"/>
                </a:solidFill>
              </a:rPr>
              <a:t> Hydronix. </a:t>
            </a:r>
            <a:r>
              <a:rPr lang="ru-RU">
                <a:solidFill>
                  <a:srgbClr val="2E6D9F"/>
                </a:solidFill>
              </a:rPr>
              <a:t>Просто отметьте галочкой все данные, которые вы хотите включить в расчет.</a:t>
            </a:r>
            <a:endParaRPr lang="en-US">
              <a:solidFill>
                <a:srgbClr val="2E6D9F"/>
              </a:solidFill>
            </a:endParaRPr>
          </a:p>
          <a:p>
            <a:pPr algn="l"/>
            <a:r>
              <a:rPr lang="ru-RU">
                <a:solidFill>
                  <a:srgbClr val="2E6D9F"/>
                </a:solidFill>
              </a:rPr>
              <a:t>Если вы выполняете калибровку влажности в системе управления, вы можете использовать только две калибровочные точки. В этом случае рекомендуется отбирать пробы из всего рабочего диапазона влажности и производить расчет линейной регрессии аналогичным образом</a:t>
            </a:r>
            <a:r>
              <a:rPr lang="en-US">
                <a:solidFill>
                  <a:srgbClr val="2E6D9F"/>
                </a:solidFill>
              </a:rPr>
              <a:t>. Hydronix </a:t>
            </a:r>
            <a:r>
              <a:rPr lang="ru-RU">
                <a:solidFill>
                  <a:srgbClr val="2E6D9F"/>
                </a:solidFill>
              </a:rPr>
              <a:t>может предоставить таблицу </a:t>
            </a:r>
            <a:r>
              <a:rPr lang="en-US">
                <a:solidFill>
                  <a:srgbClr val="2E6D9F"/>
                </a:solidFill>
              </a:rPr>
              <a:t>Excel </a:t>
            </a:r>
            <a:r>
              <a:rPr lang="ru-RU">
                <a:solidFill>
                  <a:srgbClr val="2E6D9F"/>
                </a:solidFill>
              </a:rPr>
              <a:t>для упрощения расчета</a:t>
            </a:r>
            <a:r>
              <a:rPr lang="en-US">
                <a:solidFill>
                  <a:srgbClr val="2E6D9F"/>
                </a:solidFill>
              </a:rPr>
              <a:t>, </a:t>
            </a:r>
            <a:r>
              <a:rPr lang="ru-RU">
                <a:solidFill>
                  <a:srgbClr val="2E6D9F"/>
                </a:solidFill>
              </a:rPr>
              <a:t>для ее получения напишите на</a:t>
            </a:r>
            <a:r>
              <a:rPr lang="en-US">
                <a:solidFill>
                  <a:srgbClr val="2E6D9F"/>
                </a:solidFill>
              </a:rPr>
              <a:t> support@hydronix.com.</a:t>
            </a:r>
          </a:p>
          <a:p>
            <a:pPr algn="l"/>
            <a:endParaRPr lang="en-US">
              <a:solidFill>
                <a:srgbClr val="2E6D9F"/>
              </a:solidFill>
            </a:endParaRPr>
          </a:p>
        </p:txBody>
      </p:sp>
      <p:grpSp>
        <p:nvGrpSpPr>
          <p:cNvPr id="2" name="Gruppierung 1"/>
          <p:cNvGrpSpPr>
            <a:grpSpLocks/>
          </p:cNvGrpSpPr>
          <p:nvPr/>
        </p:nvGrpSpPr>
        <p:grpSpPr bwMode="auto">
          <a:xfrm>
            <a:off x="2166938" y="3382963"/>
            <a:ext cx="5105400" cy="3886200"/>
            <a:chOff x="2167452" y="3383316"/>
            <a:chExt cx="5105514" cy="3885333"/>
          </a:xfrm>
        </p:grpSpPr>
        <p:sp>
          <p:nvSpPr>
            <p:cNvPr id="47109" name="Text Box 10"/>
            <p:cNvSpPr txBox="1">
              <a:spLocks noChangeArrowheads="1"/>
            </p:cNvSpPr>
            <p:nvPr/>
          </p:nvSpPr>
          <p:spPr bwMode="auto">
            <a:xfrm>
              <a:off x="2253179" y="6798854"/>
              <a:ext cx="5019787" cy="469795"/>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После ввода достаточного количества данных нажмите кнопку</a:t>
              </a:r>
              <a:r>
                <a:rPr lang="en-US">
                  <a:solidFill>
                    <a:srgbClr val="2E6D9F"/>
                  </a:solidFill>
                </a:rPr>
                <a:t> ‘write’ </a:t>
              </a:r>
              <a:r>
                <a:rPr lang="ru-RU">
                  <a:solidFill>
                    <a:srgbClr val="2E6D9F"/>
                  </a:solidFill>
                </a:rPr>
                <a:t>(«Запись»), чтобы учесть данные новой калибровки.</a:t>
              </a:r>
              <a:endParaRPr lang="en-US">
                <a:solidFill>
                  <a:srgbClr val="2E6D9F"/>
                </a:solidFill>
              </a:endParaRPr>
            </a:p>
          </p:txBody>
        </p:sp>
        <p:sp>
          <p:nvSpPr>
            <p:cNvPr id="47110" name="Line 11"/>
            <p:cNvSpPr>
              <a:spLocks noChangeShapeType="1"/>
            </p:cNvSpPr>
            <p:nvPr/>
          </p:nvSpPr>
          <p:spPr bwMode="auto">
            <a:xfrm flipV="1">
              <a:off x="2167452" y="3383316"/>
              <a:ext cx="0" cy="3731623"/>
            </a:xfrm>
            <a:prstGeom prst="line">
              <a:avLst/>
            </a:prstGeom>
            <a:noFill/>
            <a:ln w="9525">
              <a:solidFill>
                <a:srgbClr val="000000"/>
              </a:solidFill>
              <a:round/>
              <a:headEnd/>
              <a:tailEnd type="triangle" w="med" len="med"/>
            </a:ln>
          </p:spPr>
          <p:txBody>
            <a:bodyPr lIns="104918" tIns="52459" rIns="104918" bIns="52459"/>
            <a:lstStyle/>
            <a:p>
              <a:endParaRPr lang="ru-RU"/>
            </a:p>
          </p:txBody>
        </p:sp>
      </p:grpSp>
      <p:sp>
        <p:nvSpPr>
          <p:cNvPr id="47108"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Ввод данных</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descr="HT HP02 Apr03"/>
          <p:cNvPicPr>
            <a:picLocks noChangeAspect="1" noChangeArrowheads="1"/>
          </p:cNvPicPr>
          <p:nvPr/>
        </p:nvPicPr>
        <p:blipFill>
          <a:blip r:embed="rId2"/>
          <a:srcRect/>
          <a:stretch>
            <a:fillRect/>
          </a:stretch>
        </p:blipFill>
        <p:spPr bwMode="auto">
          <a:xfrm>
            <a:off x="3024188" y="1966913"/>
            <a:ext cx="7385050" cy="4591050"/>
          </a:xfrm>
          <a:prstGeom prst="rect">
            <a:avLst/>
          </a:prstGeom>
          <a:noFill/>
          <a:ln w="9525">
            <a:solidFill>
              <a:schemeClr val="bg1"/>
            </a:solidFill>
            <a:miter lim="800000"/>
            <a:headEnd/>
            <a:tailEnd/>
          </a:ln>
        </p:spPr>
      </p:pic>
      <p:sp>
        <p:nvSpPr>
          <p:cNvPr id="48130" name="Rectangle 5"/>
          <p:cNvSpPr>
            <a:spLocks noChangeArrowheads="1"/>
          </p:cNvSpPr>
          <p:nvPr/>
        </p:nvSpPr>
        <p:spPr bwMode="auto">
          <a:xfrm>
            <a:off x="792163" y="1320800"/>
            <a:ext cx="4103687" cy="63182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a:solidFill>
                  <a:srgbClr val="2E6D9F"/>
                </a:solidFill>
              </a:rPr>
              <a:t>Отбор проб из бункера</a:t>
            </a:r>
            <a:endParaRPr lang="en-GB" sz="2800">
              <a:solidFill>
                <a:srgbClr val="2E6D9F"/>
              </a:solidFill>
            </a:endParaRPr>
          </a:p>
        </p:txBody>
      </p:sp>
      <p:sp>
        <p:nvSpPr>
          <p:cNvPr id="340998" name="Line 6"/>
          <p:cNvSpPr>
            <a:spLocks noChangeShapeType="1"/>
          </p:cNvSpPr>
          <p:nvPr/>
        </p:nvSpPr>
        <p:spPr bwMode="auto">
          <a:xfrm flipH="1">
            <a:off x="2251075" y="5797550"/>
            <a:ext cx="4508500" cy="0"/>
          </a:xfrm>
          <a:prstGeom prst="line">
            <a:avLst/>
          </a:prstGeom>
          <a:noFill/>
          <a:ln w="34925">
            <a:solidFill>
              <a:srgbClr val="0000FF"/>
            </a:solidFill>
            <a:round/>
            <a:headEnd type="triangle" w="lg" len="lg"/>
            <a:tailEnd type="none" w="lg" len="lg"/>
          </a:ln>
        </p:spPr>
        <p:txBody>
          <a:bodyPr lIns="104918" tIns="52459" rIns="104918" bIns="52459"/>
          <a:lstStyle/>
          <a:p>
            <a:endParaRPr lang="ru-RU"/>
          </a:p>
        </p:txBody>
      </p:sp>
      <p:sp>
        <p:nvSpPr>
          <p:cNvPr id="340999" name="Text Box 7"/>
          <p:cNvSpPr txBox="1">
            <a:spLocks noChangeArrowheads="1"/>
          </p:cNvSpPr>
          <p:nvPr/>
        </p:nvSpPr>
        <p:spPr bwMode="auto">
          <a:xfrm>
            <a:off x="935038" y="5221288"/>
            <a:ext cx="1870075" cy="469900"/>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Пробы берутся ниже положения датчика</a:t>
            </a:r>
            <a:r>
              <a:rPr lang="en-GB">
                <a:solidFill>
                  <a:srgbClr val="2E6D9F"/>
                </a:solidFill>
              </a:rPr>
              <a:t>.</a:t>
            </a:r>
            <a:endParaRPr lang="en-US">
              <a:solidFill>
                <a:srgbClr val="2E6D9F"/>
              </a:solidFill>
            </a:endParaRPr>
          </a:p>
        </p:txBody>
      </p:sp>
      <p:sp>
        <p:nvSpPr>
          <p:cNvPr id="48133"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Отбор проб</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dissolve">
                                      <p:cBhvr>
                                        <p:cTn id="7" dur="500"/>
                                        <p:tgtEl>
                                          <p:spTgt spid="34099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40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nimBg="1"/>
      <p:bldP spid="3409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HT HP02 Aug98 belt"/>
          <p:cNvPicPr>
            <a:picLocks noGrp="1" noChangeAspect="1" noChangeArrowheads="1"/>
          </p:cNvPicPr>
          <p:nvPr>
            <p:ph/>
          </p:nvPr>
        </p:nvPicPr>
        <p:blipFill>
          <a:blip r:embed="rId3"/>
          <a:srcRect/>
          <a:stretch>
            <a:fillRect/>
          </a:stretch>
        </p:blipFill>
        <p:spPr>
          <a:xfrm>
            <a:off x="3816350" y="1981200"/>
            <a:ext cx="6584950" cy="4592638"/>
          </a:xfrm>
          <a:ln>
            <a:solidFill>
              <a:schemeClr val="bg1"/>
            </a:solidFill>
          </a:ln>
        </p:spPr>
      </p:pic>
      <p:sp>
        <p:nvSpPr>
          <p:cNvPr id="49154" name="Line 7"/>
          <p:cNvSpPr>
            <a:spLocks noChangeShapeType="1"/>
          </p:cNvSpPr>
          <p:nvPr/>
        </p:nvSpPr>
        <p:spPr bwMode="auto">
          <a:xfrm flipH="1">
            <a:off x="6696075" y="4140200"/>
            <a:ext cx="2043113" cy="1747838"/>
          </a:xfrm>
          <a:prstGeom prst="line">
            <a:avLst/>
          </a:prstGeom>
          <a:noFill/>
          <a:ln w="34925">
            <a:solidFill>
              <a:srgbClr val="0000FF"/>
            </a:solidFill>
            <a:round/>
            <a:headEnd type="triangle" w="lg" len="lg"/>
            <a:tailEnd type="none" w="lg" len="lg"/>
          </a:ln>
        </p:spPr>
        <p:txBody>
          <a:bodyPr lIns="104918" tIns="52459" rIns="104918" bIns="52459"/>
          <a:lstStyle/>
          <a:p>
            <a:endParaRPr lang="ru-RU"/>
          </a:p>
        </p:txBody>
      </p:sp>
      <p:sp>
        <p:nvSpPr>
          <p:cNvPr id="279560" name="Text Box 8"/>
          <p:cNvSpPr txBox="1">
            <a:spLocks noChangeArrowheads="1"/>
          </p:cNvSpPr>
          <p:nvPr/>
        </p:nvSpPr>
        <p:spPr bwMode="auto">
          <a:xfrm>
            <a:off x="714375" y="2555875"/>
            <a:ext cx="2636838" cy="4764088"/>
          </a:xfrm>
          <a:prstGeom prst="rect">
            <a:avLst/>
          </a:prstGeom>
          <a:noFill/>
          <a:ln>
            <a:noFill/>
          </a:ln>
          <a:effectLst/>
          <a:extLst>
            <a:ext uri="{909E8E84-426E-40dd-AFC4-6F175D3DCCD1}"/>
            <a:ext uri="{91240B29-F687-4f45-9708-019B960494DF}"/>
            <a:ext uri="{AF507438-7753-43e0-B8FC-AC1667EBCBE1}"/>
          </a:extLst>
        </p:spPr>
        <p:txBody>
          <a:bodyPr lIns="104918" tIns="52459" rIns="104918" bIns="52459">
            <a:spAutoFit/>
          </a:bodyPr>
          <a:lstStyle/>
          <a:p>
            <a:pPr algn="l"/>
            <a:r>
              <a:rPr lang="ru-RU">
                <a:solidFill>
                  <a:srgbClr val="2E6D9F"/>
                </a:solidFill>
              </a:rPr>
              <a:t>Во время отбора проб должно выполняться усреднение показаний</a:t>
            </a:r>
            <a:r>
              <a:rPr lang="en-GB">
                <a:solidFill>
                  <a:srgbClr val="2E6D9F"/>
                </a:solidFill>
              </a:rPr>
              <a:t>.</a:t>
            </a:r>
            <a:br>
              <a:rPr lang="en-GB">
                <a:solidFill>
                  <a:srgbClr val="2E6D9F"/>
                </a:solidFill>
              </a:rPr>
            </a:br>
            <a:endParaRPr lang="en-GB">
              <a:solidFill>
                <a:srgbClr val="2E6D9F"/>
              </a:solidFill>
            </a:endParaRPr>
          </a:p>
          <a:p>
            <a:pPr algn="l"/>
            <a:r>
              <a:rPr lang="ru-RU">
                <a:solidFill>
                  <a:srgbClr val="2E6D9F"/>
                </a:solidFill>
              </a:rPr>
              <a:t>Типичные ошибки</a:t>
            </a:r>
            <a:r>
              <a:rPr lang="en-GB">
                <a:solidFill>
                  <a:srgbClr val="2E6D9F"/>
                </a:solidFill>
              </a:rPr>
              <a:t> :</a:t>
            </a:r>
          </a:p>
          <a:p>
            <a:pPr algn="l">
              <a:buFont typeface="Arial" charset="0"/>
              <a:buAutoNum type="arabicPeriod"/>
            </a:pPr>
            <a:r>
              <a:rPr lang="ru-RU">
                <a:solidFill>
                  <a:srgbClr val="2E6D9F"/>
                </a:solidFill>
              </a:rPr>
              <a:t>Не выполняется усреднение немасштабированных показаний.</a:t>
            </a:r>
            <a:endParaRPr lang="en-GB">
              <a:solidFill>
                <a:srgbClr val="2E6D9F"/>
              </a:solidFill>
            </a:endParaRPr>
          </a:p>
          <a:p>
            <a:pPr algn="l">
              <a:buFont typeface="Arial" charset="0"/>
              <a:buAutoNum type="arabicPeriod"/>
            </a:pPr>
            <a:r>
              <a:rPr lang="ru-RU">
                <a:solidFill>
                  <a:srgbClr val="2E6D9F"/>
                </a:solidFill>
              </a:rPr>
              <a:t>Остановка конвейера для получения среднего немасштабированного показания</a:t>
            </a:r>
            <a:r>
              <a:rPr lang="en-GB">
                <a:solidFill>
                  <a:srgbClr val="2E6D9F"/>
                </a:solidFill>
              </a:rPr>
              <a:t>.</a:t>
            </a:r>
          </a:p>
          <a:p>
            <a:pPr algn="l">
              <a:buFont typeface="Arial" charset="0"/>
              <a:buAutoNum type="arabicPeriod"/>
            </a:pPr>
            <a:r>
              <a:rPr lang="ru-RU">
                <a:solidFill>
                  <a:srgbClr val="2E6D9F"/>
                </a:solidFill>
              </a:rPr>
              <a:t>Отбор </a:t>
            </a:r>
            <a:r>
              <a:rPr lang="ru-RU" b="1">
                <a:solidFill>
                  <a:srgbClr val="2E6D9F"/>
                </a:solidFill>
              </a:rPr>
              <a:t>статичных</a:t>
            </a:r>
            <a:r>
              <a:rPr lang="ru-RU">
                <a:solidFill>
                  <a:srgbClr val="2E6D9F"/>
                </a:solidFill>
              </a:rPr>
              <a:t> проб с конвейера, например, отбор проб материала, расположенного перед датчиком, т.е. материала, данные которого даже не были учтены при расчете среднего показания</a:t>
            </a:r>
            <a:r>
              <a:rPr lang="en-GB">
                <a:solidFill>
                  <a:srgbClr val="2E6D9F"/>
                </a:solidFill>
              </a:rPr>
              <a:t>.</a:t>
            </a:r>
            <a:br>
              <a:rPr lang="en-GB">
                <a:solidFill>
                  <a:srgbClr val="2E6D9F"/>
                </a:solidFill>
              </a:rPr>
            </a:br>
            <a:endParaRPr lang="en-GB">
              <a:solidFill>
                <a:srgbClr val="2E6D9F"/>
              </a:solidFill>
            </a:endParaRPr>
          </a:p>
          <a:p>
            <a:pPr algn="l"/>
            <a:r>
              <a:rPr lang="ru-RU">
                <a:solidFill>
                  <a:srgbClr val="2E6D9F"/>
                </a:solidFill>
              </a:rPr>
              <a:t>Необходимо брать пробы</a:t>
            </a:r>
            <a:r>
              <a:rPr lang="en-GB">
                <a:solidFill>
                  <a:srgbClr val="2E6D9F"/>
                </a:solidFill>
              </a:rPr>
              <a:t> </a:t>
            </a:r>
            <a:r>
              <a:rPr lang="ru-RU" b="1">
                <a:solidFill>
                  <a:srgbClr val="2E6D9F"/>
                </a:solidFill>
              </a:rPr>
              <a:t>движущегося </a:t>
            </a:r>
            <a:r>
              <a:rPr lang="ru-RU">
                <a:solidFill>
                  <a:srgbClr val="2E6D9F"/>
                </a:solidFill>
              </a:rPr>
              <a:t>материала, прошедшего перед лицевой панелью датчика во время усреднения.</a:t>
            </a:r>
            <a:endParaRPr lang="en-US">
              <a:solidFill>
                <a:srgbClr val="2E6D9F"/>
              </a:solidFill>
            </a:endParaRPr>
          </a:p>
        </p:txBody>
      </p:sp>
      <p:sp>
        <p:nvSpPr>
          <p:cNvPr id="49156" name="Line 9"/>
          <p:cNvSpPr>
            <a:spLocks noChangeShapeType="1"/>
          </p:cNvSpPr>
          <p:nvPr/>
        </p:nvSpPr>
        <p:spPr bwMode="auto">
          <a:xfrm flipH="1">
            <a:off x="2614613" y="5888038"/>
            <a:ext cx="4081462" cy="0"/>
          </a:xfrm>
          <a:prstGeom prst="line">
            <a:avLst/>
          </a:prstGeom>
          <a:noFill/>
          <a:ln w="31750">
            <a:solidFill>
              <a:srgbClr val="0000FF"/>
            </a:solidFill>
            <a:round/>
            <a:headEnd/>
            <a:tailEnd/>
          </a:ln>
        </p:spPr>
        <p:txBody>
          <a:bodyPr lIns="104918" tIns="52459" rIns="104918" bIns="52459"/>
          <a:lstStyle/>
          <a:p>
            <a:endParaRPr lang="ru-RU"/>
          </a:p>
        </p:txBody>
      </p:sp>
      <p:sp>
        <p:nvSpPr>
          <p:cNvPr id="49157" name="Rectangle 5"/>
          <p:cNvSpPr>
            <a:spLocks noChangeArrowheads="1"/>
          </p:cNvSpPr>
          <p:nvPr/>
        </p:nvSpPr>
        <p:spPr bwMode="auto">
          <a:xfrm>
            <a:off x="792163" y="1320800"/>
            <a:ext cx="4103687" cy="63182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400">
                <a:solidFill>
                  <a:srgbClr val="2E6D9F"/>
                </a:solidFill>
              </a:rPr>
              <a:t>Отбор проб из конвейера</a:t>
            </a:r>
            <a:endParaRPr lang="en-GB" sz="2400">
              <a:solidFill>
                <a:srgbClr val="2E6D9F"/>
              </a:solidFill>
            </a:endParaRPr>
          </a:p>
        </p:txBody>
      </p:sp>
      <p:sp>
        <p:nvSpPr>
          <p:cNvPr id="49158"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Отбор проб</a:t>
            </a:r>
            <a:endParaRPr lang="en-GB" sz="2800" b="1">
              <a:solidFill>
                <a:srgbClr val="2E6D9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9" name="Rectangle 6"/>
          <p:cNvSpPr>
            <a:spLocks noChangeArrowheads="1"/>
          </p:cNvSpPr>
          <p:nvPr/>
        </p:nvSpPr>
        <p:spPr bwMode="auto">
          <a:xfrm>
            <a:off x="1582738" y="2052638"/>
            <a:ext cx="3208337" cy="1323975"/>
          </a:xfrm>
          <a:prstGeom prst="rect">
            <a:avLst/>
          </a:prstGeom>
          <a:noFill/>
          <a:ln w="9525">
            <a:noFill/>
            <a:miter lim="800000"/>
            <a:headEnd/>
            <a:tailEnd/>
          </a:ln>
        </p:spPr>
        <p:txBody>
          <a:bodyPr wrap="none" lIns="104918" tIns="52459" rIns="104918" bIns="52459">
            <a:spAutoFit/>
          </a:bodyPr>
          <a:lstStyle/>
          <a:p>
            <a:pPr marL="171450" indent="-171450" algn="l">
              <a:spcBef>
                <a:spcPct val="20000"/>
              </a:spcBef>
              <a:buClr>
                <a:srgbClr val="6699FF"/>
              </a:buClr>
            </a:pPr>
            <a:r>
              <a:rPr lang="ru-RU">
                <a:solidFill>
                  <a:srgbClr val="2E6D9F"/>
                </a:solidFill>
              </a:rPr>
              <a:t>Критерии качественной калибровки</a:t>
            </a:r>
          </a:p>
          <a:p>
            <a:pPr marL="171450" indent="-171450" algn="l">
              <a:spcBef>
                <a:spcPct val="20000"/>
              </a:spcBef>
              <a:buClr>
                <a:srgbClr val="6699FF"/>
              </a:buClr>
              <a:buFont typeface="Arial" charset="0"/>
              <a:buChar char="•"/>
            </a:pPr>
            <a:r>
              <a:rPr lang="ru-RU">
                <a:solidFill>
                  <a:srgbClr val="2E6D9F"/>
                </a:solidFill>
              </a:rPr>
              <a:t>Достаточный разброс </a:t>
            </a:r>
            <a:r>
              <a:rPr lang="en-GB">
                <a:solidFill>
                  <a:srgbClr val="2E6D9F"/>
                </a:solidFill>
              </a:rPr>
              <a:t>(2-3%)</a:t>
            </a:r>
            <a:br>
              <a:rPr lang="en-GB">
                <a:solidFill>
                  <a:srgbClr val="2E6D9F"/>
                </a:solidFill>
              </a:rPr>
            </a:br>
            <a:endParaRPr lang="en-GB">
              <a:solidFill>
                <a:srgbClr val="2E6D9F"/>
              </a:solidFill>
            </a:endParaRPr>
          </a:p>
          <a:p>
            <a:pPr marL="171450" indent="-171450" algn="l">
              <a:spcBef>
                <a:spcPct val="20000"/>
              </a:spcBef>
              <a:buClr>
                <a:srgbClr val="6699FF"/>
              </a:buClr>
              <a:buFont typeface="Arial" charset="0"/>
              <a:buChar char="•"/>
            </a:pPr>
            <a:r>
              <a:rPr lang="ru-RU">
                <a:solidFill>
                  <a:srgbClr val="2E6D9F"/>
                </a:solidFill>
              </a:rPr>
              <a:t>Представительная выборка</a:t>
            </a:r>
            <a:r>
              <a:rPr lang="en-GB">
                <a:solidFill>
                  <a:srgbClr val="2E6D9F"/>
                </a:solidFill>
              </a:rPr>
              <a:t/>
            </a:r>
            <a:br>
              <a:rPr lang="en-GB">
                <a:solidFill>
                  <a:srgbClr val="2E6D9F"/>
                </a:solidFill>
              </a:rPr>
            </a:br>
            <a:endParaRPr lang="en-GB">
              <a:solidFill>
                <a:srgbClr val="2E6D9F"/>
              </a:solidFill>
            </a:endParaRPr>
          </a:p>
          <a:p>
            <a:pPr marL="171450" indent="-171450" algn="l">
              <a:spcBef>
                <a:spcPct val="20000"/>
              </a:spcBef>
              <a:buClr>
                <a:srgbClr val="6699FF"/>
              </a:buClr>
              <a:buFont typeface="Arial" charset="0"/>
              <a:buChar char="•"/>
            </a:pPr>
            <a:r>
              <a:rPr lang="ru-RU">
                <a:solidFill>
                  <a:srgbClr val="2E6D9F"/>
                </a:solidFill>
              </a:rPr>
              <a:t>Точное определение содержания влаги</a:t>
            </a:r>
            <a:endParaRPr lang="en-GB">
              <a:solidFill>
                <a:srgbClr val="2E6D9F"/>
              </a:solidFill>
            </a:endParaRPr>
          </a:p>
        </p:txBody>
      </p:sp>
      <p:graphicFrame>
        <p:nvGraphicFramePr>
          <p:cNvPr id="4266" name="Object 170"/>
          <p:cNvGraphicFramePr>
            <a:graphicFrameLocks noGrp="1" noChangeAspect="1"/>
          </p:cNvGraphicFramePr>
          <p:nvPr>
            <p:ph sz="half" idx="1"/>
          </p:nvPr>
        </p:nvGraphicFramePr>
        <p:xfrm>
          <a:off x="5553075" y="1476375"/>
          <a:ext cx="4378325" cy="2424113"/>
        </p:xfrm>
        <a:graphic>
          <a:graphicData uri="http://schemas.openxmlformats.org/presentationml/2006/ole">
            <p:oleObj spid="_x0000_s4266" name="Picture" r:id="rId4" imgW="2988156" imgH="1735991" progId="Word.Picture.8">
              <p:embed/>
            </p:oleObj>
          </a:graphicData>
        </a:graphic>
      </p:graphicFrame>
      <p:graphicFrame>
        <p:nvGraphicFramePr>
          <p:cNvPr id="4267" name="Object 171"/>
          <p:cNvGraphicFramePr>
            <a:graphicFrameLocks noChangeAspect="1"/>
          </p:cNvGraphicFramePr>
          <p:nvPr/>
        </p:nvGraphicFramePr>
        <p:xfrm>
          <a:off x="5472113" y="3938588"/>
          <a:ext cx="4459287" cy="2782887"/>
        </p:xfrm>
        <a:graphic>
          <a:graphicData uri="http://schemas.openxmlformats.org/presentationml/2006/ole">
            <p:oleObj spid="_x0000_s4267" name="Picture" r:id="rId5" imgW="2988156" imgH="1735991" progId="Word.Picture.8">
              <p:embed/>
            </p:oleObj>
          </a:graphicData>
        </a:graphic>
      </p:graphicFrame>
      <p:graphicFrame>
        <p:nvGraphicFramePr>
          <p:cNvPr id="4268" name="Object 172"/>
          <p:cNvGraphicFramePr>
            <a:graphicFrameLocks noChangeAspect="1"/>
          </p:cNvGraphicFramePr>
          <p:nvPr/>
        </p:nvGraphicFramePr>
        <p:xfrm>
          <a:off x="982663" y="3938588"/>
          <a:ext cx="4459287" cy="2782887"/>
        </p:xfrm>
        <a:graphic>
          <a:graphicData uri="http://schemas.openxmlformats.org/presentationml/2006/ole">
            <p:oleObj spid="_x0000_s4268" name="Picture" r:id="rId6" imgW="2988156" imgH="1735991" progId="Word.Picture.8">
              <p:embed/>
            </p:oleObj>
          </a:graphicData>
        </a:graphic>
      </p:graphicFrame>
      <p:sp>
        <p:nvSpPr>
          <p:cNvPr id="4270"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t>Качественная/некачественная калибровка</a:t>
            </a:r>
            <a:endParaRPr lang="en-GB" sz="2800" b="1">
              <a:solidFill>
                <a:srgbClr val="2E6D9F"/>
              </a:solidFill>
            </a:endParaRPr>
          </a:p>
        </p:txBody>
      </p:sp>
      <p:sp>
        <p:nvSpPr>
          <p:cNvPr id="2" name="Textfeld 1"/>
          <p:cNvSpPr txBox="1">
            <a:spLocks noChangeArrowheads="1"/>
          </p:cNvSpPr>
          <p:nvPr/>
        </p:nvSpPr>
        <p:spPr bwMode="auto">
          <a:xfrm>
            <a:off x="5616575" y="1847850"/>
            <a:ext cx="4248150" cy="276225"/>
          </a:xfrm>
          <a:prstGeom prst="rect">
            <a:avLst/>
          </a:prstGeom>
          <a:noFill/>
          <a:ln w="9525">
            <a:noFill/>
            <a:miter lim="800000"/>
            <a:headEnd/>
            <a:tailEnd/>
          </a:ln>
        </p:spPr>
        <p:txBody>
          <a:bodyPr>
            <a:spAutoFit/>
          </a:bodyPr>
          <a:lstStyle/>
          <a:p>
            <a:pPr>
              <a:spcBef>
                <a:spcPct val="0"/>
              </a:spcBef>
            </a:pPr>
            <a:r>
              <a:rPr lang="de-DE">
                <a:solidFill>
                  <a:srgbClr val="FF0000"/>
                </a:solidFill>
              </a:rPr>
              <a:t>Sufficient number of samples and good spread</a:t>
            </a:r>
          </a:p>
        </p:txBody>
      </p:sp>
      <p:sp>
        <p:nvSpPr>
          <p:cNvPr id="9" name="Textfeld 8"/>
          <p:cNvSpPr txBox="1">
            <a:spLocks noChangeArrowheads="1"/>
          </p:cNvSpPr>
          <p:nvPr/>
        </p:nvSpPr>
        <p:spPr bwMode="auto">
          <a:xfrm>
            <a:off x="1058863" y="4284663"/>
            <a:ext cx="4378325" cy="274637"/>
          </a:xfrm>
          <a:prstGeom prst="rect">
            <a:avLst/>
          </a:prstGeom>
          <a:noFill/>
          <a:ln w="9525">
            <a:noFill/>
            <a:miter lim="800000"/>
            <a:headEnd/>
            <a:tailEnd/>
          </a:ln>
        </p:spPr>
        <p:txBody>
          <a:bodyPr>
            <a:spAutoFit/>
          </a:bodyPr>
          <a:lstStyle/>
          <a:p>
            <a:pPr>
              <a:spcBef>
                <a:spcPct val="0"/>
              </a:spcBef>
            </a:pPr>
            <a:r>
              <a:rPr lang="ru-RU">
                <a:solidFill>
                  <a:srgbClr val="FF0000"/>
                </a:solidFill>
              </a:rPr>
              <a:t>Слишком большой разброс результатов</a:t>
            </a:r>
            <a:endParaRPr lang="de-DE">
              <a:solidFill>
                <a:srgbClr val="FF0000"/>
              </a:solidFill>
            </a:endParaRPr>
          </a:p>
        </p:txBody>
      </p:sp>
      <p:sp>
        <p:nvSpPr>
          <p:cNvPr id="10" name="Textfeld 9"/>
          <p:cNvSpPr txBox="1">
            <a:spLocks noChangeArrowheads="1"/>
          </p:cNvSpPr>
          <p:nvPr/>
        </p:nvSpPr>
        <p:spPr bwMode="auto">
          <a:xfrm>
            <a:off x="5553075" y="4356100"/>
            <a:ext cx="4321175" cy="274638"/>
          </a:xfrm>
          <a:prstGeom prst="rect">
            <a:avLst/>
          </a:prstGeom>
          <a:noFill/>
          <a:ln w="9525">
            <a:noFill/>
            <a:miter lim="800000"/>
            <a:headEnd/>
            <a:tailEnd/>
          </a:ln>
        </p:spPr>
        <p:txBody>
          <a:bodyPr>
            <a:spAutoFit/>
          </a:bodyPr>
          <a:lstStyle/>
          <a:p>
            <a:pPr>
              <a:spcBef>
                <a:spcPct val="0"/>
              </a:spcBef>
            </a:pPr>
            <a:r>
              <a:rPr lang="ru-RU">
                <a:solidFill>
                  <a:srgbClr val="FF0000"/>
                </a:solidFill>
              </a:rPr>
              <a:t>Недостаточный разброс</a:t>
            </a:r>
            <a:endParaRPr lang="de-DE">
              <a:solidFill>
                <a:srgbClr val="FF0000"/>
              </a:solidFill>
            </a:endParaRPr>
          </a:p>
        </p:txBody>
      </p:sp>
      <p:sp>
        <p:nvSpPr>
          <p:cNvPr id="4274" name="TextBox 10"/>
          <p:cNvSpPr txBox="1">
            <a:spLocks noChangeArrowheads="1"/>
          </p:cNvSpPr>
          <p:nvPr/>
        </p:nvSpPr>
        <p:spPr bwMode="auto">
          <a:xfrm>
            <a:off x="6686550" y="1565275"/>
            <a:ext cx="2643188" cy="215900"/>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Данные качественной калибровки влажности</a:t>
            </a:r>
            <a:endParaRPr lang="ru-RU" sz="1400" b="1"/>
          </a:p>
        </p:txBody>
      </p:sp>
      <p:sp>
        <p:nvSpPr>
          <p:cNvPr id="4275" name="TextBox 11"/>
          <p:cNvSpPr txBox="1">
            <a:spLocks noChangeArrowheads="1"/>
          </p:cNvSpPr>
          <p:nvPr/>
        </p:nvSpPr>
        <p:spPr bwMode="auto">
          <a:xfrm>
            <a:off x="6186488" y="1905000"/>
            <a:ext cx="3143250" cy="214313"/>
          </a:xfrm>
          <a:prstGeom prst="rect">
            <a:avLst/>
          </a:prstGeom>
          <a:solidFill>
            <a:schemeClr val="bg1"/>
          </a:solidFill>
          <a:ln w="9525">
            <a:noFill/>
            <a:miter lim="800000"/>
            <a:headEnd/>
            <a:tailEnd/>
          </a:ln>
        </p:spPr>
        <p:txBody>
          <a:bodyPr>
            <a:spAutoFit/>
          </a:bodyPr>
          <a:lstStyle/>
          <a:p>
            <a:pPr algn="l">
              <a:spcBef>
                <a:spcPct val="0"/>
              </a:spcBef>
            </a:pPr>
            <a:r>
              <a:rPr lang="ru-RU" sz="800" b="1">
                <a:solidFill>
                  <a:srgbClr val="FF0000"/>
                </a:solidFill>
                <a:latin typeface="Arial-BoldMT"/>
              </a:rPr>
              <a:t>Достаточное количество проб и достаточный разброс</a:t>
            </a:r>
            <a:endParaRPr lang="ru-RU" sz="1400" b="1">
              <a:solidFill>
                <a:srgbClr val="FF0000"/>
              </a:solidFill>
            </a:endParaRPr>
          </a:p>
        </p:txBody>
      </p:sp>
      <p:sp>
        <p:nvSpPr>
          <p:cNvPr id="4276" name="TextBox 12"/>
          <p:cNvSpPr txBox="1">
            <a:spLocks noChangeArrowheads="1"/>
          </p:cNvSpPr>
          <p:nvPr/>
        </p:nvSpPr>
        <p:spPr bwMode="auto">
          <a:xfrm>
            <a:off x="6686550" y="3600450"/>
            <a:ext cx="2312988" cy="215900"/>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Немасштабированные показания датчика</a:t>
            </a:r>
            <a:endParaRPr lang="ru-RU" sz="1400" b="1"/>
          </a:p>
        </p:txBody>
      </p:sp>
      <p:sp>
        <p:nvSpPr>
          <p:cNvPr id="14" name="TextBox 13"/>
          <p:cNvSpPr txBox="1"/>
          <p:nvPr/>
        </p:nvSpPr>
        <p:spPr>
          <a:xfrm>
            <a:off x="5615905" y="1904607"/>
            <a:ext cx="307777" cy="1529730"/>
          </a:xfrm>
          <a:prstGeom prst="rect">
            <a:avLst/>
          </a:prstGeom>
          <a:solidFill>
            <a:schemeClr val="bg1"/>
          </a:solidFill>
        </p:spPr>
        <p:txBody>
          <a:bodyPr vert="vert270">
            <a:spAutoFit/>
          </a:bodyPr>
          <a:lstStyle/>
          <a:p>
            <a:pPr algn="l">
              <a:spcBef>
                <a:spcPct val="0"/>
              </a:spcBef>
              <a:defRPr/>
            </a:pPr>
            <a:r>
              <a:rPr lang="ru-RU" sz="800" b="1" dirty="0">
                <a:latin typeface="Arial" pitchFamily="-1" charset="0"/>
                <a:cs typeface="+mn-cs"/>
              </a:rPr>
              <a:t>Влажность после сушки, %</a:t>
            </a:r>
            <a:endParaRPr lang="ru-RU" sz="1400" b="1" dirty="0">
              <a:latin typeface="Arial" pitchFamily="-1" charset="0"/>
              <a:cs typeface="+mn-cs"/>
            </a:endParaRPr>
          </a:p>
        </p:txBody>
      </p:sp>
      <p:sp>
        <p:nvSpPr>
          <p:cNvPr id="15" name="TextBox 14"/>
          <p:cNvSpPr txBox="1"/>
          <p:nvPr/>
        </p:nvSpPr>
        <p:spPr>
          <a:xfrm>
            <a:off x="5553319" y="4561686"/>
            <a:ext cx="232165" cy="1529730"/>
          </a:xfrm>
          <a:prstGeom prst="rect">
            <a:avLst/>
          </a:prstGeom>
          <a:solidFill>
            <a:schemeClr val="bg1"/>
          </a:solidFill>
        </p:spPr>
        <p:txBody>
          <a:bodyPr vert="vert270" lIns="72000" tIns="36000" rIns="36000" bIns="36000">
            <a:spAutoFit/>
          </a:bodyPr>
          <a:lstStyle/>
          <a:p>
            <a:pPr algn="l">
              <a:spcBef>
                <a:spcPct val="0"/>
              </a:spcBef>
              <a:defRPr/>
            </a:pPr>
            <a:r>
              <a:rPr lang="ru-RU" sz="800" b="1" dirty="0">
                <a:latin typeface="Arial" pitchFamily="-1" charset="0"/>
                <a:cs typeface="+mn-cs"/>
              </a:rPr>
              <a:t>Влажность после сушки, %</a:t>
            </a:r>
          </a:p>
        </p:txBody>
      </p:sp>
      <p:sp>
        <p:nvSpPr>
          <p:cNvPr id="4279" name="TextBox 15"/>
          <p:cNvSpPr txBox="1">
            <a:spLocks noChangeArrowheads="1"/>
          </p:cNvSpPr>
          <p:nvPr/>
        </p:nvSpPr>
        <p:spPr bwMode="auto">
          <a:xfrm>
            <a:off x="6686550" y="6399213"/>
            <a:ext cx="2312988" cy="214312"/>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Немасштабированные показания датчика</a:t>
            </a:r>
            <a:endParaRPr lang="ru-RU" sz="1400" b="1"/>
          </a:p>
        </p:txBody>
      </p:sp>
      <p:sp>
        <p:nvSpPr>
          <p:cNvPr id="4280" name="TextBox 16"/>
          <p:cNvSpPr txBox="1">
            <a:spLocks noChangeArrowheads="1"/>
          </p:cNvSpPr>
          <p:nvPr/>
        </p:nvSpPr>
        <p:spPr bwMode="auto">
          <a:xfrm>
            <a:off x="2112963" y="6399213"/>
            <a:ext cx="2314575" cy="214312"/>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Немасштабированные показания датчика</a:t>
            </a:r>
            <a:endParaRPr lang="ru-RU" sz="1400" b="1"/>
          </a:p>
        </p:txBody>
      </p:sp>
      <p:sp>
        <p:nvSpPr>
          <p:cNvPr id="18" name="TextBox 17"/>
          <p:cNvSpPr txBox="1"/>
          <p:nvPr/>
        </p:nvSpPr>
        <p:spPr>
          <a:xfrm>
            <a:off x="1059477" y="4633694"/>
            <a:ext cx="232165" cy="1529730"/>
          </a:xfrm>
          <a:prstGeom prst="rect">
            <a:avLst/>
          </a:prstGeom>
          <a:solidFill>
            <a:schemeClr val="bg1"/>
          </a:solidFill>
        </p:spPr>
        <p:txBody>
          <a:bodyPr vert="vert270" lIns="72000" tIns="36000" rIns="36000" bIns="36000">
            <a:spAutoFit/>
          </a:bodyPr>
          <a:lstStyle/>
          <a:p>
            <a:pPr algn="l">
              <a:spcBef>
                <a:spcPct val="0"/>
              </a:spcBef>
              <a:defRPr/>
            </a:pPr>
            <a:r>
              <a:rPr lang="ru-RU" sz="800" b="1" dirty="0">
                <a:latin typeface="Arial" pitchFamily="-1" charset="0"/>
                <a:cs typeface="+mn-cs"/>
              </a:rPr>
              <a:t>Влажность после сушки, %</a:t>
            </a:r>
          </a:p>
        </p:txBody>
      </p:sp>
      <p:sp>
        <p:nvSpPr>
          <p:cNvPr id="4282" name="TextBox 18"/>
          <p:cNvSpPr txBox="1">
            <a:spLocks noChangeArrowheads="1"/>
          </p:cNvSpPr>
          <p:nvPr/>
        </p:nvSpPr>
        <p:spPr bwMode="auto">
          <a:xfrm>
            <a:off x="6686550" y="4068763"/>
            <a:ext cx="2643188" cy="215900"/>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Данные некачественной калибровки влажности</a:t>
            </a:r>
            <a:endParaRPr lang="ru-RU" sz="1400" b="1"/>
          </a:p>
        </p:txBody>
      </p:sp>
      <p:sp>
        <p:nvSpPr>
          <p:cNvPr id="4283" name="TextBox 19"/>
          <p:cNvSpPr txBox="1">
            <a:spLocks noChangeArrowheads="1"/>
          </p:cNvSpPr>
          <p:nvPr/>
        </p:nvSpPr>
        <p:spPr bwMode="auto">
          <a:xfrm>
            <a:off x="1970088" y="4068763"/>
            <a:ext cx="2643187" cy="215900"/>
          </a:xfrm>
          <a:prstGeom prst="rect">
            <a:avLst/>
          </a:prstGeom>
          <a:solidFill>
            <a:schemeClr val="bg1"/>
          </a:solidFill>
          <a:ln w="9525">
            <a:noFill/>
            <a:miter lim="800000"/>
            <a:headEnd/>
            <a:tailEnd/>
          </a:ln>
        </p:spPr>
        <p:txBody>
          <a:bodyPr>
            <a:spAutoFit/>
          </a:bodyPr>
          <a:lstStyle/>
          <a:p>
            <a:pPr algn="l">
              <a:spcBef>
                <a:spcPct val="0"/>
              </a:spcBef>
            </a:pPr>
            <a:r>
              <a:rPr lang="ru-RU" sz="800" b="1">
                <a:latin typeface="Arial-BoldMT"/>
              </a:rPr>
              <a:t>Данные некачественной калибровки влажности</a:t>
            </a:r>
            <a:endParaRPr lang="ru-RU"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61" name="Text Box 5"/>
          <p:cNvSpPr txBox="1">
            <a:spLocks noChangeArrowheads="1"/>
          </p:cNvSpPr>
          <p:nvPr/>
        </p:nvSpPr>
        <p:spPr bwMode="auto">
          <a:xfrm>
            <a:off x="792163" y="1722438"/>
            <a:ext cx="9864725" cy="1120775"/>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Рекомендуется брать точки калибровки из всего рабочего диапазона влажности материалов</a:t>
            </a:r>
            <a:r>
              <a:rPr lang="en-GB">
                <a:solidFill>
                  <a:srgbClr val="2E6D9F"/>
                </a:solidFill>
              </a:rPr>
              <a:t>.</a:t>
            </a:r>
            <a:br>
              <a:rPr lang="en-GB">
                <a:solidFill>
                  <a:srgbClr val="2E6D9F"/>
                </a:solidFill>
              </a:rPr>
            </a:br>
            <a:r>
              <a:rPr lang="ru-RU">
                <a:solidFill>
                  <a:srgbClr val="2E6D9F"/>
                </a:solidFill>
              </a:rPr>
              <a:t>Если выбраны слишком близкие точки, фактическая калибровочная линия может не совпадать с теоретически правильной калибровочной линией, как показано на рисунке внизу. </a:t>
            </a:r>
            <a:endParaRPr lang="en-GB">
              <a:solidFill>
                <a:srgbClr val="2E6D9F"/>
              </a:solidFill>
            </a:endParaRPr>
          </a:p>
          <a:p>
            <a:pPr algn="l"/>
            <a:r>
              <a:rPr lang="ru-RU">
                <a:solidFill>
                  <a:srgbClr val="2E6D9F"/>
                </a:solidFill>
              </a:rPr>
              <a:t>Небольшая погрешность калибровки, составляющая, например, </a:t>
            </a:r>
            <a:r>
              <a:rPr lang="en-GB">
                <a:solidFill>
                  <a:srgbClr val="2E6D9F"/>
                </a:solidFill>
              </a:rPr>
              <a:t>0</a:t>
            </a:r>
            <a:r>
              <a:rPr lang="ru-RU">
                <a:solidFill>
                  <a:srgbClr val="2E6D9F"/>
                </a:solidFill>
              </a:rPr>
              <a:t>,</a:t>
            </a:r>
            <a:r>
              <a:rPr lang="en-GB">
                <a:solidFill>
                  <a:srgbClr val="2E6D9F"/>
                </a:solidFill>
              </a:rPr>
              <a:t>3%</a:t>
            </a:r>
            <a:r>
              <a:rPr lang="ru-RU">
                <a:solidFill>
                  <a:srgbClr val="2E6D9F"/>
                </a:solidFill>
              </a:rPr>
              <a:t>, увеличится, если точки расположены слишком близко, будет увеличиваться по мере расширения рабочего диапазона влажности.</a:t>
            </a:r>
            <a:endParaRPr lang="en-US">
              <a:solidFill>
                <a:srgbClr val="2E6D9F"/>
              </a:solidFill>
            </a:endParaRPr>
          </a:p>
        </p:txBody>
      </p:sp>
      <p:pic>
        <p:nvPicPr>
          <p:cNvPr id="275473" name="Picture 17" descr="PossibleError"/>
          <p:cNvPicPr>
            <a:picLocks noChangeAspect="1" noChangeArrowheads="1"/>
          </p:cNvPicPr>
          <p:nvPr/>
        </p:nvPicPr>
        <p:blipFill>
          <a:blip r:embed="rId3"/>
          <a:srcRect/>
          <a:stretch>
            <a:fillRect/>
          </a:stretch>
        </p:blipFill>
        <p:spPr bwMode="auto">
          <a:xfrm>
            <a:off x="215900" y="2811463"/>
            <a:ext cx="8420100" cy="4017962"/>
          </a:xfrm>
          <a:prstGeom prst="rect">
            <a:avLst/>
          </a:prstGeom>
          <a:noFill/>
          <a:ln w="9525">
            <a:noFill/>
            <a:miter lim="800000"/>
            <a:headEnd/>
            <a:tailEnd/>
          </a:ln>
        </p:spPr>
      </p:pic>
      <p:sp>
        <p:nvSpPr>
          <p:cNvPr id="275479" name="Text Box 23"/>
          <p:cNvSpPr txBox="1">
            <a:spLocks noChangeArrowheads="1"/>
          </p:cNvSpPr>
          <p:nvPr/>
        </p:nvSpPr>
        <p:spPr bwMode="auto">
          <a:xfrm>
            <a:off x="8135938" y="3348038"/>
            <a:ext cx="2125662" cy="2414587"/>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Если рабочий диапазон влажности снижается </a:t>
            </a:r>
            <a:r>
              <a:rPr lang="en-GB">
                <a:solidFill>
                  <a:srgbClr val="2E6D9F"/>
                </a:solidFill>
              </a:rPr>
              <a:t>:</a:t>
            </a:r>
          </a:p>
          <a:p>
            <a:pPr algn="l"/>
            <a:r>
              <a:rPr lang="ru-RU">
                <a:solidFill>
                  <a:srgbClr val="2E6D9F"/>
                </a:solidFill>
              </a:rPr>
              <a:t>С </a:t>
            </a:r>
            <a:r>
              <a:rPr lang="en-GB">
                <a:solidFill>
                  <a:srgbClr val="2E6D9F"/>
                </a:solidFill>
              </a:rPr>
              <a:t>2</a:t>
            </a:r>
            <a:r>
              <a:rPr lang="ru-RU">
                <a:solidFill>
                  <a:srgbClr val="2E6D9F"/>
                </a:solidFill>
              </a:rPr>
              <a:t>,</a:t>
            </a:r>
            <a:r>
              <a:rPr lang="en-GB">
                <a:solidFill>
                  <a:srgbClr val="2E6D9F"/>
                </a:solidFill>
              </a:rPr>
              <a:t>5 </a:t>
            </a:r>
            <a:r>
              <a:rPr lang="ru-RU">
                <a:solidFill>
                  <a:srgbClr val="2E6D9F"/>
                </a:solidFill>
              </a:rPr>
              <a:t>– </a:t>
            </a:r>
            <a:r>
              <a:rPr lang="en-GB">
                <a:solidFill>
                  <a:srgbClr val="2E6D9F"/>
                </a:solidFill>
              </a:rPr>
              <a:t>4</a:t>
            </a:r>
            <a:r>
              <a:rPr lang="ru-RU">
                <a:solidFill>
                  <a:srgbClr val="2E6D9F"/>
                </a:solidFill>
              </a:rPr>
              <a:t>,</a:t>
            </a:r>
            <a:r>
              <a:rPr lang="en-GB">
                <a:solidFill>
                  <a:srgbClr val="2E6D9F"/>
                </a:solidFill>
              </a:rPr>
              <a:t>0% </a:t>
            </a:r>
          </a:p>
          <a:p>
            <a:pPr algn="l"/>
            <a:r>
              <a:rPr lang="ru-RU">
                <a:solidFill>
                  <a:srgbClr val="2E6D9F"/>
                </a:solidFill>
              </a:rPr>
              <a:t>До </a:t>
            </a:r>
            <a:r>
              <a:rPr lang="en-GB">
                <a:solidFill>
                  <a:srgbClr val="2E6D9F"/>
                </a:solidFill>
              </a:rPr>
              <a:t>1</a:t>
            </a:r>
            <a:r>
              <a:rPr lang="ru-RU">
                <a:solidFill>
                  <a:srgbClr val="2E6D9F"/>
                </a:solidFill>
              </a:rPr>
              <a:t>,</a:t>
            </a:r>
            <a:r>
              <a:rPr lang="en-GB">
                <a:solidFill>
                  <a:srgbClr val="2E6D9F"/>
                </a:solidFill>
              </a:rPr>
              <a:t>0 </a:t>
            </a:r>
            <a:r>
              <a:rPr lang="ru-RU">
                <a:solidFill>
                  <a:srgbClr val="2E6D9F"/>
                </a:solidFill>
              </a:rPr>
              <a:t>– </a:t>
            </a:r>
            <a:r>
              <a:rPr lang="en-GB">
                <a:solidFill>
                  <a:srgbClr val="2E6D9F"/>
                </a:solidFill>
              </a:rPr>
              <a:t>3</a:t>
            </a:r>
            <a:r>
              <a:rPr lang="ru-RU">
                <a:solidFill>
                  <a:srgbClr val="2E6D9F"/>
                </a:solidFill>
              </a:rPr>
              <a:t>,</a:t>
            </a:r>
            <a:r>
              <a:rPr lang="en-GB">
                <a:solidFill>
                  <a:srgbClr val="2E6D9F"/>
                </a:solidFill>
              </a:rPr>
              <a:t>5%</a:t>
            </a:r>
          </a:p>
          <a:p>
            <a:pPr algn="l"/>
            <a:r>
              <a:rPr lang="ru-RU">
                <a:solidFill>
                  <a:srgbClr val="2E6D9F"/>
                </a:solidFill>
              </a:rPr>
              <a:t>погрешность определения влажности может составить 1%</a:t>
            </a:r>
            <a:r>
              <a:rPr lang="en-GB">
                <a:solidFill>
                  <a:srgbClr val="2E6D9F"/>
                </a:solidFill>
              </a:rPr>
              <a:t>.</a:t>
            </a:r>
            <a:br>
              <a:rPr lang="en-GB">
                <a:solidFill>
                  <a:srgbClr val="2E6D9F"/>
                </a:solidFill>
              </a:rPr>
            </a:br>
            <a:r>
              <a:rPr lang="en-GB">
                <a:solidFill>
                  <a:srgbClr val="2E6D9F"/>
                </a:solidFill>
              </a:rPr>
              <a:t/>
            </a:r>
            <a:br>
              <a:rPr lang="en-GB">
                <a:solidFill>
                  <a:srgbClr val="2E6D9F"/>
                </a:solidFill>
              </a:rPr>
            </a:br>
            <a:r>
              <a:rPr lang="en-GB">
                <a:solidFill>
                  <a:srgbClr val="2E6D9F"/>
                </a:solidFill>
              </a:rPr>
              <a:t>1% </a:t>
            </a:r>
            <a:r>
              <a:rPr lang="ru-RU">
                <a:solidFill>
                  <a:srgbClr val="2E6D9F"/>
                </a:solidFill>
              </a:rPr>
              <a:t>для </a:t>
            </a:r>
            <a:r>
              <a:rPr lang="en-GB">
                <a:solidFill>
                  <a:srgbClr val="2E6D9F"/>
                </a:solidFill>
              </a:rPr>
              <a:t>1</a:t>
            </a:r>
            <a:r>
              <a:rPr lang="ru-RU">
                <a:solidFill>
                  <a:srgbClr val="2E6D9F"/>
                </a:solidFill>
              </a:rPr>
              <a:t>м</a:t>
            </a:r>
            <a:r>
              <a:rPr lang="en-GB" baseline="30000">
                <a:solidFill>
                  <a:srgbClr val="2E6D9F"/>
                </a:solidFill>
              </a:rPr>
              <a:t>3</a:t>
            </a:r>
            <a:r>
              <a:rPr lang="en-GB">
                <a:solidFill>
                  <a:srgbClr val="2E6D9F"/>
                </a:solidFill>
              </a:rPr>
              <a:t> </a:t>
            </a:r>
            <a:r>
              <a:rPr lang="ru-RU">
                <a:solidFill>
                  <a:srgbClr val="2E6D9F"/>
                </a:solidFill>
              </a:rPr>
              <a:t>бетона составит примерно 20 л воды.</a:t>
            </a:r>
            <a:endParaRPr lang="en-US">
              <a:solidFill>
                <a:srgbClr val="2E6D9F"/>
              </a:solidFill>
            </a:endParaRPr>
          </a:p>
        </p:txBody>
      </p:sp>
      <p:sp>
        <p:nvSpPr>
          <p:cNvPr id="54276" name="Line 24"/>
          <p:cNvSpPr>
            <a:spLocks noChangeShapeType="1"/>
          </p:cNvSpPr>
          <p:nvPr/>
        </p:nvSpPr>
        <p:spPr bwMode="auto">
          <a:xfrm>
            <a:off x="5910263" y="3543300"/>
            <a:ext cx="425450" cy="635000"/>
          </a:xfrm>
          <a:prstGeom prst="line">
            <a:avLst/>
          </a:prstGeom>
          <a:noFill/>
          <a:ln w="9525">
            <a:solidFill>
              <a:schemeClr val="bg1"/>
            </a:solidFill>
            <a:round/>
            <a:headEnd/>
            <a:tailEnd type="triangle" w="med" len="med"/>
          </a:ln>
        </p:spPr>
        <p:txBody>
          <a:bodyPr lIns="104918" tIns="52459" rIns="104918" bIns="52459"/>
          <a:lstStyle/>
          <a:p>
            <a:endParaRPr lang="ru-RU"/>
          </a:p>
        </p:txBody>
      </p:sp>
      <p:sp>
        <p:nvSpPr>
          <p:cNvPr id="54277" name="Line 25"/>
          <p:cNvSpPr>
            <a:spLocks noChangeShapeType="1"/>
          </p:cNvSpPr>
          <p:nvPr/>
        </p:nvSpPr>
        <p:spPr bwMode="auto">
          <a:xfrm>
            <a:off x="5400675" y="3859213"/>
            <a:ext cx="169863" cy="319087"/>
          </a:xfrm>
          <a:prstGeom prst="line">
            <a:avLst/>
          </a:prstGeom>
          <a:noFill/>
          <a:ln w="9525">
            <a:solidFill>
              <a:schemeClr val="bg1"/>
            </a:solidFill>
            <a:round/>
            <a:headEnd/>
            <a:tailEnd type="triangle" w="med" len="med"/>
          </a:ln>
        </p:spPr>
        <p:txBody>
          <a:bodyPr lIns="104918" tIns="52459" rIns="104918" bIns="52459"/>
          <a:lstStyle/>
          <a:p>
            <a:endParaRPr lang="ru-RU"/>
          </a:p>
        </p:txBody>
      </p:sp>
      <p:sp>
        <p:nvSpPr>
          <p:cNvPr id="54278" name="Rectangle 4"/>
          <p:cNvSpPr>
            <a:spLocks noChangeArrowheads="1"/>
          </p:cNvSpPr>
          <p:nvPr/>
        </p:nvSpPr>
        <p:spPr bwMode="auto">
          <a:xfrm>
            <a:off x="792163" y="1320800"/>
            <a:ext cx="5357812" cy="5540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a:solidFill>
                  <a:srgbClr val="2E6D9F"/>
                </a:solidFill>
              </a:rPr>
              <a:t>Недостаточный разброс</a:t>
            </a:r>
            <a:endParaRPr lang="en-GB" sz="2800">
              <a:solidFill>
                <a:srgbClr val="2E6D9F"/>
              </a:solidFill>
            </a:endParaRPr>
          </a:p>
        </p:txBody>
      </p:sp>
      <p:sp>
        <p:nvSpPr>
          <p:cNvPr id="54279"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Возможные ошибки</a:t>
            </a:r>
            <a:endParaRPr lang="en-GB" sz="2800" b="1">
              <a:solidFill>
                <a:srgbClr val="2E6D9F"/>
              </a:solidFill>
            </a:endParaRPr>
          </a:p>
        </p:txBody>
      </p:sp>
      <p:sp>
        <p:nvSpPr>
          <p:cNvPr id="54280" name="TextBox 10"/>
          <p:cNvSpPr txBox="1">
            <a:spLocks noChangeArrowheads="1"/>
          </p:cNvSpPr>
          <p:nvPr/>
        </p:nvSpPr>
        <p:spPr bwMode="auto">
          <a:xfrm>
            <a:off x="2755900" y="2843213"/>
            <a:ext cx="3859213" cy="739775"/>
          </a:xfrm>
          <a:prstGeom prst="rect">
            <a:avLst/>
          </a:prstGeom>
          <a:solidFill>
            <a:schemeClr val="bg1"/>
          </a:solidFill>
          <a:ln w="9525">
            <a:noFill/>
            <a:miter lim="800000"/>
            <a:headEnd/>
            <a:tailEnd/>
          </a:ln>
        </p:spPr>
        <p:txBody>
          <a:bodyPr>
            <a:spAutoFit/>
          </a:bodyPr>
          <a:lstStyle/>
          <a:p>
            <a:pPr>
              <a:spcBef>
                <a:spcPct val="0"/>
              </a:spcBef>
            </a:pPr>
            <a:r>
              <a:rPr lang="ru-RU" sz="1400" b="1">
                <a:solidFill>
                  <a:srgbClr val="FF0000"/>
                </a:solidFill>
              </a:rPr>
              <a:t>Теоретическая калибровочная линия</a:t>
            </a:r>
          </a:p>
          <a:p>
            <a:pPr>
              <a:spcBef>
                <a:spcPct val="0"/>
              </a:spcBef>
            </a:pPr>
            <a:r>
              <a:rPr lang="ru-RU" sz="1400" b="1"/>
              <a:t>Фактическая калибровочная линия</a:t>
            </a:r>
          </a:p>
          <a:p>
            <a:pPr>
              <a:spcBef>
                <a:spcPct val="0"/>
              </a:spcBef>
            </a:pPr>
            <a:endParaRPr lang="ru-RU" sz="1400" b="1"/>
          </a:p>
        </p:txBody>
      </p:sp>
      <p:sp>
        <p:nvSpPr>
          <p:cNvPr id="54281" name="TextBox 12"/>
          <p:cNvSpPr txBox="1">
            <a:spLocks noChangeArrowheads="1"/>
          </p:cNvSpPr>
          <p:nvPr/>
        </p:nvSpPr>
        <p:spPr bwMode="auto">
          <a:xfrm>
            <a:off x="215900" y="3708400"/>
            <a:ext cx="1182688" cy="1385888"/>
          </a:xfrm>
          <a:prstGeom prst="rect">
            <a:avLst/>
          </a:prstGeom>
          <a:solidFill>
            <a:schemeClr val="bg1"/>
          </a:solidFill>
          <a:ln w="9525">
            <a:noFill/>
            <a:miter lim="800000"/>
            <a:headEnd/>
            <a:tailEnd/>
          </a:ln>
        </p:spPr>
        <p:txBody>
          <a:bodyPr>
            <a:spAutoFit/>
          </a:bodyPr>
          <a:lstStyle/>
          <a:p>
            <a:pPr>
              <a:spcBef>
                <a:spcPct val="0"/>
              </a:spcBef>
            </a:pPr>
            <a:r>
              <a:rPr lang="ru-RU" sz="1400" b="1"/>
              <a:t>Влажность материала, %</a:t>
            </a:r>
          </a:p>
          <a:p>
            <a:pPr algn="l">
              <a:spcBef>
                <a:spcPct val="0"/>
              </a:spcBef>
            </a:pPr>
            <a:endParaRPr lang="ru-RU" sz="1400" b="1"/>
          </a:p>
          <a:p>
            <a:pPr algn="l">
              <a:spcBef>
                <a:spcPct val="0"/>
              </a:spcBef>
            </a:pPr>
            <a:endParaRPr lang="ru-RU" sz="1400" b="1"/>
          </a:p>
          <a:p>
            <a:pPr>
              <a:spcBef>
                <a:spcPct val="0"/>
              </a:spcBef>
            </a:pPr>
            <a:endParaRPr lang="ru-RU" sz="1400" b="1"/>
          </a:p>
        </p:txBody>
      </p:sp>
      <p:sp>
        <p:nvSpPr>
          <p:cNvPr id="54282" name="TextBox 13"/>
          <p:cNvSpPr txBox="1">
            <a:spLocks noChangeArrowheads="1"/>
          </p:cNvSpPr>
          <p:nvPr/>
        </p:nvSpPr>
        <p:spPr bwMode="auto">
          <a:xfrm>
            <a:off x="2613025" y="6353175"/>
            <a:ext cx="3859213" cy="522288"/>
          </a:xfrm>
          <a:prstGeom prst="rect">
            <a:avLst/>
          </a:prstGeom>
          <a:solidFill>
            <a:schemeClr val="bg1"/>
          </a:solidFill>
          <a:ln w="9525">
            <a:noFill/>
            <a:miter lim="800000"/>
            <a:headEnd/>
            <a:tailEnd/>
          </a:ln>
        </p:spPr>
        <p:txBody>
          <a:bodyPr>
            <a:spAutoFit/>
          </a:bodyPr>
          <a:lstStyle/>
          <a:p>
            <a:pPr>
              <a:spcBef>
                <a:spcPct val="0"/>
              </a:spcBef>
            </a:pPr>
            <a:r>
              <a:rPr lang="ru-RU" sz="1400" b="1"/>
              <a:t>Немасштабированное показание датчика</a:t>
            </a:r>
          </a:p>
          <a:p>
            <a:pPr>
              <a:spcBef>
                <a:spcPct val="0"/>
              </a:spcBef>
            </a:pPr>
            <a:endParaRPr lang="ru-RU" sz="1400" b="1"/>
          </a:p>
        </p:txBody>
      </p:sp>
      <p:sp>
        <p:nvSpPr>
          <p:cNvPr id="54283" name="TextBox 14"/>
          <p:cNvSpPr txBox="1">
            <a:spLocks noChangeArrowheads="1"/>
          </p:cNvSpPr>
          <p:nvPr/>
        </p:nvSpPr>
        <p:spPr bwMode="auto">
          <a:xfrm>
            <a:off x="3613150" y="4178300"/>
            <a:ext cx="1457325" cy="246063"/>
          </a:xfrm>
          <a:prstGeom prst="rect">
            <a:avLst/>
          </a:prstGeom>
          <a:solidFill>
            <a:schemeClr val="bg1"/>
          </a:solidFill>
          <a:ln w="9525">
            <a:noFill/>
            <a:miter lim="800000"/>
            <a:headEnd/>
            <a:tailEnd/>
          </a:ln>
        </p:spPr>
        <p:txBody>
          <a:bodyPr>
            <a:spAutoFit/>
          </a:bodyPr>
          <a:lstStyle/>
          <a:p>
            <a:pPr>
              <a:spcBef>
                <a:spcPct val="0"/>
              </a:spcBef>
            </a:pPr>
            <a:r>
              <a:rPr lang="ru-RU" sz="1000" b="1"/>
              <a:t>Погрешность 0,3%</a:t>
            </a:r>
          </a:p>
        </p:txBody>
      </p:sp>
      <p:sp>
        <p:nvSpPr>
          <p:cNvPr id="54284" name="TextBox 15"/>
          <p:cNvSpPr txBox="1">
            <a:spLocks noChangeArrowheads="1"/>
          </p:cNvSpPr>
          <p:nvPr/>
        </p:nvSpPr>
        <p:spPr bwMode="auto">
          <a:xfrm>
            <a:off x="2028825" y="4567238"/>
            <a:ext cx="1155700" cy="400050"/>
          </a:xfrm>
          <a:prstGeom prst="rect">
            <a:avLst/>
          </a:prstGeom>
          <a:solidFill>
            <a:schemeClr val="bg1"/>
          </a:solidFill>
          <a:ln w="9525">
            <a:noFill/>
            <a:miter lim="800000"/>
            <a:headEnd/>
            <a:tailEnd/>
          </a:ln>
        </p:spPr>
        <p:txBody>
          <a:bodyPr>
            <a:spAutoFit/>
          </a:bodyPr>
          <a:lstStyle/>
          <a:p>
            <a:pPr>
              <a:spcBef>
                <a:spcPct val="0"/>
              </a:spcBef>
            </a:pPr>
            <a:r>
              <a:rPr lang="ru-RU" sz="1000" b="1"/>
              <a:t>Погрешность </a:t>
            </a:r>
          </a:p>
          <a:p>
            <a:pPr>
              <a:spcBef>
                <a:spcPct val="0"/>
              </a:spcBef>
            </a:pPr>
            <a:r>
              <a:rPr lang="ru-RU" sz="1000" b="1"/>
              <a:t>0,3%</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75473"/>
                                        </p:tgtEl>
                                        <p:attrNameLst>
                                          <p:attrName>style.visibility</p:attrName>
                                        </p:attrNameLst>
                                      </p:cBhvr>
                                      <p:to>
                                        <p:strVal val="visible"/>
                                      </p:to>
                                    </p:set>
                                    <p:animEffect transition="in" filter="dissolve">
                                      <p:cBhvr>
                                        <p:cTn id="11" dur="500"/>
                                        <p:tgtEl>
                                          <p:spTgt spid="27547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75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P spid="2754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5"/>
          <p:cNvSpPr txBox="1">
            <a:spLocks noChangeArrowheads="1"/>
          </p:cNvSpPr>
          <p:nvPr/>
        </p:nvSpPr>
        <p:spPr bwMode="auto">
          <a:xfrm>
            <a:off x="796925" y="2114550"/>
            <a:ext cx="9715500" cy="476250"/>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Если диапазон влажности, к которому относятся точки, взятые для калибровки, слишком широк, влияние погрешности в </a:t>
            </a:r>
            <a:r>
              <a:rPr lang="en-GB">
                <a:solidFill>
                  <a:srgbClr val="2E6D9F"/>
                </a:solidFill>
              </a:rPr>
              <a:t>0</a:t>
            </a:r>
            <a:r>
              <a:rPr lang="ru-RU">
                <a:solidFill>
                  <a:srgbClr val="2E6D9F"/>
                </a:solidFill>
              </a:rPr>
              <a:t>,</a:t>
            </a:r>
            <a:r>
              <a:rPr lang="en-GB">
                <a:solidFill>
                  <a:srgbClr val="2E6D9F"/>
                </a:solidFill>
              </a:rPr>
              <a:t>3% </a:t>
            </a:r>
            <a:r>
              <a:rPr lang="ru-RU">
                <a:solidFill>
                  <a:srgbClr val="2E6D9F"/>
                </a:solidFill>
              </a:rPr>
              <a:t>заметно возрастает.</a:t>
            </a:r>
            <a:endParaRPr lang="en-GB">
              <a:solidFill>
                <a:srgbClr val="2E6D9F"/>
              </a:solidFill>
            </a:endParaRPr>
          </a:p>
        </p:txBody>
      </p:sp>
      <p:pic>
        <p:nvPicPr>
          <p:cNvPr id="353290" name="Picture 10" descr="PossibleError2"/>
          <p:cNvPicPr>
            <a:picLocks noChangeAspect="1" noChangeArrowheads="1"/>
          </p:cNvPicPr>
          <p:nvPr/>
        </p:nvPicPr>
        <p:blipFill>
          <a:blip r:embed="rId2"/>
          <a:srcRect/>
          <a:stretch>
            <a:fillRect/>
          </a:stretch>
        </p:blipFill>
        <p:spPr bwMode="auto">
          <a:xfrm>
            <a:off x="215900" y="2843213"/>
            <a:ext cx="8334375" cy="3976687"/>
          </a:xfrm>
          <a:prstGeom prst="rect">
            <a:avLst/>
          </a:prstGeom>
          <a:noFill/>
          <a:ln w="9525">
            <a:noFill/>
            <a:miter lim="800000"/>
            <a:headEnd/>
            <a:tailEnd/>
          </a:ln>
        </p:spPr>
      </p:pic>
      <p:sp>
        <p:nvSpPr>
          <p:cNvPr id="56323" name="Rectangle 4"/>
          <p:cNvSpPr>
            <a:spLocks noChangeArrowheads="1"/>
          </p:cNvSpPr>
          <p:nvPr/>
        </p:nvSpPr>
        <p:spPr bwMode="auto">
          <a:xfrm>
            <a:off x="792163" y="1320800"/>
            <a:ext cx="5357812" cy="5540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400">
                <a:solidFill>
                  <a:srgbClr val="2E6D9F"/>
                </a:solidFill>
              </a:rPr>
              <a:t>Большой разброс показаний	</a:t>
            </a:r>
            <a:endParaRPr lang="en-GB" sz="2400">
              <a:solidFill>
                <a:srgbClr val="2E6D9F"/>
              </a:solidFill>
            </a:endParaRPr>
          </a:p>
        </p:txBody>
      </p:sp>
      <p:sp>
        <p:nvSpPr>
          <p:cNvPr id="56324"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Возможные ошибки</a:t>
            </a:r>
            <a:endParaRPr lang="en-GB" sz="2800" b="1">
              <a:solidFill>
                <a:srgbClr val="2E6D9F"/>
              </a:solidFill>
            </a:endParaRPr>
          </a:p>
        </p:txBody>
      </p:sp>
      <p:sp>
        <p:nvSpPr>
          <p:cNvPr id="56325" name="TextBox 7"/>
          <p:cNvSpPr txBox="1">
            <a:spLocks noChangeArrowheads="1"/>
          </p:cNvSpPr>
          <p:nvPr/>
        </p:nvSpPr>
        <p:spPr bwMode="auto">
          <a:xfrm>
            <a:off x="215900" y="3708400"/>
            <a:ext cx="1182688" cy="1385888"/>
          </a:xfrm>
          <a:prstGeom prst="rect">
            <a:avLst/>
          </a:prstGeom>
          <a:solidFill>
            <a:schemeClr val="bg1"/>
          </a:solidFill>
          <a:ln w="9525">
            <a:noFill/>
            <a:miter lim="800000"/>
            <a:headEnd/>
            <a:tailEnd/>
          </a:ln>
        </p:spPr>
        <p:txBody>
          <a:bodyPr>
            <a:spAutoFit/>
          </a:bodyPr>
          <a:lstStyle/>
          <a:p>
            <a:pPr>
              <a:spcBef>
                <a:spcPct val="0"/>
              </a:spcBef>
            </a:pPr>
            <a:r>
              <a:rPr lang="ru-RU" sz="1400" b="1"/>
              <a:t>Влажность материала, %</a:t>
            </a:r>
          </a:p>
          <a:p>
            <a:pPr algn="l">
              <a:spcBef>
                <a:spcPct val="0"/>
              </a:spcBef>
            </a:pPr>
            <a:endParaRPr lang="ru-RU" sz="1400" b="1"/>
          </a:p>
          <a:p>
            <a:pPr algn="l">
              <a:spcBef>
                <a:spcPct val="0"/>
              </a:spcBef>
            </a:pPr>
            <a:endParaRPr lang="ru-RU" sz="1400" b="1"/>
          </a:p>
          <a:p>
            <a:pPr>
              <a:spcBef>
                <a:spcPct val="0"/>
              </a:spcBef>
            </a:pPr>
            <a:endParaRPr lang="ru-RU" sz="1400" b="1"/>
          </a:p>
        </p:txBody>
      </p:sp>
      <p:sp>
        <p:nvSpPr>
          <p:cNvPr id="56326" name="TextBox 8"/>
          <p:cNvSpPr txBox="1">
            <a:spLocks noChangeArrowheads="1"/>
          </p:cNvSpPr>
          <p:nvPr/>
        </p:nvSpPr>
        <p:spPr bwMode="auto">
          <a:xfrm>
            <a:off x="2613025" y="6353175"/>
            <a:ext cx="3859213" cy="522288"/>
          </a:xfrm>
          <a:prstGeom prst="rect">
            <a:avLst/>
          </a:prstGeom>
          <a:solidFill>
            <a:schemeClr val="bg1"/>
          </a:solidFill>
          <a:ln w="9525">
            <a:noFill/>
            <a:miter lim="800000"/>
            <a:headEnd/>
            <a:tailEnd/>
          </a:ln>
        </p:spPr>
        <p:txBody>
          <a:bodyPr>
            <a:spAutoFit/>
          </a:bodyPr>
          <a:lstStyle/>
          <a:p>
            <a:pPr>
              <a:spcBef>
                <a:spcPct val="0"/>
              </a:spcBef>
            </a:pPr>
            <a:r>
              <a:rPr lang="ru-RU" sz="1400" b="1"/>
              <a:t>Немасштабированное показание датчика</a:t>
            </a:r>
          </a:p>
          <a:p>
            <a:pPr>
              <a:spcBef>
                <a:spcPct val="0"/>
              </a:spcBef>
            </a:pPr>
            <a:endParaRPr lang="ru-RU" sz="1400" b="1"/>
          </a:p>
        </p:txBody>
      </p:sp>
      <p:sp>
        <p:nvSpPr>
          <p:cNvPr id="56327" name="TextBox 9"/>
          <p:cNvSpPr txBox="1">
            <a:spLocks noChangeArrowheads="1"/>
          </p:cNvSpPr>
          <p:nvPr/>
        </p:nvSpPr>
        <p:spPr bwMode="auto">
          <a:xfrm>
            <a:off x="2755900" y="2843213"/>
            <a:ext cx="3859213" cy="739775"/>
          </a:xfrm>
          <a:prstGeom prst="rect">
            <a:avLst/>
          </a:prstGeom>
          <a:solidFill>
            <a:schemeClr val="bg1"/>
          </a:solidFill>
          <a:ln w="9525">
            <a:noFill/>
            <a:miter lim="800000"/>
            <a:headEnd/>
            <a:tailEnd/>
          </a:ln>
        </p:spPr>
        <p:txBody>
          <a:bodyPr>
            <a:spAutoFit/>
          </a:bodyPr>
          <a:lstStyle/>
          <a:p>
            <a:pPr>
              <a:spcBef>
                <a:spcPct val="0"/>
              </a:spcBef>
            </a:pPr>
            <a:r>
              <a:rPr lang="ru-RU" sz="1400" b="1">
                <a:solidFill>
                  <a:srgbClr val="FF0000"/>
                </a:solidFill>
              </a:rPr>
              <a:t>Теоретическая калибровочная линия</a:t>
            </a:r>
          </a:p>
          <a:p>
            <a:pPr>
              <a:spcBef>
                <a:spcPct val="0"/>
              </a:spcBef>
            </a:pPr>
            <a:r>
              <a:rPr lang="ru-RU" sz="1400" b="1"/>
              <a:t>Фактическая калибровочная линия</a:t>
            </a:r>
          </a:p>
          <a:p>
            <a:pPr>
              <a:spcBef>
                <a:spcPct val="0"/>
              </a:spcBef>
            </a:pPr>
            <a:endParaRPr lang="ru-RU" sz="1400" b="1"/>
          </a:p>
        </p:txBody>
      </p:sp>
      <p:sp>
        <p:nvSpPr>
          <p:cNvPr id="56328" name="TextBox 10"/>
          <p:cNvSpPr txBox="1">
            <a:spLocks noChangeArrowheads="1"/>
          </p:cNvSpPr>
          <p:nvPr/>
        </p:nvSpPr>
        <p:spPr bwMode="auto">
          <a:xfrm>
            <a:off x="7543800" y="3336925"/>
            <a:ext cx="1455738" cy="246063"/>
          </a:xfrm>
          <a:prstGeom prst="rect">
            <a:avLst/>
          </a:prstGeom>
          <a:solidFill>
            <a:schemeClr val="bg1"/>
          </a:solidFill>
          <a:ln w="9525">
            <a:noFill/>
            <a:miter lim="800000"/>
            <a:headEnd/>
            <a:tailEnd/>
          </a:ln>
        </p:spPr>
        <p:txBody>
          <a:bodyPr>
            <a:spAutoFit/>
          </a:bodyPr>
          <a:lstStyle/>
          <a:p>
            <a:pPr>
              <a:spcBef>
                <a:spcPct val="0"/>
              </a:spcBef>
            </a:pPr>
            <a:r>
              <a:rPr lang="ru-RU" sz="1000" b="1"/>
              <a:t>Погрешность 0,3%</a:t>
            </a:r>
          </a:p>
        </p:txBody>
      </p:sp>
      <p:sp>
        <p:nvSpPr>
          <p:cNvPr id="56329" name="TextBox 11"/>
          <p:cNvSpPr txBox="1">
            <a:spLocks noChangeArrowheads="1"/>
          </p:cNvSpPr>
          <p:nvPr/>
        </p:nvSpPr>
        <p:spPr bwMode="auto">
          <a:xfrm>
            <a:off x="2028825" y="4970463"/>
            <a:ext cx="869950" cy="554037"/>
          </a:xfrm>
          <a:prstGeom prst="rect">
            <a:avLst/>
          </a:prstGeom>
          <a:solidFill>
            <a:schemeClr val="bg1"/>
          </a:solidFill>
          <a:ln w="9525">
            <a:noFill/>
            <a:miter lim="800000"/>
            <a:headEnd/>
            <a:tailEnd/>
          </a:ln>
        </p:spPr>
        <p:txBody>
          <a:bodyPr>
            <a:spAutoFit/>
          </a:bodyPr>
          <a:lstStyle/>
          <a:p>
            <a:pPr>
              <a:spcBef>
                <a:spcPct val="0"/>
              </a:spcBef>
            </a:pPr>
            <a:r>
              <a:rPr lang="ru-RU" sz="1000" b="1"/>
              <a:t>Погрешность</a:t>
            </a:r>
          </a:p>
          <a:p>
            <a:pPr>
              <a:spcBef>
                <a:spcPct val="0"/>
              </a:spcBef>
            </a:pPr>
            <a:r>
              <a:rPr lang="ru-RU" sz="1000" b="1"/>
              <a:t> 0,3%</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3290"/>
                                        </p:tgtEl>
                                        <p:attrNameLst>
                                          <p:attrName>style.visibility</p:attrName>
                                        </p:attrNameLst>
                                      </p:cBhvr>
                                      <p:to>
                                        <p:strVal val="visible"/>
                                      </p:to>
                                    </p:set>
                                    <p:animEffect transition="in" filter="dissolve">
                                      <p:cBhvr>
                                        <p:cTn id="7" dur="500"/>
                                        <p:tgtEl>
                                          <p:spTgt spid="353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4"/>
          <p:cNvSpPr txBox="1">
            <a:spLocks noChangeArrowheads="1"/>
          </p:cNvSpPr>
          <p:nvPr/>
        </p:nvSpPr>
        <p:spPr bwMode="auto">
          <a:xfrm>
            <a:off x="863600" y="2884488"/>
            <a:ext cx="9144000" cy="1612900"/>
          </a:xfrm>
          <a:prstGeom prst="rect">
            <a:avLst/>
          </a:prstGeom>
          <a:noFill/>
          <a:ln w="9525">
            <a:noFill/>
            <a:miter lim="800000"/>
            <a:headEnd/>
            <a:tailEnd/>
          </a:ln>
        </p:spPr>
        <p:txBody>
          <a:bodyPr lIns="104918" tIns="52459" rIns="104918" bIns="52459">
            <a:spAutoFit/>
          </a:bodyPr>
          <a:lstStyle/>
          <a:p>
            <a:pPr algn="l"/>
            <a:r>
              <a:rPr lang="ru-RU" sz="1400">
                <a:solidFill>
                  <a:srgbClr val="2E6D9F"/>
                </a:solidFill>
              </a:rPr>
              <a:t>При калибровке датчиков рекомендуется использовать не менее двух точек, однако в некоторых случаях есть возможность использовать метод «быстрого старта», для которого требуется только одна точка. </a:t>
            </a:r>
            <a:r>
              <a:rPr lang="en-GB" sz="1400">
                <a:solidFill>
                  <a:srgbClr val="2E6D9F"/>
                </a:solidFill>
              </a:rPr>
              <a:t/>
            </a:r>
            <a:br>
              <a:rPr lang="en-GB" sz="1400">
                <a:solidFill>
                  <a:srgbClr val="2E6D9F"/>
                </a:solidFill>
              </a:rPr>
            </a:br>
            <a:r>
              <a:rPr lang="en-GB" sz="1400">
                <a:solidFill>
                  <a:srgbClr val="2E6D9F"/>
                </a:solidFill>
              </a:rPr>
              <a:t/>
            </a:r>
            <a:br>
              <a:rPr lang="en-GB" sz="1400">
                <a:solidFill>
                  <a:srgbClr val="2E6D9F"/>
                </a:solidFill>
              </a:rPr>
            </a:br>
            <a:r>
              <a:rPr lang="ru-RU" sz="1400">
                <a:solidFill>
                  <a:srgbClr val="2E6D9F"/>
                </a:solidFill>
              </a:rPr>
              <a:t>Этот метод позволяет получить приблизительные калибровочные данные, которые должны быть откорректированы после получения более точных данных. </a:t>
            </a:r>
            <a:r>
              <a:rPr lang="en-GB" sz="1400">
                <a:solidFill>
                  <a:srgbClr val="2E6D9F"/>
                </a:solidFill>
              </a:rPr>
              <a:t/>
            </a:r>
            <a:br>
              <a:rPr lang="en-GB" sz="1400">
                <a:solidFill>
                  <a:srgbClr val="2E6D9F"/>
                </a:solidFill>
              </a:rPr>
            </a:br>
            <a:r>
              <a:rPr lang="en-GB" sz="1400">
                <a:solidFill>
                  <a:srgbClr val="2E6D9F"/>
                </a:solidFill>
              </a:rPr>
              <a:t/>
            </a:r>
            <a:br>
              <a:rPr lang="en-GB" sz="1400">
                <a:solidFill>
                  <a:srgbClr val="2E6D9F"/>
                </a:solidFill>
              </a:rPr>
            </a:br>
            <a:r>
              <a:rPr lang="ru-RU" sz="1400">
                <a:solidFill>
                  <a:srgbClr val="2E6D9F"/>
                </a:solidFill>
              </a:rPr>
              <a:t>Быстрая калибровка может выполняться с использованием программы </a:t>
            </a:r>
            <a:r>
              <a:rPr lang="en-GB" sz="1400">
                <a:solidFill>
                  <a:srgbClr val="2E6D9F"/>
                </a:solidFill>
              </a:rPr>
              <a:t>Hydro-Com </a:t>
            </a:r>
            <a:r>
              <a:rPr lang="ru-RU" sz="1400">
                <a:solidFill>
                  <a:srgbClr val="2E6D9F"/>
                </a:solidFill>
              </a:rPr>
              <a:t>или </a:t>
            </a:r>
            <a:r>
              <a:rPr lang="en-GB" sz="1400">
                <a:solidFill>
                  <a:srgbClr val="2E6D9F"/>
                </a:solidFill>
              </a:rPr>
              <a:t>Hydro-Cal .</a:t>
            </a:r>
            <a:endParaRPr lang="en-US" sz="1400">
              <a:solidFill>
                <a:srgbClr val="2E6D9F"/>
              </a:solidFill>
            </a:endParaRPr>
          </a:p>
        </p:txBody>
      </p:sp>
      <p:sp>
        <p:nvSpPr>
          <p:cNvPr id="57346"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Калибровка </a:t>
            </a:r>
            <a:r>
              <a:rPr lang="en-GB" sz="2800" b="1">
                <a:solidFill>
                  <a:srgbClr val="2E6D9F"/>
                </a:solidFill>
              </a:rPr>
              <a:t>– </a:t>
            </a:r>
            <a:r>
              <a:rPr lang="ru-RU" sz="2800" b="1">
                <a:solidFill>
                  <a:srgbClr val="2E6D9F"/>
                </a:solidFill>
              </a:rPr>
              <a:t>Быстрый старт</a:t>
            </a:r>
            <a:endParaRPr lang="en-GB" sz="2800" b="1">
              <a:solidFill>
                <a:srgbClr val="2E6D9F"/>
              </a:solidFill>
            </a:endParaRPr>
          </a:p>
        </p:txBody>
      </p:sp>
    </p:spTree>
  </p:cSld>
  <p:clrMapOvr>
    <a:masterClrMapping/>
  </p:clrMapOvr>
  <p:transition advTm="7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6"/>
          <p:cNvSpPr txBox="1">
            <a:spLocks noChangeArrowheads="1"/>
          </p:cNvSpPr>
          <p:nvPr/>
        </p:nvSpPr>
        <p:spPr bwMode="auto">
          <a:xfrm>
            <a:off x="792163" y="1435100"/>
            <a:ext cx="9791700" cy="1292225"/>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Если диапазон рабочих материалов достаточно узок, вероятность ошибки минимальна, поэтому для получения приблизительных значений коэффициентов может первоначально использоваться одноточечная калибровка. Такую калибровку следует рассматривать как временную меру и в дальнейшем выполнить калибровку с использованием нескольких точек при расширении диапазона влажности рабочих материалов.</a:t>
            </a:r>
            <a:endParaRPr lang="en-US">
              <a:solidFill>
                <a:srgbClr val="2E6D9F"/>
              </a:solidFill>
            </a:endParaRPr>
          </a:p>
          <a:p>
            <a:pPr algn="l"/>
            <a:r>
              <a:rPr lang="ru-RU">
                <a:solidFill>
                  <a:srgbClr val="2E6D9F"/>
                </a:solidFill>
              </a:rPr>
              <a:t>Системы, основанные только на одноточечной калибровке, т.е. использующие фиксированное значение наклона калибровочной прямой, неспособны обеспечить точность при работе с широкими диапазонами влажности</a:t>
            </a:r>
            <a:r>
              <a:rPr lang="en-US">
                <a:solidFill>
                  <a:srgbClr val="2E6D9F"/>
                </a:solidFill>
              </a:rPr>
              <a:t>.</a:t>
            </a:r>
          </a:p>
        </p:txBody>
      </p:sp>
      <p:sp>
        <p:nvSpPr>
          <p:cNvPr id="58370" name="Text Box 8"/>
          <p:cNvSpPr txBox="1">
            <a:spLocks noChangeArrowheads="1"/>
          </p:cNvSpPr>
          <p:nvPr/>
        </p:nvSpPr>
        <p:spPr bwMode="auto">
          <a:xfrm>
            <a:off x="7180263" y="2755900"/>
            <a:ext cx="2636837" cy="2478088"/>
          </a:xfrm>
          <a:prstGeom prst="rect">
            <a:avLst/>
          </a:prstGeom>
          <a:noFill/>
          <a:ln w="9525">
            <a:noFill/>
            <a:miter lim="800000"/>
            <a:headEnd/>
            <a:tailEnd/>
          </a:ln>
        </p:spPr>
        <p:txBody>
          <a:bodyPr lIns="104918" tIns="52459" rIns="104918" bIns="52459">
            <a:spAutoFit/>
          </a:bodyPr>
          <a:lstStyle/>
          <a:p>
            <a:pPr algn="l"/>
            <a:r>
              <a:rPr lang="ru-RU">
                <a:solidFill>
                  <a:srgbClr val="2E6D9F"/>
                </a:solidFill>
              </a:rPr>
              <a:t>Если датчик конфигурирован на выдачу сигнала, прямо пропорционального влажности в %, одноточечная калибровка может быть автоматизирована с использованием программного обеспечения </a:t>
            </a:r>
            <a:r>
              <a:rPr lang="en-US">
                <a:solidFill>
                  <a:srgbClr val="2E6D9F"/>
                </a:solidFill>
              </a:rPr>
              <a:t>Hydro-Com. </a:t>
            </a:r>
            <a:r>
              <a:rPr lang="ru-RU">
                <a:solidFill>
                  <a:srgbClr val="2E6D9F"/>
                </a:solidFill>
              </a:rPr>
              <a:t>Калибровка выполняется с использованием известного наклона калибровочной прямой, значение которого расположено между значениями для «крупного» и «мелкого» песка</a:t>
            </a:r>
            <a:r>
              <a:rPr lang="en-US">
                <a:solidFill>
                  <a:srgbClr val="2E6D9F"/>
                </a:solidFill>
              </a:rPr>
              <a:t>.</a:t>
            </a:r>
          </a:p>
        </p:txBody>
      </p:sp>
      <p:pic>
        <p:nvPicPr>
          <p:cNvPr id="58371" name="Picture 15"/>
          <p:cNvPicPr>
            <a:picLocks noChangeAspect="1" noChangeArrowheads="1"/>
          </p:cNvPicPr>
          <p:nvPr/>
        </p:nvPicPr>
        <p:blipFill>
          <a:blip r:embed="rId2"/>
          <a:srcRect/>
          <a:stretch>
            <a:fillRect/>
          </a:stretch>
        </p:blipFill>
        <p:spPr bwMode="auto">
          <a:xfrm>
            <a:off x="1008063" y="2740025"/>
            <a:ext cx="5611812" cy="3878263"/>
          </a:xfrm>
          <a:prstGeom prst="rect">
            <a:avLst/>
          </a:prstGeom>
          <a:noFill/>
          <a:ln w="9525">
            <a:noFill/>
            <a:miter lim="800000"/>
            <a:headEnd/>
            <a:tailEnd/>
          </a:ln>
        </p:spPr>
      </p:pic>
      <p:sp>
        <p:nvSpPr>
          <p:cNvPr id="58372" name="Text Box 16"/>
          <p:cNvSpPr txBox="1">
            <a:spLocks noChangeArrowheads="1"/>
          </p:cNvSpPr>
          <p:nvPr/>
        </p:nvSpPr>
        <p:spPr bwMode="auto">
          <a:xfrm>
            <a:off x="863600" y="6661150"/>
            <a:ext cx="6192838" cy="474663"/>
          </a:xfrm>
          <a:prstGeom prst="rect">
            <a:avLst/>
          </a:prstGeom>
          <a:noFill/>
          <a:ln w="9525">
            <a:noFill/>
            <a:miter lim="800000"/>
            <a:headEnd/>
            <a:tailEnd/>
          </a:ln>
        </p:spPr>
        <p:txBody>
          <a:bodyPr lIns="104918" tIns="52459" rIns="104918" bIns="52459">
            <a:spAutoFit/>
          </a:bodyPr>
          <a:lstStyle/>
          <a:p>
            <a:pPr algn="l"/>
            <a:r>
              <a:rPr lang="ru-RU" i="1">
                <a:solidFill>
                  <a:srgbClr val="2E6D9F"/>
                </a:solidFill>
              </a:rPr>
              <a:t>Красным выделено предупреждение о слишком малом количестве точек калибровки или недостаточном разбросе</a:t>
            </a:r>
            <a:r>
              <a:rPr lang="en-US" i="1">
                <a:solidFill>
                  <a:srgbClr val="2E6D9F"/>
                </a:solidFill>
              </a:rPr>
              <a:t>.</a:t>
            </a:r>
          </a:p>
        </p:txBody>
      </p:sp>
      <p:sp>
        <p:nvSpPr>
          <p:cNvPr id="58373"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400" b="1">
                <a:solidFill>
                  <a:srgbClr val="2E6D9F"/>
                </a:solidFill>
              </a:rPr>
              <a:t>Быстрая/одноточечная калибровка</a:t>
            </a:r>
            <a:endParaRPr lang="en-GB" sz="2400" b="1">
              <a:solidFill>
                <a:srgbClr val="2E6D9F"/>
              </a:solidFill>
            </a:endParaRPr>
          </a:p>
        </p:txBody>
      </p:sp>
    </p:spTree>
  </p:cSld>
  <p:clrMapOvr>
    <a:masterClrMapping/>
  </p:clrMapOvr>
  <p:transition advTm="7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4" name="Text Box 4"/>
          <p:cNvSpPr txBox="1">
            <a:spLocks noChangeArrowheads="1"/>
          </p:cNvSpPr>
          <p:nvPr/>
        </p:nvSpPr>
        <p:spPr bwMode="auto">
          <a:xfrm>
            <a:off x="1063625" y="2197100"/>
            <a:ext cx="9439275" cy="4032250"/>
          </a:xfrm>
          <a:prstGeom prst="rect">
            <a:avLst/>
          </a:prstGeom>
          <a:noFill/>
          <a:ln w="9525">
            <a:noFill/>
            <a:miter lim="800000"/>
            <a:headEnd/>
            <a:tailEnd/>
          </a:ln>
        </p:spPr>
        <p:txBody>
          <a:bodyPr lIns="104918" tIns="52459" rIns="104918" bIns="52459">
            <a:spAutoFit/>
          </a:bodyPr>
          <a:lstStyle/>
          <a:p>
            <a:pPr marL="285750" indent="-285750" algn="l">
              <a:spcBef>
                <a:spcPct val="0"/>
              </a:spcBef>
              <a:spcAft>
                <a:spcPts val="1200"/>
              </a:spcAft>
              <a:buClr>
                <a:srgbClr val="6699FF"/>
              </a:buClr>
              <a:buFont typeface="Arial" charset="0"/>
              <a:buChar char="•"/>
            </a:pPr>
            <a:r>
              <a:rPr lang="ru-RU">
                <a:solidFill>
                  <a:srgbClr val="2E6D9F"/>
                </a:solidFill>
              </a:rPr>
              <a:t>Убедитесь, что поток материала является однородным</a:t>
            </a:r>
            <a:r>
              <a:rPr lang="en-US">
                <a:solidFill>
                  <a:srgbClr val="2E6D9F"/>
                </a:solidFill>
              </a:rPr>
              <a:t>. </a:t>
            </a:r>
          </a:p>
          <a:p>
            <a:pPr marL="285750" indent="-285750" algn="l">
              <a:spcBef>
                <a:spcPct val="0"/>
              </a:spcBef>
              <a:spcAft>
                <a:spcPts val="1200"/>
              </a:spcAft>
              <a:buClr>
                <a:srgbClr val="6699FF"/>
              </a:buClr>
              <a:buFont typeface="Arial" charset="0"/>
              <a:buChar char="•"/>
            </a:pPr>
            <a:r>
              <a:rPr lang="ru-RU">
                <a:solidFill>
                  <a:srgbClr val="2E6D9F"/>
                </a:solidFill>
              </a:rPr>
              <a:t>Берите пробы материала в том месте, где расположен датчик</a:t>
            </a:r>
            <a:r>
              <a:rPr lang="en-US">
                <a:solidFill>
                  <a:srgbClr val="2E6D9F"/>
                </a:solidFill>
              </a:rPr>
              <a:t>.</a:t>
            </a:r>
          </a:p>
          <a:p>
            <a:pPr marL="285750" indent="-285750" algn="l">
              <a:spcBef>
                <a:spcPct val="0"/>
              </a:spcBef>
              <a:spcAft>
                <a:spcPts val="1200"/>
              </a:spcAft>
              <a:buClr>
                <a:srgbClr val="6699FF"/>
              </a:buClr>
              <a:buFont typeface="Arial" charset="0"/>
              <a:buChar char="•"/>
            </a:pPr>
            <a:r>
              <a:rPr lang="ru-RU">
                <a:solidFill>
                  <a:srgbClr val="2E6D9F"/>
                </a:solidFill>
              </a:rPr>
              <a:t>Убедитесь, что «немасштабированное» показание соответствует взятой пробе</a:t>
            </a:r>
            <a:r>
              <a:rPr lang="en-GB">
                <a:solidFill>
                  <a:srgbClr val="2E6D9F"/>
                </a:solidFill>
              </a:rPr>
              <a:t>. </a:t>
            </a:r>
          </a:p>
          <a:p>
            <a:pPr marL="285750" indent="-285750" algn="l">
              <a:spcBef>
                <a:spcPct val="0"/>
              </a:spcBef>
              <a:spcAft>
                <a:spcPts val="1200"/>
              </a:spcAft>
              <a:buClr>
                <a:srgbClr val="6699FF"/>
              </a:buClr>
              <a:buFont typeface="Arial" charset="0"/>
              <a:buChar char="•"/>
            </a:pPr>
            <a:r>
              <a:rPr lang="ru-RU">
                <a:solidFill>
                  <a:srgbClr val="2E6D9F"/>
                </a:solidFill>
              </a:rPr>
              <a:t>Усредняйте показания во время измерения влажности проб. Изменения сигнала затрудняют снятие репрезентативных показаний</a:t>
            </a:r>
            <a:r>
              <a:rPr lang="en-GB">
                <a:solidFill>
                  <a:srgbClr val="2E6D9F"/>
                </a:solidFill>
              </a:rPr>
              <a:t>.</a:t>
            </a:r>
          </a:p>
          <a:p>
            <a:pPr marL="285750" indent="-285750" algn="l">
              <a:spcBef>
                <a:spcPct val="0"/>
              </a:spcBef>
              <a:spcAft>
                <a:spcPts val="1200"/>
              </a:spcAft>
              <a:buClr>
                <a:srgbClr val="6699FF"/>
              </a:buClr>
              <a:buFont typeface="Arial" charset="0"/>
              <a:buChar char="•"/>
            </a:pPr>
            <a:r>
              <a:rPr lang="ru-RU">
                <a:solidFill>
                  <a:srgbClr val="2E6D9F"/>
                </a:solidFill>
              </a:rPr>
              <a:t>Убедитесь, что погрешность весов не превышает</a:t>
            </a:r>
            <a:r>
              <a:rPr lang="en-US">
                <a:solidFill>
                  <a:srgbClr val="2E6D9F"/>
                </a:solidFill>
              </a:rPr>
              <a:t> +/- 0</a:t>
            </a:r>
            <a:r>
              <a:rPr lang="ru-RU">
                <a:solidFill>
                  <a:srgbClr val="2E6D9F"/>
                </a:solidFill>
              </a:rPr>
              <a:t>,</a:t>
            </a:r>
            <a:r>
              <a:rPr lang="en-US">
                <a:solidFill>
                  <a:srgbClr val="2E6D9F"/>
                </a:solidFill>
              </a:rPr>
              <a:t>1</a:t>
            </a:r>
            <a:r>
              <a:rPr lang="ru-RU">
                <a:solidFill>
                  <a:srgbClr val="2E6D9F"/>
                </a:solidFill>
              </a:rPr>
              <a:t>г</a:t>
            </a:r>
            <a:r>
              <a:rPr lang="en-US">
                <a:solidFill>
                  <a:srgbClr val="2E6D9F"/>
                </a:solidFill>
              </a:rPr>
              <a:t> </a:t>
            </a:r>
          </a:p>
          <a:p>
            <a:pPr marL="285750" indent="-285750" algn="l">
              <a:spcBef>
                <a:spcPct val="0"/>
              </a:spcBef>
              <a:spcAft>
                <a:spcPts val="1200"/>
              </a:spcAft>
              <a:buClr>
                <a:srgbClr val="6699FF"/>
              </a:buClr>
              <a:buFont typeface="Arial" charset="0"/>
              <a:buChar char="•"/>
            </a:pPr>
            <a:r>
              <a:rPr lang="ru-RU">
                <a:solidFill>
                  <a:srgbClr val="2E6D9F"/>
                </a:solidFill>
              </a:rPr>
              <a:t>Выполните калибровку для всего диапазона материалов, с которыми вы работаете, т.е. если влажность песка варьируется от 3 до 9%, выполнение калибровки только для песка влажностью 4-5% является недостаточным! </a:t>
            </a:r>
            <a:endParaRPr lang="en-US">
              <a:solidFill>
                <a:srgbClr val="2E6D9F"/>
              </a:solidFill>
            </a:endParaRPr>
          </a:p>
          <a:p>
            <a:pPr marL="285750" indent="-285750" algn="l">
              <a:spcBef>
                <a:spcPct val="0"/>
              </a:spcBef>
              <a:spcAft>
                <a:spcPts val="1200"/>
              </a:spcAft>
              <a:buClr>
                <a:srgbClr val="6699FF"/>
              </a:buClr>
              <a:buFont typeface="Arial" charset="0"/>
              <a:buChar char="•"/>
            </a:pPr>
            <a:r>
              <a:rPr lang="ru-RU">
                <a:solidFill>
                  <a:srgbClr val="2E6D9F"/>
                </a:solidFill>
              </a:rPr>
              <a:t>Масса пробы должна составлять не менее </a:t>
            </a:r>
            <a:r>
              <a:rPr lang="en-GB">
                <a:solidFill>
                  <a:srgbClr val="2E6D9F"/>
                </a:solidFill>
              </a:rPr>
              <a:t>5</a:t>
            </a:r>
            <a:r>
              <a:rPr lang="ru-RU">
                <a:solidFill>
                  <a:srgbClr val="2E6D9F"/>
                </a:solidFill>
              </a:rPr>
              <a:t>кг, проба должна состоять из не менее чем 10 одиночных проб</a:t>
            </a:r>
            <a:r>
              <a:rPr lang="en-GB">
                <a:solidFill>
                  <a:srgbClr val="2E6D9F"/>
                </a:solidFill>
              </a:rPr>
              <a:t>.</a:t>
            </a:r>
          </a:p>
          <a:p>
            <a:pPr marL="285750" indent="-285750" algn="l">
              <a:spcBef>
                <a:spcPct val="0"/>
              </a:spcBef>
              <a:spcAft>
                <a:spcPts val="1200"/>
              </a:spcAft>
              <a:buClr>
                <a:srgbClr val="6699FF"/>
              </a:buClr>
              <a:buFont typeface="Arial" charset="0"/>
              <a:buChar char="•"/>
            </a:pPr>
            <a:r>
              <a:rPr lang="ru-RU">
                <a:solidFill>
                  <a:srgbClr val="2E6D9F"/>
                </a:solidFill>
              </a:rPr>
              <a:t>В каждом испытании на высушивание должна использоваться репрезентативная проба весом не менее 1 кг. </a:t>
            </a:r>
            <a:endParaRPr lang="en-GB">
              <a:solidFill>
                <a:srgbClr val="2E6D9F"/>
              </a:solidFill>
            </a:endParaRPr>
          </a:p>
          <a:p>
            <a:pPr marL="285750" indent="-285750" algn="l">
              <a:spcBef>
                <a:spcPct val="0"/>
              </a:spcBef>
              <a:spcAft>
                <a:spcPts val="1200"/>
              </a:spcAft>
              <a:buClr>
                <a:srgbClr val="6699FF"/>
              </a:buClr>
              <a:buFont typeface="Arial" charset="0"/>
              <a:buChar char="•"/>
            </a:pPr>
            <a:r>
              <a:rPr lang="ru-RU">
                <a:solidFill>
                  <a:srgbClr val="2E6D9F"/>
                </a:solidFill>
              </a:rPr>
              <a:t>Выполните калибровку повторно, если результаты измерения влажности проб различаются более чем на </a:t>
            </a:r>
            <a:r>
              <a:rPr lang="en-GB">
                <a:solidFill>
                  <a:srgbClr val="2E6D9F"/>
                </a:solidFill>
              </a:rPr>
              <a:t>0</a:t>
            </a:r>
            <a:r>
              <a:rPr lang="ru-RU">
                <a:solidFill>
                  <a:srgbClr val="2E6D9F"/>
                </a:solidFill>
              </a:rPr>
              <a:t>,</a:t>
            </a:r>
            <a:r>
              <a:rPr lang="en-GB">
                <a:solidFill>
                  <a:srgbClr val="2E6D9F"/>
                </a:solidFill>
              </a:rPr>
              <a:t>3%.</a:t>
            </a:r>
          </a:p>
          <a:p>
            <a:pPr marL="285750" indent="-285750" algn="l">
              <a:spcBef>
                <a:spcPct val="0"/>
              </a:spcBef>
              <a:spcAft>
                <a:spcPts val="1200"/>
              </a:spcAft>
              <a:buClr>
                <a:srgbClr val="6699FF"/>
              </a:buClr>
              <a:buFont typeface="Arial" charset="0"/>
              <a:buChar char="•"/>
            </a:pPr>
            <a:r>
              <a:rPr lang="ru-RU">
                <a:solidFill>
                  <a:srgbClr val="2E6D9F"/>
                </a:solidFill>
              </a:rPr>
              <a:t>Убедитесь в правильности установки параметров</a:t>
            </a:r>
            <a:r>
              <a:rPr lang="en-GB">
                <a:solidFill>
                  <a:srgbClr val="2E6D9F"/>
                </a:solidFill>
              </a:rPr>
              <a:t> </a:t>
            </a:r>
            <a:r>
              <a:rPr lang="ja-JP" altLang="en-GB">
                <a:solidFill>
                  <a:srgbClr val="2E6D9F"/>
                </a:solidFill>
                <a:ea typeface="ＭＳ Ｐゴシック" pitchFamily="34" charset="-128"/>
              </a:rPr>
              <a:t>‘</a:t>
            </a:r>
            <a:r>
              <a:rPr lang="ru-RU">
                <a:solidFill>
                  <a:srgbClr val="2E6D9F"/>
                </a:solidFill>
              </a:rPr>
              <a:t>Усреднение/удержание</a:t>
            </a:r>
            <a:r>
              <a:rPr lang="ja-JP" altLang="en-GB">
                <a:solidFill>
                  <a:srgbClr val="2E6D9F"/>
                </a:solidFill>
                <a:ea typeface="ＭＳ Ｐゴシック" pitchFamily="34" charset="-128"/>
              </a:rPr>
              <a:t>’</a:t>
            </a:r>
            <a:r>
              <a:rPr lang="en-GB">
                <a:solidFill>
                  <a:srgbClr val="2E6D9F"/>
                </a:solidFill>
              </a:rPr>
              <a:t> (</a:t>
            </a:r>
            <a:r>
              <a:rPr lang="ru-RU">
                <a:solidFill>
                  <a:srgbClr val="2E6D9F"/>
                </a:solidFill>
              </a:rPr>
              <a:t>время задержки снятия показаний</a:t>
            </a:r>
            <a:r>
              <a:rPr lang="en-GB">
                <a:solidFill>
                  <a:srgbClr val="2E6D9F"/>
                </a:solidFill>
              </a:rPr>
              <a:t>).</a:t>
            </a:r>
            <a:r>
              <a:rPr lang="ru-RU">
                <a:solidFill>
                  <a:srgbClr val="2E6D9F"/>
                </a:solidFill>
              </a:rPr>
              <a:t> Это необходимо для того, чтобы датчик измерял влажность только движущегося материала. По умолчанию установлено значение </a:t>
            </a:r>
            <a:r>
              <a:rPr lang="en-GB">
                <a:solidFill>
                  <a:srgbClr val="2E6D9F"/>
                </a:solidFill>
              </a:rPr>
              <a:t> 0</a:t>
            </a:r>
            <a:r>
              <a:rPr lang="ru-RU">
                <a:solidFill>
                  <a:srgbClr val="2E6D9F"/>
                </a:solidFill>
              </a:rPr>
              <a:t>,</a:t>
            </a:r>
            <a:r>
              <a:rPr lang="en-GB">
                <a:solidFill>
                  <a:srgbClr val="2E6D9F"/>
                </a:solidFill>
              </a:rPr>
              <a:t>5 </a:t>
            </a:r>
            <a:r>
              <a:rPr lang="ru-RU">
                <a:solidFill>
                  <a:srgbClr val="2E6D9F"/>
                </a:solidFill>
              </a:rPr>
              <a:t>секунд. См. Руководство пользователя </a:t>
            </a:r>
            <a:r>
              <a:rPr lang="en-GB">
                <a:solidFill>
                  <a:srgbClr val="2E6D9F"/>
                </a:solidFill>
              </a:rPr>
              <a:t>Hydro-Com.</a:t>
            </a:r>
            <a:endParaRPr lang="en-US">
              <a:solidFill>
                <a:srgbClr val="2E6D9F"/>
              </a:solidFill>
            </a:endParaRPr>
          </a:p>
        </p:txBody>
      </p:sp>
      <p:sp>
        <p:nvSpPr>
          <p:cNvPr id="59394"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Рекомендации и типичные ошибки</a:t>
            </a:r>
            <a:endParaRPr lang="en-GB" sz="28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18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8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18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18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18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18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18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86" name="Rectangle 30"/>
          <p:cNvSpPr>
            <a:spLocks noChangeArrowheads="1"/>
          </p:cNvSpPr>
          <p:nvPr/>
        </p:nvSpPr>
        <p:spPr bwMode="auto">
          <a:xfrm>
            <a:off x="693738" y="1130300"/>
            <a:ext cx="5316537" cy="844550"/>
          </a:xfrm>
          <a:prstGeom prst="rect">
            <a:avLst/>
          </a:prstGeom>
          <a:noFill/>
          <a:ln w="9525">
            <a:noFill/>
            <a:miter lim="800000"/>
            <a:headEnd/>
            <a:tailEnd/>
          </a:ln>
        </p:spPr>
        <p:txBody>
          <a:bodyPr lIns="104918" tIns="174809" rIns="104918" bIns="174809" anchor="ctr">
            <a:spAutoFit/>
          </a:bodyPr>
          <a:lstStyle/>
          <a:p>
            <a:pPr algn="l">
              <a:spcBef>
                <a:spcPct val="0"/>
              </a:spcBef>
            </a:pPr>
            <a:r>
              <a:rPr kumimoji="1" lang="ru-RU" sz="1600" b="1">
                <a:solidFill>
                  <a:srgbClr val="000000"/>
                </a:solidFill>
              </a:rPr>
              <a:t>Предусмотрено два способа сохранения результатов калибровки</a:t>
            </a:r>
            <a:endParaRPr kumimoji="1" lang="en-GB" sz="1600" b="1">
              <a:solidFill>
                <a:srgbClr val="000000"/>
              </a:solidFill>
            </a:endParaRPr>
          </a:p>
        </p:txBody>
      </p:sp>
      <p:sp>
        <p:nvSpPr>
          <p:cNvPr id="20482" name="Rectangle 31"/>
          <p:cNvSpPr>
            <a:spLocks noChangeArrowheads="1"/>
          </p:cNvSpPr>
          <p:nvPr/>
        </p:nvSpPr>
        <p:spPr bwMode="auto">
          <a:xfrm>
            <a:off x="646113" y="773113"/>
            <a:ext cx="6699250" cy="558800"/>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400" b="1">
                <a:solidFill>
                  <a:srgbClr val="2E6D9F"/>
                </a:solidFill>
              </a:rPr>
              <a:t>Сохранение результатов калибровки</a:t>
            </a:r>
            <a:endParaRPr lang="en-GB" sz="2400" b="1">
              <a:solidFill>
                <a:srgbClr val="2E6D9F"/>
              </a:solidFill>
            </a:endParaRPr>
          </a:p>
        </p:txBody>
      </p:sp>
      <p:sp>
        <p:nvSpPr>
          <p:cNvPr id="326688" name="Rectangle 32"/>
          <p:cNvSpPr>
            <a:spLocks noChangeAspect="1" noChangeArrowheads="1"/>
          </p:cNvSpPr>
          <p:nvPr/>
        </p:nvSpPr>
        <p:spPr bwMode="auto">
          <a:xfrm>
            <a:off x="6588125" y="1914525"/>
            <a:ext cx="3744913" cy="2752725"/>
          </a:xfrm>
          <a:prstGeom prst="rect">
            <a:avLst/>
          </a:prstGeom>
          <a:noFill/>
          <a:ln>
            <a:noFill/>
          </a:ln>
          <a:effectLst/>
          <a:extLst>
            <a:ext uri="{909E8E84-426E-40dd-AFC4-6F175D3DCCD1}"/>
            <a:ext uri="{91240B29-F687-4f45-9708-019B960494DF}"/>
            <a:ext uri="{AF507438-7753-43e0-B8FC-AC1667EBCBE1}"/>
          </a:extLst>
        </p:spPr>
        <p:txBody>
          <a:bodyPr lIns="104918" tIns="174809" rIns="104918" bIns="174809" anchor="ctr">
            <a:spAutoFit/>
          </a:bodyPr>
          <a:lstStyle/>
          <a:p>
            <a:pPr algn="l">
              <a:spcBef>
                <a:spcPct val="0"/>
              </a:spcBef>
              <a:defRPr/>
            </a:pPr>
            <a:r>
              <a:rPr kumimoji="1" lang="ru-RU" b="1" dirty="0">
                <a:solidFill>
                  <a:srgbClr val="2E6D9F"/>
                </a:solidFill>
                <a:latin typeface="Arial" pitchFamily="-1" charset="0"/>
                <a:cs typeface="+mn-cs"/>
              </a:rPr>
              <a:t>Преимущества</a:t>
            </a:r>
            <a:endParaRPr kumimoji="1" lang="en-GB" b="1" dirty="0">
              <a:solidFill>
                <a:srgbClr val="2E6D9F"/>
              </a:solidFill>
              <a:latin typeface="Arial" pitchFamily="-1" charset="0"/>
              <a:cs typeface="+mn-cs"/>
            </a:endParaRPr>
          </a:p>
          <a:p>
            <a:pPr marL="327870" indent="-327870" algn="l">
              <a:spcBef>
                <a:spcPct val="0"/>
              </a:spcBef>
              <a:buFont typeface="Arial"/>
              <a:buChar char="•"/>
              <a:defRPr/>
            </a:pPr>
            <a:endParaRPr kumimoji="1" lang="en-GB" b="1" dirty="0">
              <a:solidFill>
                <a:srgbClr val="2E6D9F"/>
              </a:solidFill>
              <a:latin typeface="Arial" pitchFamily="-1" charset="0"/>
              <a:cs typeface="+mn-cs"/>
            </a:endParaRPr>
          </a:p>
          <a:p>
            <a:pPr marL="196722" indent="-196722" algn="l">
              <a:spcBef>
                <a:spcPct val="0"/>
              </a:spcBef>
              <a:buFont typeface="Arial"/>
              <a:buChar char="•"/>
              <a:defRPr/>
            </a:pPr>
            <a:r>
              <a:rPr kumimoji="1" lang="ru-RU" dirty="0">
                <a:solidFill>
                  <a:srgbClr val="2E6D9F"/>
                </a:solidFill>
                <a:latin typeface="Arial" pitchFamily="-1" charset="0"/>
                <a:cs typeface="+mn-cs"/>
              </a:rPr>
              <a:t>Использование современного программного обеспечения с функцией диагностики (предоставляется бесплатно) позволяет повысить точность калибровки.</a:t>
            </a:r>
            <a:endParaRPr kumimoji="1" lang="en-US" dirty="0">
              <a:solidFill>
                <a:srgbClr val="2E6D9F"/>
              </a:solidFill>
              <a:latin typeface="Arial" pitchFamily="-1" charset="0"/>
              <a:cs typeface="+mn-cs"/>
            </a:endParaRPr>
          </a:p>
          <a:p>
            <a:pPr marL="196722" indent="-196722" algn="l">
              <a:spcBef>
                <a:spcPct val="0"/>
              </a:spcBef>
              <a:buFont typeface="Arial"/>
              <a:buChar char="•"/>
              <a:defRPr/>
            </a:pPr>
            <a:r>
              <a:rPr kumimoji="1" lang="ru-RU" dirty="0">
                <a:solidFill>
                  <a:srgbClr val="2E6D9F"/>
                </a:solidFill>
                <a:latin typeface="Arial" pitchFamily="-1" charset="0"/>
                <a:cs typeface="+mn-cs"/>
              </a:rPr>
              <a:t>Для калибровки датчика не требуется настройка системы управления</a:t>
            </a:r>
            <a:r>
              <a:rPr kumimoji="1" lang="en-US" dirty="0">
                <a:solidFill>
                  <a:srgbClr val="2E6D9F"/>
                </a:solidFill>
                <a:latin typeface="Arial" pitchFamily="-1" charset="0"/>
                <a:cs typeface="+mn-cs"/>
              </a:rPr>
              <a:t>.</a:t>
            </a:r>
            <a:endParaRPr kumimoji="1" lang="en-US" dirty="0">
              <a:solidFill>
                <a:srgbClr val="2E6D9F"/>
              </a:solidFill>
              <a:latin typeface="Arial" pitchFamily="-1" charset="0"/>
              <a:cs typeface="+mn-cs"/>
            </a:endParaRPr>
          </a:p>
          <a:p>
            <a:pPr marL="196722" indent="-196722" algn="l">
              <a:spcBef>
                <a:spcPct val="0"/>
              </a:spcBef>
              <a:buFont typeface="Arial"/>
              <a:buChar char="•"/>
              <a:defRPr/>
            </a:pPr>
            <a:r>
              <a:rPr kumimoji="1" lang="ru-RU" dirty="0">
                <a:solidFill>
                  <a:srgbClr val="2E6D9F"/>
                </a:solidFill>
                <a:latin typeface="Arial" pitchFamily="-1" charset="0"/>
                <a:cs typeface="+mn-cs"/>
              </a:rPr>
              <a:t>Возможность использования </a:t>
            </a:r>
            <a:r>
              <a:rPr lang="ru-RU" dirty="0">
                <a:solidFill>
                  <a:srgbClr val="2E6D9F"/>
                </a:solidFill>
                <a:latin typeface="Arial" pitchFamily="-1" charset="0"/>
                <a:cs typeface="+mn-cs"/>
              </a:rPr>
              <a:t>предоставляемых </a:t>
            </a:r>
            <a:r>
              <a:rPr lang="de-DE" dirty="0" err="1">
                <a:solidFill>
                  <a:srgbClr val="2E6D9F"/>
                </a:solidFill>
                <a:latin typeface="Arial" pitchFamily="-1" charset="0"/>
                <a:cs typeface="+mn-cs"/>
              </a:rPr>
              <a:t>Hydronix</a:t>
            </a:r>
            <a:r>
              <a:rPr lang="de-DE" dirty="0">
                <a:solidFill>
                  <a:srgbClr val="2E6D9F"/>
                </a:solidFill>
                <a:latin typeface="Arial" pitchFamily="-1" charset="0"/>
                <a:cs typeface="+mn-cs"/>
              </a:rPr>
              <a:t> </a:t>
            </a:r>
            <a:r>
              <a:rPr kumimoji="1" lang="ru-RU" dirty="0">
                <a:solidFill>
                  <a:srgbClr val="2E6D9F"/>
                </a:solidFill>
                <a:latin typeface="Arial" pitchFamily="-1" charset="0"/>
                <a:cs typeface="+mn-cs"/>
              </a:rPr>
              <a:t>калибровочных данных для различных материалов.</a:t>
            </a:r>
            <a:endParaRPr kumimoji="1" lang="en-US" dirty="0">
              <a:solidFill>
                <a:srgbClr val="2E6D9F"/>
              </a:solidFill>
              <a:latin typeface="Arial" pitchFamily="-1" charset="0"/>
              <a:cs typeface="+mn-cs"/>
            </a:endParaRPr>
          </a:p>
          <a:p>
            <a:pPr marL="196722" indent="-196722" algn="l">
              <a:spcBef>
                <a:spcPct val="0"/>
              </a:spcBef>
              <a:buFont typeface="Arial"/>
              <a:buChar char="•"/>
              <a:defRPr/>
            </a:pPr>
            <a:r>
              <a:rPr kumimoji="1" lang="ru-RU" dirty="0">
                <a:solidFill>
                  <a:srgbClr val="2E6D9F"/>
                </a:solidFill>
                <a:latin typeface="Arial" pitchFamily="-1" charset="0"/>
                <a:cs typeface="+mn-cs"/>
              </a:rPr>
              <a:t>Калибровочные данные могут быть перенесены на другие датчики</a:t>
            </a:r>
            <a:r>
              <a:rPr kumimoji="1" lang="en-US" dirty="0">
                <a:solidFill>
                  <a:srgbClr val="2E6D9F"/>
                </a:solidFill>
                <a:latin typeface="Arial" pitchFamily="-1" charset="0"/>
                <a:cs typeface="+mn-cs"/>
              </a:rPr>
              <a:t>.</a:t>
            </a:r>
            <a:endParaRPr kumimoji="1" lang="en-GB" dirty="0">
              <a:solidFill>
                <a:srgbClr val="2E6D9F"/>
              </a:solidFill>
              <a:latin typeface="Arial" pitchFamily="-1" charset="0"/>
              <a:cs typeface="+mn-cs"/>
            </a:endParaRPr>
          </a:p>
        </p:txBody>
      </p:sp>
      <p:sp>
        <p:nvSpPr>
          <p:cNvPr id="326689" name="Rectangle 33"/>
          <p:cNvSpPr>
            <a:spLocks noChangeAspect="1" noChangeArrowheads="1"/>
          </p:cNvSpPr>
          <p:nvPr/>
        </p:nvSpPr>
        <p:spPr bwMode="auto">
          <a:xfrm>
            <a:off x="6589713" y="4724400"/>
            <a:ext cx="4083050" cy="2368550"/>
          </a:xfrm>
          <a:prstGeom prst="rect">
            <a:avLst/>
          </a:prstGeom>
          <a:noFill/>
          <a:ln>
            <a:noFill/>
          </a:ln>
          <a:effectLst/>
          <a:extLst>
            <a:ext uri="{909E8E84-426E-40dd-AFC4-6F175D3DCCD1}"/>
            <a:ext uri="{91240B29-F687-4f45-9708-019B960494DF}"/>
            <a:ext uri="{AF507438-7753-43e0-B8FC-AC1667EBCBE1}"/>
          </a:extLst>
        </p:spPr>
        <p:txBody>
          <a:bodyPr lIns="104918" tIns="174809" rIns="104918" bIns="174809" anchor="ctr">
            <a:spAutoFit/>
          </a:bodyPr>
          <a:lstStyle/>
          <a:p>
            <a:pPr algn="l">
              <a:spcBef>
                <a:spcPct val="0"/>
              </a:spcBef>
            </a:pPr>
            <a:r>
              <a:rPr kumimoji="1" lang="ru-RU" sz="1100" b="1">
                <a:solidFill>
                  <a:srgbClr val="2E6D9F"/>
                </a:solidFill>
              </a:rPr>
              <a:t>Преимущества </a:t>
            </a:r>
            <a:r>
              <a:rPr kumimoji="1" lang="en-GB" sz="1100" b="1">
                <a:solidFill>
                  <a:srgbClr val="2E6D9F"/>
                </a:solidFill>
              </a:rPr>
              <a:t/>
            </a:r>
            <a:br>
              <a:rPr kumimoji="1" lang="en-GB" sz="1100" b="1">
                <a:solidFill>
                  <a:srgbClr val="2E6D9F"/>
                </a:solidFill>
              </a:rPr>
            </a:br>
            <a:endParaRPr kumimoji="1" lang="en-GB" sz="1100" b="1">
              <a:solidFill>
                <a:srgbClr val="2E6D9F"/>
              </a:solidFill>
            </a:endParaRPr>
          </a:p>
          <a:p>
            <a:pPr algn="l">
              <a:spcBef>
                <a:spcPct val="0"/>
              </a:spcBef>
              <a:buFont typeface="Arial" charset="0"/>
              <a:buChar char="•"/>
            </a:pPr>
            <a:r>
              <a:rPr kumimoji="1" lang="ru-RU" sz="1100">
                <a:solidFill>
                  <a:srgbClr val="2E6D9F"/>
                </a:solidFill>
              </a:rPr>
              <a:t>Для калибровки не требуется дополнительный компьютер или адаптер</a:t>
            </a:r>
            <a:r>
              <a:rPr kumimoji="1" lang="en-GB" sz="1100">
                <a:solidFill>
                  <a:srgbClr val="2E6D9F"/>
                </a:solidFill>
              </a:rPr>
              <a:t> RS485.</a:t>
            </a:r>
          </a:p>
          <a:p>
            <a:pPr algn="l">
              <a:spcBef>
                <a:spcPct val="0"/>
              </a:spcBef>
              <a:buFont typeface="Arial" charset="0"/>
              <a:buChar char="•"/>
            </a:pPr>
            <a:r>
              <a:rPr kumimoji="1" lang="ru-RU" sz="1100">
                <a:solidFill>
                  <a:srgbClr val="2E6D9F"/>
                </a:solidFill>
              </a:rPr>
              <a:t>Нет необходимости обучаться использованию дополнительного программного обеспечения</a:t>
            </a:r>
            <a:r>
              <a:rPr kumimoji="1" lang="en-GB" sz="1100">
                <a:solidFill>
                  <a:srgbClr val="2E6D9F"/>
                </a:solidFill>
              </a:rPr>
              <a:t>.</a:t>
            </a:r>
          </a:p>
          <a:p>
            <a:pPr algn="l">
              <a:spcBef>
                <a:spcPct val="0"/>
              </a:spcBef>
              <a:buFont typeface="Arial" charset="0"/>
              <a:buChar char="•"/>
            </a:pPr>
            <a:r>
              <a:rPr kumimoji="1" lang="ru-RU" sz="1100">
                <a:solidFill>
                  <a:srgbClr val="2E6D9F"/>
                </a:solidFill>
              </a:rPr>
              <a:t>В случае замены датчика можно подключить другой датчик Hydronix и сразу получить верные результаты без подключения датчика к ПК и обновления данных калибровки материала</a:t>
            </a:r>
            <a:r>
              <a:rPr kumimoji="1" lang="en-GB" sz="1100">
                <a:solidFill>
                  <a:srgbClr val="2E6D9F"/>
                </a:solidFill>
              </a:rPr>
              <a:t>.</a:t>
            </a:r>
            <a:endParaRPr kumimoji="1" lang="ru-RU" sz="1100">
              <a:solidFill>
                <a:srgbClr val="2E6D9F"/>
              </a:solidFill>
            </a:endParaRPr>
          </a:p>
          <a:p>
            <a:pPr algn="l">
              <a:spcBef>
                <a:spcPct val="0"/>
              </a:spcBef>
              <a:buFont typeface="Arial" charset="0"/>
              <a:buChar char="•"/>
            </a:pPr>
            <a:r>
              <a:rPr kumimoji="1" lang="en-GB" sz="1100">
                <a:solidFill>
                  <a:srgbClr val="2E6D9F"/>
                </a:solidFill>
              </a:rPr>
              <a:t> </a:t>
            </a:r>
            <a:r>
              <a:rPr kumimoji="1" lang="ru-RU" sz="1100">
                <a:solidFill>
                  <a:srgbClr val="2E6D9F"/>
                </a:solidFill>
              </a:rPr>
              <a:t>Калибровочные данные могут быть легко перенесены на другие датчики</a:t>
            </a:r>
            <a:r>
              <a:rPr kumimoji="1" lang="en-GB" sz="1100">
                <a:solidFill>
                  <a:srgbClr val="2E6D9F"/>
                </a:solidFill>
              </a:rPr>
              <a:t>.</a:t>
            </a:r>
          </a:p>
        </p:txBody>
      </p:sp>
      <p:sp>
        <p:nvSpPr>
          <p:cNvPr id="20485" name="Line 35"/>
          <p:cNvSpPr>
            <a:spLocks noChangeShapeType="1"/>
          </p:cNvSpPr>
          <p:nvPr/>
        </p:nvSpPr>
        <p:spPr bwMode="auto">
          <a:xfrm>
            <a:off x="296863" y="4732338"/>
            <a:ext cx="9950450" cy="0"/>
          </a:xfrm>
          <a:prstGeom prst="line">
            <a:avLst/>
          </a:prstGeom>
          <a:noFill/>
          <a:ln w="9525">
            <a:solidFill>
              <a:schemeClr val="bg1"/>
            </a:solidFill>
            <a:round/>
            <a:headEnd/>
            <a:tailEnd/>
          </a:ln>
        </p:spPr>
        <p:txBody>
          <a:bodyPr lIns="104918" tIns="52459" rIns="104918" bIns="52459"/>
          <a:lstStyle/>
          <a:p>
            <a:endParaRPr lang="ru-RU"/>
          </a:p>
        </p:txBody>
      </p:sp>
      <p:sp>
        <p:nvSpPr>
          <p:cNvPr id="20486" name="Line 36"/>
          <p:cNvSpPr>
            <a:spLocks noChangeShapeType="1"/>
          </p:cNvSpPr>
          <p:nvPr/>
        </p:nvSpPr>
        <p:spPr bwMode="auto">
          <a:xfrm>
            <a:off x="382588" y="1874838"/>
            <a:ext cx="9950450" cy="0"/>
          </a:xfrm>
          <a:prstGeom prst="line">
            <a:avLst/>
          </a:prstGeom>
          <a:noFill/>
          <a:ln w="9525">
            <a:solidFill>
              <a:schemeClr val="bg1"/>
            </a:solidFill>
            <a:round/>
            <a:headEnd/>
            <a:tailEnd/>
          </a:ln>
        </p:spPr>
        <p:txBody>
          <a:bodyPr lIns="104918" tIns="52459" rIns="104918" bIns="52459"/>
          <a:lstStyle/>
          <a:p>
            <a:endParaRPr lang="ru-RU"/>
          </a:p>
        </p:txBody>
      </p:sp>
      <p:grpSp>
        <p:nvGrpSpPr>
          <p:cNvPr id="4" name="Gruppierung 3"/>
          <p:cNvGrpSpPr>
            <a:grpSpLocks/>
          </p:cNvGrpSpPr>
          <p:nvPr/>
        </p:nvGrpSpPr>
        <p:grpSpPr bwMode="auto">
          <a:xfrm>
            <a:off x="296863" y="4762500"/>
            <a:ext cx="5935662" cy="2184400"/>
            <a:chOff x="296244" y="4762493"/>
            <a:chExt cx="5936119" cy="2184418"/>
          </a:xfrm>
        </p:grpSpPr>
        <p:grpSp>
          <p:nvGrpSpPr>
            <p:cNvPr id="20508" name="Group 20"/>
            <p:cNvGrpSpPr>
              <a:grpSpLocks/>
            </p:cNvGrpSpPr>
            <p:nvPr/>
          </p:nvGrpSpPr>
          <p:grpSpPr bwMode="auto">
            <a:xfrm>
              <a:off x="382491" y="5686700"/>
              <a:ext cx="5849872" cy="1260211"/>
              <a:chOff x="2461" y="10787"/>
              <a:chExt cx="7800" cy="1800"/>
            </a:xfrm>
          </p:grpSpPr>
          <p:pic>
            <p:nvPicPr>
              <p:cNvPr id="20511" name="Picture 21" descr="control%20panel"/>
              <p:cNvPicPr>
                <a:picLocks noChangeAspect="1" noChangeArrowheads="1"/>
              </p:cNvPicPr>
              <p:nvPr/>
            </p:nvPicPr>
            <p:blipFill>
              <a:blip r:embed="rId2"/>
              <a:srcRect/>
              <a:stretch>
                <a:fillRect/>
              </a:stretch>
            </p:blipFill>
            <p:spPr bwMode="auto">
              <a:xfrm>
                <a:off x="7021" y="11183"/>
                <a:ext cx="1331" cy="1404"/>
              </a:xfrm>
              <a:prstGeom prst="rect">
                <a:avLst/>
              </a:prstGeom>
              <a:noFill/>
              <a:ln w="9525">
                <a:noFill/>
                <a:miter lim="800000"/>
                <a:headEnd/>
                <a:tailEnd/>
              </a:ln>
            </p:spPr>
          </p:pic>
          <p:pic>
            <p:nvPicPr>
              <p:cNvPr id="20512" name="Picture 22" descr="probe1"/>
              <p:cNvPicPr>
                <a:picLocks noChangeAspect="1" noChangeArrowheads="1"/>
              </p:cNvPicPr>
              <p:nvPr/>
            </p:nvPicPr>
            <p:blipFill>
              <a:blip r:embed="rId3"/>
              <a:srcRect/>
              <a:stretch>
                <a:fillRect/>
              </a:stretch>
            </p:blipFill>
            <p:spPr bwMode="auto">
              <a:xfrm>
                <a:off x="2461" y="11303"/>
                <a:ext cx="3960" cy="1212"/>
              </a:xfrm>
              <a:prstGeom prst="rect">
                <a:avLst/>
              </a:prstGeom>
              <a:noFill/>
              <a:ln w="9525">
                <a:noFill/>
                <a:miter lim="800000"/>
                <a:headEnd/>
                <a:tailEnd/>
              </a:ln>
            </p:spPr>
          </p:pic>
          <p:sp>
            <p:nvSpPr>
              <p:cNvPr id="20513" name="Text Box 23"/>
              <p:cNvSpPr txBox="1">
                <a:spLocks noChangeArrowheads="1"/>
              </p:cNvSpPr>
              <p:nvPr/>
            </p:nvSpPr>
            <p:spPr bwMode="auto">
              <a:xfrm>
                <a:off x="6181" y="10787"/>
                <a:ext cx="3240" cy="516"/>
              </a:xfrm>
              <a:prstGeom prst="rect">
                <a:avLst/>
              </a:prstGeom>
              <a:noFill/>
              <a:ln w="9525">
                <a:noFill/>
                <a:miter lim="800000"/>
                <a:headEnd/>
                <a:tailEnd/>
              </a:ln>
            </p:spPr>
            <p:txBody>
              <a:bodyPr/>
              <a:lstStyle/>
              <a:p>
                <a:pPr algn="l">
                  <a:spcBef>
                    <a:spcPct val="0"/>
                  </a:spcBef>
                </a:pPr>
                <a:r>
                  <a:rPr lang="ru-RU" sz="1000" i="1">
                    <a:solidFill>
                      <a:srgbClr val="2E6D9F"/>
                    </a:solidFill>
                  </a:rPr>
                  <a:t>Немасштабированные данные</a:t>
                </a:r>
              </a:p>
              <a:p>
                <a:pPr algn="l">
                  <a:spcBef>
                    <a:spcPct val="0"/>
                  </a:spcBef>
                </a:pPr>
                <a:r>
                  <a:rPr lang="ru-RU" sz="1000" i="1">
                    <a:solidFill>
                      <a:srgbClr val="2E6D9F"/>
                    </a:solidFill>
                  </a:rPr>
                  <a:t>преобразуются во влажность</a:t>
                </a:r>
                <a:endParaRPr lang="en-US" sz="2100" b="1">
                  <a:solidFill>
                    <a:srgbClr val="2E6D9F"/>
                  </a:solidFill>
                </a:endParaRPr>
              </a:p>
            </p:txBody>
          </p:sp>
          <p:sp>
            <p:nvSpPr>
              <p:cNvPr id="20514" name="Text Box 24"/>
              <p:cNvSpPr txBox="1">
                <a:spLocks noChangeArrowheads="1"/>
              </p:cNvSpPr>
              <p:nvPr/>
            </p:nvSpPr>
            <p:spPr bwMode="auto">
              <a:xfrm>
                <a:off x="4621" y="11939"/>
                <a:ext cx="1320" cy="480"/>
              </a:xfrm>
              <a:prstGeom prst="rect">
                <a:avLst/>
              </a:prstGeom>
              <a:noFill/>
              <a:ln w="9525">
                <a:noFill/>
                <a:miter lim="800000"/>
                <a:headEnd/>
                <a:tailEnd/>
              </a:ln>
            </p:spPr>
            <p:txBody>
              <a:bodyPr/>
              <a:lstStyle/>
              <a:p>
                <a:pPr algn="l">
                  <a:spcBef>
                    <a:spcPct val="0"/>
                  </a:spcBef>
                </a:pPr>
                <a:r>
                  <a:rPr lang="ru-RU" sz="700" b="1">
                    <a:solidFill>
                      <a:srgbClr val="2E6D9F"/>
                    </a:solidFill>
                  </a:rPr>
                  <a:t>Немасштабированные данные</a:t>
                </a:r>
                <a:endParaRPr lang="en-US" sz="700" b="1">
                  <a:solidFill>
                    <a:srgbClr val="2E6D9F"/>
                  </a:solidFill>
                </a:endParaRPr>
              </a:p>
            </p:txBody>
          </p:sp>
          <p:sp>
            <p:nvSpPr>
              <p:cNvPr id="20515" name="Line 25"/>
              <p:cNvSpPr>
                <a:spLocks noChangeShapeType="1"/>
              </p:cNvSpPr>
              <p:nvPr/>
            </p:nvSpPr>
            <p:spPr bwMode="auto">
              <a:xfrm flipH="1">
                <a:off x="2701" y="12179"/>
                <a:ext cx="1920" cy="0"/>
              </a:xfrm>
              <a:prstGeom prst="line">
                <a:avLst/>
              </a:prstGeom>
              <a:noFill/>
              <a:ln w="19050">
                <a:solidFill>
                  <a:srgbClr val="000000"/>
                </a:solidFill>
                <a:round/>
                <a:headEnd type="triangle" w="med" len="med"/>
                <a:tailEnd/>
              </a:ln>
            </p:spPr>
            <p:txBody>
              <a:bodyPr/>
              <a:lstStyle/>
              <a:p>
                <a:endParaRPr lang="ru-RU"/>
              </a:p>
            </p:txBody>
          </p:sp>
          <p:sp>
            <p:nvSpPr>
              <p:cNvPr id="20516" name="Line 26"/>
              <p:cNvSpPr>
                <a:spLocks noChangeShapeType="1"/>
              </p:cNvSpPr>
              <p:nvPr/>
            </p:nvSpPr>
            <p:spPr bwMode="auto">
              <a:xfrm flipV="1">
                <a:off x="2701" y="11819"/>
                <a:ext cx="0" cy="360"/>
              </a:xfrm>
              <a:prstGeom prst="line">
                <a:avLst/>
              </a:prstGeom>
              <a:noFill/>
              <a:ln w="19050">
                <a:solidFill>
                  <a:srgbClr val="000000"/>
                </a:solidFill>
                <a:round/>
                <a:headEnd/>
                <a:tailEnd/>
              </a:ln>
            </p:spPr>
            <p:txBody>
              <a:bodyPr/>
              <a:lstStyle/>
              <a:p>
                <a:endParaRPr lang="ru-RU"/>
              </a:p>
            </p:txBody>
          </p:sp>
          <p:sp>
            <p:nvSpPr>
              <p:cNvPr id="20517" name="Line 27"/>
              <p:cNvSpPr>
                <a:spLocks noChangeShapeType="1"/>
              </p:cNvSpPr>
              <p:nvPr/>
            </p:nvSpPr>
            <p:spPr bwMode="auto">
              <a:xfrm flipV="1">
                <a:off x="5821" y="12179"/>
                <a:ext cx="1320" cy="0"/>
              </a:xfrm>
              <a:prstGeom prst="line">
                <a:avLst/>
              </a:prstGeom>
              <a:noFill/>
              <a:ln w="19050">
                <a:solidFill>
                  <a:srgbClr val="000000"/>
                </a:solidFill>
                <a:round/>
                <a:headEnd/>
                <a:tailEnd type="triangle" w="med" len="med"/>
              </a:ln>
            </p:spPr>
            <p:txBody>
              <a:bodyPr/>
              <a:lstStyle/>
              <a:p>
                <a:endParaRPr lang="ru-RU"/>
              </a:p>
            </p:txBody>
          </p:sp>
          <p:sp>
            <p:nvSpPr>
              <p:cNvPr id="20518" name="Text Box 28"/>
              <p:cNvSpPr txBox="1">
                <a:spLocks noChangeArrowheads="1"/>
              </p:cNvSpPr>
              <p:nvPr/>
            </p:nvSpPr>
            <p:spPr bwMode="auto">
              <a:xfrm>
                <a:off x="8941" y="11783"/>
                <a:ext cx="1320" cy="600"/>
              </a:xfrm>
              <a:prstGeom prst="rect">
                <a:avLst/>
              </a:prstGeom>
              <a:noFill/>
              <a:ln w="9525">
                <a:noFill/>
                <a:miter lim="800000"/>
                <a:headEnd/>
                <a:tailEnd/>
              </a:ln>
            </p:spPr>
            <p:txBody>
              <a:bodyPr/>
              <a:lstStyle/>
              <a:p>
                <a:pPr algn="l">
                  <a:spcBef>
                    <a:spcPct val="0"/>
                  </a:spcBef>
                </a:pPr>
                <a:r>
                  <a:rPr lang="ru-RU" sz="1000" i="1">
                    <a:solidFill>
                      <a:srgbClr val="2E6D9F"/>
                    </a:solidFill>
                  </a:rPr>
                  <a:t>Фактическая влажность</a:t>
                </a:r>
                <a:endParaRPr lang="en-US" sz="2100" b="1">
                  <a:solidFill>
                    <a:srgbClr val="2E6D9F"/>
                  </a:solidFill>
                </a:endParaRPr>
              </a:p>
            </p:txBody>
          </p:sp>
          <p:sp>
            <p:nvSpPr>
              <p:cNvPr id="20519" name="Line 29"/>
              <p:cNvSpPr>
                <a:spLocks noChangeShapeType="1"/>
              </p:cNvSpPr>
              <p:nvPr/>
            </p:nvSpPr>
            <p:spPr bwMode="auto">
              <a:xfrm>
                <a:off x="8341" y="12143"/>
                <a:ext cx="600" cy="0"/>
              </a:xfrm>
              <a:prstGeom prst="line">
                <a:avLst/>
              </a:prstGeom>
              <a:noFill/>
              <a:ln w="19050">
                <a:solidFill>
                  <a:srgbClr val="000000"/>
                </a:solidFill>
                <a:round/>
                <a:headEnd/>
                <a:tailEnd type="triangle" w="med" len="med"/>
              </a:ln>
            </p:spPr>
            <p:txBody>
              <a:bodyPr/>
              <a:lstStyle/>
              <a:p>
                <a:endParaRPr lang="ru-RU"/>
              </a:p>
            </p:txBody>
          </p:sp>
        </p:grpSp>
        <p:sp>
          <p:nvSpPr>
            <p:cNvPr id="20509" name="Rectangle 38"/>
            <p:cNvSpPr>
              <a:spLocks noChangeAspect="1" noChangeArrowheads="1"/>
            </p:cNvSpPr>
            <p:nvPr/>
          </p:nvSpPr>
          <p:spPr bwMode="auto">
            <a:xfrm>
              <a:off x="721860" y="4762493"/>
              <a:ext cx="4081785" cy="1076307"/>
            </a:xfrm>
            <a:prstGeom prst="rect">
              <a:avLst/>
            </a:prstGeom>
            <a:noFill/>
            <a:ln w="9525">
              <a:noFill/>
              <a:miter lim="800000"/>
              <a:headEnd/>
              <a:tailEnd/>
            </a:ln>
          </p:spPr>
          <p:txBody>
            <a:bodyPr lIns="104918" tIns="174809" rIns="104918" bIns="174809" anchor="ctr">
              <a:spAutoFit/>
            </a:bodyPr>
            <a:lstStyle/>
            <a:p>
              <a:pPr algn="l">
                <a:spcBef>
                  <a:spcPct val="0"/>
                </a:spcBef>
              </a:pPr>
              <a:r>
                <a:rPr kumimoji="1" lang="ru-RU" sz="1100">
                  <a:solidFill>
                    <a:srgbClr val="2E6D9F"/>
                  </a:solidFill>
                </a:rPr>
                <a:t>Датчик может быть конфигурирован на использование программного обеспечения </a:t>
              </a:r>
              <a:r>
                <a:rPr kumimoji="1" lang="en-GB" sz="1100">
                  <a:solidFill>
                    <a:srgbClr val="2E6D9F"/>
                  </a:solidFill>
                </a:rPr>
                <a:t>Hydronix Hydro-Com</a:t>
              </a:r>
              <a:r>
                <a:rPr kumimoji="1" lang="ru-RU" sz="1100">
                  <a:solidFill>
                    <a:srgbClr val="2E6D9F"/>
                  </a:solidFill>
                </a:rPr>
                <a:t>. В этом случае датчик выдает линейный сигнал, который может быть откалиброван в системе управления пользователя</a:t>
              </a:r>
              <a:r>
                <a:rPr kumimoji="1" lang="ru-RU" sz="1400">
                  <a:solidFill>
                    <a:srgbClr val="2E6D9F"/>
                  </a:solidFill>
                </a:rPr>
                <a:t>.</a:t>
              </a:r>
              <a:endParaRPr kumimoji="1" lang="en-GB" sz="1400">
                <a:solidFill>
                  <a:srgbClr val="2E6D9F"/>
                </a:solidFill>
              </a:endParaRPr>
            </a:p>
          </p:txBody>
        </p:sp>
        <p:sp>
          <p:nvSpPr>
            <p:cNvPr id="20510" name="Text Box 40"/>
            <p:cNvSpPr txBox="1">
              <a:spLocks noChangeArrowheads="1"/>
            </p:cNvSpPr>
            <p:nvPr/>
          </p:nvSpPr>
          <p:spPr bwMode="auto">
            <a:xfrm>
              <a:off x="296244" y="4813305"/>
              <a:ext cx="341243" cy="598385"/>
            </a:xfrm>
            <a:prstGeom prst="rect">
              <a:avLst/>
            </a:prstGeom>
            <a:noFill/>
            <a:ln w="9525">
              <a:noFill/>
              <a:miter lim="800000"/>
              <a:headEnd/>
              <a:tailEnd/>
            </a:ln>
          </p:spPr>
          <p:txBody>
            <a:bodyPr lIns="104918" tIns="52459" rIns="104918" bIns="52459">
              <a:spAutoFit/>
            </a:bodyPr>
            <a:lstStyle/>
            <a:p>
              <a:pPr algn="l"/>
              <a:r>
                <a:rPr lang="en-GB" sz="3200" b="1">
                  <a:solidFill>
                    <a:srgbClr val="2E6D9F"/>
                  </a:solidFill>
                </a:rPr>
                <a:t>2</a:t>
              </a:r>
            </a:p>
          </p:txBody>
        </p:sp>
      </p:grpSp>
      <p:grpSp>
        <p:nvGrpSpPr>
          <p:cNvPr id="2" name="Gruppierung 1"/>
          <p:cNvGrpSpPr>
            <a:grpSpLocks/>
          </p:cNvGrpSpPr>
          <p:nvPr/>
        </p:nvGrpSpPr>
        <p:grpSpPr bwMode="auto">
          <a:xfrm>
            <a:off x="296863" y="1974850"/>
            <a:ext cx="6213475" cy="2690813"/>
            <a:chOff x="296244" y="1975234"/>
            <a:chExt cx="6213613" cy="2690343"/>
          </a:xfrm>
        </p:grpSpPr>
        <p:sp>
          <p:nvSpPr>
            <p:cNvPr id="20491" name="Rectangle 37"/>
            <p:cNvSpPr>
              <a:spLocks noChangeAspect="1" noChangeArrowheads="1"/>
            </p:cNvSpPr>
            <p:nvPr/>
          </p:nvSpPr>
          <p:spPr bwMode="auto">
            <a:xfrm>
              <a:off x="808109" y="1975234"/>
              <a:ext cx="3744292" cy="1122474"/>
            </a:xfrm>
            <a:prstGeom prst="rect">
              <a:avLst/>
            </a:prstGeom>
            <a:noFill/>
            <a:ln w="9525">
              <a:noFill/>
              <a:miter lim="800000"/>
              <a:headEnd/>
              <a:tailEnd/>
            </a:ln>
          </p:spPr>
          <p:txBody>
            <a:bodyPr lIns="104918" tIns="174809" rIns="104918" bIns="174809" anchor="ctr">
              <a:spAutoFit/>
            </a:bodyPr>
            <a:lstStyle/>
            <a:p>
              <a:pPr algn="l">
                <a:spcBef>
                  <a:spcPct val="0"/>
                </a:spcBef>
              </a:pPr>
              <a:r>
                <a:rPr kumimoji="1" lang="ru-RU">
                  <a:solidFill>
                    <a:srgbClr val="2E6D9F"/>
                  </a:solidFill>
                </a:rPr>
                <a:t>Датчик может быть конфигурирован на использование программного обеспечения </a:t>
              </a:r>
              <a:r>
                <a:rPr kumimoji="1" lang="en-GB">
                  <a:solidFill>
                    <a:srgbClr val="2E6D9F"/>
                  </a:solidFill>
                </a:rPr>
                <a:t>Hydronix Hydro-Com</a:t>
              </a:r>
              <a:r>
                <a:rPr kumimoji="1" lang="ru-RU">
                  <a:solidFill>
                    <a:srgbClr val="2E6D9F"/>
                  </a:solidFill>
                </a:rPr>
                <a:t>. В этом случае датчик выдает сигнал, пропорциональный влажности</a:t>
              </a:r>
              <a:r>
                <a:rPr kumimoji="1" lang="en-GB" sz="1400">
                  <a:solidFill>
                    <a:srgbClr val="2E6D9F"/>
                  </a:solidFill>
                </a:rPr>
                <a:t>.</a:t>
              </a:r>
            </a:p>
          </p:txBody>
        </p:sp>
        <p:sp>
          <p:nvSpPr>
            <p:cNvPr id="20492" name="Text Box 39"/>
            <p:cNvSpPr txBox="1">
              <a:spLocks noChangeArrowheads="1"/>
            </p:cNvSpPr>
            <p:nvPr/>
          </p:nvSpPr>
          <p:spPr bwMode="auto">
            <a:xfrm>
              <a:off x="296244" y="2193117"/>
              <a:ext cx="341243" cy="598385"/>
            </a:xfrm>
            <a:prstGeom prst="rect">
              <a:avLst/>
            </a:prstGeom>
            <a:noFill/>
            <a:ln w="9525">
              <a:noFill/>
              <a:miter lim="800000"/>
              <a:headEnd/>
              <a:tailEnd/>
            </a:ln>
          </p:spPr>
          <p:txBody>
            <a:bodyPr lIns="104918" tIns="52459" rIns="104918" bIns="52459">
              <a:spAutoFit/>
            </a:bodyPr>
            <a:lstStyle/>
            <a:p>
              <a:pPr algn="l"/>
              <a:r>
                <a:rPr lang="en-GB" sz="3200" b="1">
                  <a:solidFill>
                    <a:srgbClr val="2E6D9F"/>
                  </a:solidFill>
                </a:rPr>
                <a:t>1</a:t>
              </a:r>
            </a:p>
          </p:txBody>
        </p:sp>
        <p:grpSp>
          <p:nvGrpSpPr>
            <p:cNvPr id="20493" name="Group 41"/>
            <p:cNvGrpSpPr>
              <a:grpSpLocks/>
            </p:cNvGrpSpPr>
            <p:nvPr/>
          </p:nvGrpSpPr>
          <p:grpSpPr bwMode="auto">
            <a:xfrm>
              <a:off x="382491" y="2669196"/>
              <a:ext cx="6127366" cy="1996381"/>
              <a:chOff x="2541" y="5204"/>
              <a:chExt cx="8169" cy="2851"/>
            </a:xfrm>
          </p:grpSpPr>
          <p:grpSp>
            <p:nvGrpSpPr>
              <p:cNvPr id="20494" name="Group 42"/>
              <p:cNvGrpSpPr>
                <a:grpSpLocks/>
              </p:cNvGrpSpPr>
              <p:nvPr/>
            </p:nvGrpSpPr>
            <p:grpSpPr bwMode="auto">
              <a:xfrm>
                <a:off x="8781" y="6615"/>
                <a:ext cx="1929" cy="1440"/>
                <a:chOff x="8901" y="7264"/>
                <a:chExt cx="1929" cy="1440"/>
              </a:xfrm>
            </p:grpSpPr>
            <p:pic>
              <p:nvPicPr>
                <p:cNvPr id="20506" name="Picture 43" descr="control%20panel"/>
                <p:cNvPicPr>
                  <a:picLocks noChangeAspect="1" noChangeArrowheads="1"/>
                </p:cNvPicPr>
                <p:nvPr/>
              </p:nvPicPr>
              <p:blipFill>
                <a:blip r:embed="rId2"/>
                <a:srcRect/>
                <a:stretch>
                  <a:fillRect/>
                </a:stretch>
              </p:blipFill>
              <p:spPr bwMode="auto">
                <a:xfrm>
                  <a:off x="9501" y="7302"/>
                  <a:ext cx="1329" cy="1402"/>
                </a:xfrm>
                <a:prstGeom prst="rect">
                  <a:avLst/>
                </a:prstGeom>
                <a:noFill/>
                <a:ln w="9525">
                  <a:noFill/>
                  <a:miter lim="800000"/>
                  <a:headEnd/>
                  <a:tailEnd/>
                </a:ln>
              </p:spPr>
            </p:pic>
            <p:sp>
              <p:nvSpPr>
                <p:cNvPr id="20507" name="Text Box 44"/>
                <p:cNvSpPr txBox="1">
                  <a:spLocks noChangeArrowheads="1"/>
                </p:cNvSpPr>
                <p:nvPr/>
              </p:nvSpPr>
              <p:spPr bwMode="auto">
                <a:xfrm>
                  <a:off x="8901" y="7264"/>
                  <a:ext cx="1200" cy="720"/>
                </a:xfrm>
                <a:prstGeom prst="rect">
                  <a:avLst/>
                </a:prstGeom>
                <a:noFill/>
                <a:ln w="9525">
                  <a:noFill/>
                  <a:miter lim="800000"/>
                  <a:headEnd/>
                  <a:tailEnd/>
                </a:ln>
              </p:spPr>
              <p:txBody>
                <a:bodyPr/>
                <a:lstStyle/>
                <a:p>
                  <a:pPr algn="l">
                    <a:spcBef>
                      <a:spcPct val="0"/>
                    </a:spcBef>
                  </a:pPr>
                  <a:r>
                    <a:rPr lang="ru-RU" sz="1000" i="1">
                      <a:solidFill>
                        <a:srgbClr val="2E6D9F"/>
                      </a:solidFill>
                    </a:rPr>
                    <a:t>Система управления</a:t>
                  </a:r>
                  <a:endParaRPr lang="en-GB" sz="2500">
                    <a:solidFill>
                      <a:srgbClr val="2E6D9F"/>
                    </a:solidFill>
                  </a:endParaRPr>
                </a:p>
              </p:txBody>
            </p:sp>
          </p:grpSp>
          <p:pic>
            <p:nvPicPr>
              <p:cNvPr id="20495" name="Picture 45" descr="probe1"/>
              <p:cNvPicPr>
                <a:picLocks noChangeAspect="1" noChangeArrowheads="1"/>
              </p:cNvPicPr>
              <p:nvPr/>
            </p:nvPicPr>
            <p:blipFill>
              <a:blip r:embed="rId3"/>
              <a:srcRect/>
              <a:stretch>
                <a:fillRect/>
              </a:stretch>
            </p:blipFill>
            <p:spPr bwMode="auto">
              <a:xfrm>
                <a:off x="2541" y="6044"/>
                <a:ext cx="3960" cy="1263"/>
              </a:xfrm>
              <a:prstGeom prst="rect">
                <a:avLst/>
              </a:prstGeom>
              <a:noFill/>
              <a:ln w="9525">
                <a:noFill/>
                <a:miter lim="800000"/>
                <a:headEnd/>
                <a:tailEnd/>
              </a:ln>
            </p:spPr>
          </p:pic>
          <p:sp>
            <p:nvSpPr>
              <p:cNvPr id="20496" name="Text Box 46"/>
              <p:cNvSpPr txBox="1">
                <a:spLocks noChangeArrowheads="1"/>
              </p:cNvSpPr>
              <p:nvPr/>
            </p:nvSpPr>
            <p:spPr bwMode="auto">
              <a:xfrm>
                <a:off x="5181" y="5564"/>
                <a:ext cx="3600" cy="720"/>
              </a:xfrm>
              <a:prstGeom prst="rect">
                <a:avLst/>
              </a:prstGeom>
              <a:noFill/>
              <a:ln w="9525">
                <a:noFill/>
                <a:miter lim="800000"/>
                <a:headEnd/>
                <a:tailEnd/>
              </a:ln>
            </p:spPr>
            <p:txBody>
              <a:bodyPr/>
              <a:lstStyle/>
              <a:p>
                <a:pPr algn="l">
                  <a:spcBef>
                    <a:spcPct val="0"/>
                  </a:spcBef>
                </a:pPr>
                <a:r>
                  <a:rPr lang="ru-RU" sz="800" i="1">
                    <a:solidFill>
                      <a:srgbClr val="2E6D9F"/>
                    </a:solidFill>
                  </a:rPr>
                  <a:t>Калибровочные коэффициенты </a:t>
                </a:r>
                <a:r>
                  <a:rPr lang="en-GB" sz="800" i="1">
                    <a:solidFill>
                      <a:srgbClr val="2E6D9F"/>
                    </a:solidFill>
                  </a:rPr>
                  <a:t/>
                </a:r>
                <a:br>
                  <a:rPr lang="en-GB" sz="800" i="1">
                    <a:solidFill>
                      <a:srgbClr val="2E6D9F"/>
                    </a:solidFill>
                  </a:rPr>
                </a:br>
                <a:r>
                  <a:rPr lang="en-GB" sz="800" i="1">
                    <a:solidFill>
                      <a:srgbClr val="2E6D9F"/>
                    </a:solidFill>
                  </a:rPr>
                  <a:t>(A, B, C, SSD) </a:t>
                </a:r>
                <a:r>
                  <a:rPr lang="ru-RU" sz="800" i="1">
                    <a:solidFill>
                      <a:srgbClr val="2E6D9F"/>
                    </a:solidFill>
                  </a:rPr>
                  <a:t>записываются в память датчика с использованием программы </a:t>
                </a:r>
                <a:r>
                  <a:rPr lang="en-GB" sz="800" i="1">
                    <a:solidFill>
                      <a:srgbClr val="2E6D9F"/>
                    </a:solidFill>
                  </a:rPr>
                  <a:t>Hydro-Com</a:t>
                </a:r>
                <a:endParaRPr lang="en-GB" sz="800">
                  <a:solidFill>
                    <a:srgbClr val="2E6D9F"/>
                  </a:solidFill>
                </a:endParaRPr>
              </a:p>
            </p:txBody>
          </p:sp>
          <p:sp>
            <p:nvSpPr>
              <p:cNvPr id="20497" name="Line 47"/>
              <p:cNvSpPr>
                <a:spLocks noChangeShapeType="1"/>
              </p:cNvSpPr>
              <p:nvPr/>
            </p:nvSpPr>
            <p:spPr bwMode="auto">
              <a:xfrm flipH="1">
                <a:off x="6501" y="6164"/>
                <a:ext cx="2280" cy="360"/>
              </a:xfrm>
              <a:prstGeom prst="line">
                <a:avLst/>
              </a:prstGeom>
              <a:noFill/>
              <a:ln w="9525">
                <a:solidFill>
                  <a:srgbClr val="000000"/>
                </a:solidFill>
                <a:round/>
                <a:headEnd/>
                <a:tailEnd type="triangle" w="med" len="med"/>
              </a:ln>
            </p:spPr>
            <p:txBody>
              <a:bodyPr/>
              <a:lstStyle/>
              <a:p>
                <a:endParaRPr lang="ru-RU"/>
              </a:p>
            </p:txBody>
          </p:sp>
          <p:pic>
            <p:nvPicPr>
              <p:cNvPr id="20498" name="Picture 48" descr="pc"/>
              <p:cNvPicPr>
                <a:picLocks noChangeAspect="1" noChangeArrowheads="1"/>
              </p:cNvPicPr>
              <p:nvPr/>
            </p:nvPicPr>
            <p:blipFill>
              <a:blip r:embed="rId4"/>
              <a:srcRect/>
              <a:stretch>
                <a:fillRect/>
              </a:stretch>
            </p:blipFill>
            <p:spPr bwMode="auto">
              <a:xfrm>
                <a:off x="8661" y="5204"/>
                <a:ext cx="1560" cy="1300"/>
              </a:xfrm>
              <a:prstGeom prst="rect">
                <a:avLst/>
              </a:prstGeom>
              <a:noFill/>
              <a:ln w="9525">
                <a:noFill/>
                <a:miter lim="800000"/>
                <a:headEnd/>
                <a:tailEnd/>
              </a:ln>
            </p:spPr>
          </p:pic>
          <p:sp>
            <p:nvSpPr>
              <p:cNvPr id="20499" name="Line 49"/>
              <p:cNvSpPr>
                <a:spLocks noChangeShapeType="1"/>
              </p:cNvSpPr>
              <p:nvPr/>
            </p:nvSpPr>
            <p:spPr bwMode="auto">
              <a:xfrm>
                <a:off x="4485" y="6929"/>
                <a:ext cx="360" cy="0"/>
              </a:xfrm>
              <a:prstGeom prst="line">
                <a:avLst/>
              </a:prstGeom>
              <a:noFill/>
              <a:ln w="19050">
                <a:solidFill>
                  <a:srgbClr val="000000"/>
                </a:solidFill>
                <a:round/>
                <a:headEnd/>
                <a:tailEnd type="triangle" w="med" len="med"/>
              </a:ln>
            </p:spPr>
            <p:txBody>
              <a:bodyPr/>
              <a:lstStyle/>
              <a:p>
                <a:endParaRPr lang="ru-RU"/>
              </a:p>
            </p:txBody>
          </p:sp>
          <p:sp>
            <p:nvSpPr>
              <p:cNvPr id="20500" name="Text Box 50"/>
              <p:cNvSpPr txBox="1">
                <a:spLocks noChangeArrowheads="1"/>
              </p:cNvSpPr>
              <p:nvPr/>
            </p:nvSpPr>
            <p:spPr bwMode="auto">
              <a:xfrm>
                <a:off x="3119" y="6747"/>
                <a:ext cx="1500" cy="360"/>
              </a:xfrm>
              <a:prstGeom prst="rect">
                <a:avLst/>
              </a:prstGeom>
              <a:noFill/>
              <a:ln w="9525">
                <a:noFill/>
                <a:miter lim="800000"/>
                <a:headEnd/>
                <a:tailEnd/>
              </a:ln>
            </p:spPr>
            <p:txBody>
              <a:bodyPr/>
              <a:lstStyle/>
              <a:p>
                <a:pPr algn="l">
                  <a:spcBef>
                    <a:spcPct val="0"/>
                  </a:spcBef>
                </a:pPr>
                <a:r>
                  <a:rPr lang="ru-RU" sz="600" b="1">
                    <a:solidFill>
                      <a:srgbClr val="2E6D9F"/>
                    </a:solidFill>
                  </a:rPr>
                  <a:t>Немасштабированное показание</a:t>
                </a:r>
                <a:r>
                  <a:rPr lang="en-GB" sz="600" b="1">
                    <a:solidFill>
                      <a:srgbClr val="2E6D9F"/>
                    </a:solidFill>
                  </a:rPr>
                  <a:t>(U/S)</a:t>
                </a:r>
                <a:endParaRPr lang="en-GB" sz="600">
                  <a:solidFill>
                    <a:srgbClr val="2E6D9F"/>
                  </a:solidFill>
                </a:endParaRPr>
              </a:p>
            </p:txBody>
          </p:sp>
          <p:sp>
            <p:nvSpPr>
              <p:cNvPr id="20501" name="Line 51"/>
              <p:cNvSpPr>
                <a:spLocks noChangeShapeType="1"/>
              </p:cNvSpPr>
              <p:nvPr/>
            </p:nvSpPr>
            <p:spPr bwMode="auto">
              <a:xfrm flipH="1" flipV="1">
                <a:off x="2781" y="6922"/>
                <a:ext cx="400" cy="9"/>
              </a:xfrm>
              <a:prstGeom prst="line">
                <a:avLst/>
              </a:prstGeom>
              <a:noFill/>
              <a:ln w="19050">
                <a:solidFill>
                  <a:srgbClr val="000000"/>
                </a:solidFill>
                <a:round/>
                <a:headEnd type="triangle" w="med" len="med"/>
                <a:tailEnd/>
              </a:ln>
            </p:spPr>
            <p:txBody>
              <a:bodyPr/>
              <a:lstStyle/>
              <a:p>
                <a:endParaRPr lang="ru-RU"/>
              </a:p>
            </p:txBody>
          </p:sp>
          <p:sp>
            <p:nvSpPr>
              <p:cNvPr id="20502" name="Line 52"/>
              <p:cNvSpPr>
                <a:spLocks noChangeShapeType="1"/>
              </p:cNvSpPr>
              <p:nvPr/>
            </p:nvSpPr>
            <p:spPr bwMode="auto">
              <a:xfrm flipV="1">
                <a:off x="2781" y="6562"/>
                <a:ext cx="0" cy="360"/>
              </a:xfrm>
              <a:prstGeom prst="line">
                <a:avLst/>
              </a:prstGeom>
              <a:noFill/>
              <a:ln w="19050">
                <a:solidFill>
                  <a:srgbClr val="000000"/>
                </a:solidFill>
                <a:round/>
                <a:headEnd/>
                <a:tailEnd/>
              </a:ln>
            </p:spPr>
            <p:txBody>
              <a:bodyPr/>
              <a:lstStyle/>
              <a:p>
                <a:endParaRPr lang="ru-RU"/>
              </a:p>
            </p:txBody>
          </p:sp>
          <p:sp>
            <p:nvSpPr>
              <p:cNvPr id="20503" name="Line 53"/>
              <p:cNvSpPr>
                <a:spLocks noChangeShapeType="1"/>
              </p:cNvSpPr>
              <p:nvPr/>
            </p:nvSpPr>
            <p:spPr bwMode="auto">
              <a:xfrm flipH="1" flipV="1">
                <a:off x="6601" y="6825"/>
                <a:ext cx="2660" cy="507"/>
              </a:xfrm>
              <a:prstGeom prst="line">
                <a:avLst/>
              </a:prstGeom>
              <a:noFill/>
              <a:ln w="9525">
                <a:solidFill>
                  <a:srgbClr val="000000"/>
                </a:solidFill>
                <a:round/>
                <a:headEnd type="triangle" w="med" len="med"/>
                <a:tailEnd/>
              </a:ln>
            </p:spPr>
            <p:txBody>
              <a:bodyPr/>
              <a:lstStyle/>
              <a:p>
                <a:endParaRPr lang="ru-RU"/>
              </a:p>
            </p:txBody>
          </p:sp>
          <p:sp>
            <p:nvSpPr>
              <p:cNvPr id="20504" name="Text Box 54"/>
              <p:cNvSpPr txBox="1">
                <a:spLocks noChangeArrowheads="1"/>
              </p:cNvSpPr>
              <p:nvPr/>
            </p:nvSpPr>
            <p:spPr bwMode="auto">
              <a:xfrm>
                <a:off x="6781" y="7095"/>
                <a:ext cx="1800" cy="960"/>
              </a:xfrm>
              <a:prstGeom prst="rect">
                <a:avLst/>
              </a:prstGeom>
              <a:noFill/>
              <a:ln w="9525">
                <a:noFill/>
                <a:miter lim="800000"/>
                <a:headEnd/>
                <a:tailEnd/>
              </a:ln>
            </p:spPr>
            <p:txBody>
              <a:bodyPr/>
              <a:lstStyle/>
              <a:p>
                <a:pPr algn="l">
                  <a:spcBef>
                    <a:spcPct val="0"/>
                  </a:spcBef>
                </a:pPr>
                <a:r>
                  <a:rPr lang="ru-RU" sz="900" i="1">
                    <a:solidFill>
                      <a:srgbClr val="2E6D9F"/>
                    </a:solidFill>
                  </a:rPr>
                  <a:t>На аналоговом выходе</a:t>
                </a:r>
              </a:p>
              <a:p>
                <a:pPr algn="l">
                  <a:spcBef>
                    <a:spcPct val="0"/>
                  </a:spcBef>
                </a:pPr>
                <a:r>
                  <a:rPr lang="ru-RU" sz="900" i="1">
                    <a:solidFill>
                      <a:srgbClr val="2E6D9F"/>
                    </a:solidFill>
                  </a:rPr>
                  <a:t>представлена</a:t>
                </a:r>
              </a:p>
              <a:p>
                <a:pPr algn="l">
                  <a:spcBef>
                    <a:spcPct val="0"/>
                  </a:spcBef>
                </a:pPr>
                <a:r>
                  <a:rPr lang="ru-RU" sz="900" i="1">
                    <a:solidFill>
                      <a:srgbClr val="2E6D9F"/>
                    </a:solidFill>
                  </a:rPr>
                  <a:t>фактическая</a:t>
                </a:r>
              </a:p>
              <a:p>
                <a:pPr algn="l">
                  <a:spcBef>
                    <a:spcPct val="0"/>
                  </a:spcBef>
                </a:pPr>
                <a:r>
                  <a:rPr lang="ru-RU" sz="900" i="1">
                    <a:solidFill>
                      <a:srgbClr val="2E6D9F"/>
                    </a:solidFill>
                  </a:rPr>
                  <a:t>влажность в %</a:t>
                </a:r>
                <a:endParaRPr lang="en-GB" sz="900">
                  <a:solidFill>
                    <a:srgbClr val="2E6D9F"/>
                  </a:solidFill>
                </a:endParaRPr>
              </a:p>
            </p:txBody>
          </p:sp>
          <p:sp>
            <p:nvSpPr>
              <p:cNvPr id="20505" name="Text Box 55"/>
              <p:cNvSpPr txBox="1">
                <a:spLocks noChangeArrowheads="1"/>
              </p:cNvSpPr>
              <p:nvPr/>
            </p:nvSpPr>
            <p:spPr bwMode="auto">
              <a:xfrm>
                <a:off x="4801" y="6585"/>
                <a:ext cx="1800" cy="549"/>
              </a:xfrm>
              <a:prstGeom prst="rect">
                <a:avLst/>
              </a:prstGeom>
              <a:noFill/>
              <a:ln w="9525">
                <a:noFill/>
                <a:miter lim="800000"/>
                <a:headEnd/>
                <a:tailEnd/>
              </a:ln>
            </p:spPr>
            <p:txBody>
              <a:bodyPr/>
              <a:lstStyle/>
              <a:p>
                <a:pPr algn="l">
                  <a:spcBef>
                    <a:spcPct val="0"/>
                  </a:spcBef>
                </a:pPr>
                <a:r>
                  <a:rPr lang="ru-RU" sz="900" b="1">
                    <a:solidFill>
                      <a:srgbClr val="2E6D9F"/>
                    </a:solidFill>
                  </a:rPr>
                  <a:t>Влажность</a:t>
                </a:r>
                <a:r>
                  <a:rPr lang="en-GB" sz="900" b="1">
                    <a:solidFill>
                      <a:srgbClr val="2E6D9F"/>
                    </a:solidFill>
                  </a:rPr>
                  <a:t>= </a:t>
                </a:r>
              </a:p>
              <a:p>
                <a:pPr algn="l">
                  <a:spcBef>
                    <a:spcPct val="0"/>
                  </a:spcBef>
                </a:pPr>
                <a:r>
                  <a:rPr lang="en-GB" sz="900" b="1">
                    <a:solidFill>
                      <a:srgbClr val="2E6D9F"/>
                    </a:solidFill>
                  </a:rPr>
                  <a:t>B x (U/S)+C-SSD</a:t>
                </a:r>
                <a:endParaRPr lang="en-GB" sz="2500">
                  <a:solidFill>
                    <a:srgbClr val="2E6D9F"/>
                  </a:solidFill>
                </a:endParaRPr>
              </a:p>
            </p:txBody>
          </p:sp>
        </p:grpSp>
      </p:grpSp>
      <p:cxnSp>
        <p:nvCxnSpPr>
          <p:cNvPr id="3" name="Gerade Verbindung 2"/>
          <p:cNvCxnSpPr>
            <a:cxnSpLocks noChangeShapeType="1"/>
          </p:cNvCxnSpPr>
          <p:nvPr/>
        </p:nvCxnSpPr>
        <p:spPr bwMode="auto">
          <a:xfrm>
            <a:off x="296863" y="1806575"/>
            <a:ext cx="10144125" cy="0"/>
          </a:xfrm>
          <a:prstGeom prst="line">
            <a:avLst/>
          </a:prstGeom>
          <a:noFill/>
          <a:ln w="9525" algn="ctr">
            <a:solidFill>
              <a:schemeClr val="tx1"/>
            </a:solidFill>
            <a:round/>
            <a:headEnd/>
            <a:tailEnd/>
          </a:ln>
        </p:spPr>
      </p:cxnSp>
      <p:cxnSp>
        <p:nvCxnSpPr>
          <p:cNvPr id="39" name="Gerade Verbindung 38"/>
          <p:cNvCxnSpPr>
            <a:cxnSpLocks noChangeShapeType="1"/>
          </p:cNvCxnSpPr>
          <p:nvPr/>
        </p:nvCxnSpPr>
        <p:spPr bwMode="auto">
          <a:xfrm>
            <a:off x="296863" y="4810125"/>
            <a:ext cx="10144125" cy="0"/>
          </a:xfrm>
          <a:prstGeom prst="line">
            <a:avLst/>
          </a:prstGeom>
          <a:noFill/>
          <a:ln w="9525" algn="ctr">
            <a:solidFill>
              <a:schemeClr val="tx1"/>
            </a:solidFill>
            <a:round/>
            <a:headEnd/>
            <a:tailEnd/>
          </a:ln>
        </p:spPr>
      </p:cxn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66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6688">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26688">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6688">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6688">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6688">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668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68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668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668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66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86" grpId="0"/>
      <p:bldP spid="326688" grpId="0" build="p"/>
      <p:bldP spid="32668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ChangeArrowheads="1"/>
          </p:cNvSpPr>
          <p:nvPr/>
        </p:nvSpPr>
        <p:spPr bwMode="auto">
          <a:xfrm>
            <a:off x="2679700" y="3382963"/>
            <a:ext cx="5938838" cy="354012"/>
          </a:xfrm>
          <a:prstGeom prst="rect">
            <a:avLst/>
          </a:prstGeom>
          <a:noFill/>
          <a:ln w="9525">
            <a:noFill/>
            <a:miter lim="800000"/>
            <a:headEnd/>
            <a:tailEnd/>
          </a:ln>
        </p:spPr>
        <p:txBody>
          <a:bodyPr lIns="105647" tIns="52824" rIns="105647" bIns="52824" anchor="b"/>
          <a:lstStyle/>
          <a:p>
            <a:pPr>
              <a:lnSpc>
                <a:spcPct val="70000"/>
              </a:lnSpc>
              <a:spcBef>
                <a:spcPct val="0"/>
              </a:spcBef>
            </a:pPr>
            <a:r>
              <a:rPr lang="en-GB" sz="1600" i="1">
                <a:solidFill>
                  <a:srgbClr val="2E6D9F"/>
                </a:solidFill>
              </a:rPr>
              <a:t>~ end~</a:t>
            </a:r>
          </a:p>
        </p:txBody>
      </p:sp>
    </p:spTree>
  </p:cSld>
  <p:clrMapOvr>
    <a:masterClrMapping/>
  </p:clrMapOvr>
  <p:transition advTm="7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719138" y="900113"/>
            <a:ext cx="7253287" cy="44767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Что такое калибровка материала</a:t>
            </a:r>
            <a:r>
              <a:rPr lang="en-GB" sz="2800" b="1">
                <a:solidFill>
                  <a:srgbClr val="2E6D9F"/>
                </a:solidFill>
              </a:rPr>
              <a:t>?</a:t>
            </a:r>
          </a:p>
        </p:txBody>
      </p:sp>
      <p:sp>
        <p:nvSpPr>
          <p:cNvPr id="235544" name="Rectangle 24"/>
          <p:cNvSpPr>
            <a:spLocks noChangeArrowheads="1"/>
          </p:cNvSpPr>
          <p:nvPr/>
        </p:nvSpPr>
        <p:spPr bwMode="auto">
          <a:xfrm>
            <a:off x="2933700" y="4097338"/>
            <a:ext cx="7116763" cy="1190625"/>
          </a:xfrm>
          <a:prstGeom prst="rect">
            <a:avLst/>
          </a:prstGeom>
          <a:noFill/>
          <a:ln w="9525">
            <a:noFill/>
            <a:miter lim="800000"/>
            <a:headEnd/>
            <a:tailEnd/>
          </a:ln>
        </p:spPr>
        <p:txBody>
          <a:bodyPr lIns="104918" tIns="52459" rIns="104918" bIns="52459" anchor="ctr"/>
          <a:lstStyle/>
          <a:p>
            <a:pPr>
              <a:lnSpc>
                <a:spcPct val="70000"/>
              </a:lnSpc>
              <a:spcBef>
                <a:spcPct val="0"/>
              </a:spcBef>
            </a:pPr>
            <a:r>
              <a:rPr lang="ru-RU" sz="2800" b="1">
                <a:solidFill>
                  <a:srgbClr val="2E6D9F"/>
                </a:solidFill>
              </a:rPr>
              <a:t>Зачем нужна калибровка	</a:t>
            </a:r>
            <a:r>
              <a:rPr lang="en-GB" sz="2800" b="1">
                <a:solidFill>
                  <a:srgbClr val="2E6D9F"/>
                </a:solidFill>
              </a:rPr>
              <a:t>?</a:t>
            </a:r>
          </a:p>
        </p:txBody>
      </p:sp>
      <p:sp>
        <p:nvSpPr>
          <p:cNvPr id="235546" name="Text Box 26"/>
          <p:cNvSpPr txBox="1">
            <a:spLocks noChangeArrowheads="1"/>
          </p:cNvSpPr>
          <p:nvPr/>
        </p:nvSpPr>
        <p:spPr bwMode="auto">
          <a:xfrm>
            <a:off x="863600" y="1812925"/>
            <a:ext cx="9793288" cy="598488"/>
          </a:xfrm>
          <a:prstGeom prst="rect">
            <a:avLst/>
          </a:prstGeom>
          <a:noFill/>
          <a:ln w="9525">
            <a:noFill/>
            <a:miter lim="800000"/>
            <a:headEnd/>
            <a:tailEnd/>
          </a:ln>
        </p:spPr>
        <p:txBody>
          <a:bodyPr lIns="104918" tIns="52459" rIns="104918" bIns="52459">
            <a:spAutoFit/>
          </a:bodyPr>
          <a:lstStyle/>
          <a:p>
            <a:pPr algn="l"/>
            <a:r>
              <a:rPr lang="ru-RU" sz="1600">
                <a:solidFill>
                  <a:srgbClr val="2E6D9F"/>
                </a:solidFill>
              </a:rPr>
              <a:t>Калибровка определяет отношение между чувствительностью датчика влажности  </a:t>
            </a:r>
            <a:r>
              <a:rPr lang="en-GB" sz="1600">
                <a:solidFill>
                  <a:srgbClr val="2E6D9F"/>
                </a:solidFill>
              </a:rPr>
              <a:t>Hydronix  (</a:t>
            </a:r>
            <a:r>
              <a:rPr lang="ru-RU" sz="1600">
                <a:solidFill>
                  <a:srgbClr val="2E6D9F"/>
                </a:solidFill>
              </a:rPr>
              <a:t>немасштабированное значение</a:t>
            </a:r>
            <a:r>
              <a:rPr lang="en-GB" sz="1600">
                <a:solidFill>
                  <a:srgbClr val="2E6D9F"/>
                </a:solidFill>
              </a:rPr>
              <a:t>)</a:t>
            </a:r>
            <a:r>
              <a:rPr lang="ru-RU" sz="1600">
                <a:solidFill>
                  <a:srgbClr val="2E6D9F"/>
                </a:solidFill>
              </a:rPr>
              <a:t> и фактическим содержанием влаги в материале</a:t>
            </a:r>
            <a:r>
              <a:rPr lang="en-GB" sz="1600">
                <a:solidFill>
                  <a:srgbClr val="2E6D9F"/>
                </a:solidFill>
              </a:rPr>
              <a:t>.</a:t>
            </a:r>
            <a:endParaRPr lang="en-US" sz="1600">
              <a:solidFill>
                <a:srgbClr val="2E6D9F"/>
              </a:solidFill>
            </a:endParaRPr>
          </a:p>
        </p:txBody>
      </p:sp>
      <p:sp>
        <p:nvSpPr>
          <p:cNvPr id="235553" name="Text Box 33"/>
          <p:cNvSpPr txBox="1">
            <a:spLocks noChangeArrowheads="1"/>
          </p:cNvSpPr>
          <p:nvPr/>
        </p:nvSpPr>
        <p:spPr bwMode="auto">
          <a:xfrm>
            <a:off x="849313" y="5287963"/>
            <a:ext cx="9734550" cy="844550"/>
          </a:xfrm>
          <a:prstGeom prst="rect">
            <a:avLst/>
          </a:prstGeom>
          <a:noFill/>
          <a:ln w="9525">
            <a:noFill/>
            <a:miter lim="800000"/>
            <a:headEnd/>
            <a:tailEnd/>
          </a:ln>
        </p:spPr>
        <p:txBody>
          <a:bodyPr lIns="104918" tIns="52459" rIns="104918" bIns="52459">
            <a:spAutoFit/>
          </a:bodyPr>
          <a:lstStyle/>
          <a:p>
            <a:pPr algn="l"/>
            <a:r>
              <a:rPr lang="ru-RU" sz="1600">
                <a:solidFill>
                  <a:srgbClr val="2E6D9F"/>
                </a:solidFill>
              </a:rPr>
              <a:t>Каждый материал обладает уникальными электрическими характеристиками</a:t>
            </a:r>
            <a:r>
              <a:rPr lang="en-GB" sz="1600">
                <a:solidFill>
                  <a:srgbClr val="2E6D9F"/>
                </a:solidFill>
              </a:rPr>
              <a:t>, </a:t>
            </a:r>
            <a:r>
              <a:rPr lang="ru-RU" sz="1600">
                <a:solidFill>
                  <a:srgbClr val="2E6D9F"/>
                </a:solidFill>
              </a:rPr>
              <a:t>поэтому невозможно создать такой датчик, который сможет измерять фактическую влажность любого материала без калибровки.</a:t>
            </a:r>
            <a:endParaRPr lang="en-US" sz="1600">
              <a:solidFill>
                <a:srgbClr val="2E6D9F"/>
              </a:solidFill>
            </a:endParaRPr>
          </a:p>
        </p:txBody>
      </p:sp>
      <p:grpSp>
        <p:nvGrpSpPr>
          <p:cNvPr id="13" name="Group 34"/>
          <p:cNvGrpSpPr>
            <a:grpSpLocks/>
          </p:cNvGrpSpPr>
          <p:nvPr/>
        </p:nvGrpSpPr>
        <p:grpSpPr bwMode="auto">
          <a:xfrm>
            <a:off x="1008063" y="2940050"/>
            <a:ext cx="7202487" cy="938213"/>
            <a:chOff x="657" y="2069"/>
            <a:chExt cx="4537" cy="591"/>
          </a:xfrm>
        </p:grpSpPr>
        <p:sp>
          <p:nvSpPr>
            <p:cNvPr id="14" name="Rectangle 27"/>
            <p:cNvSpPr>
              <a:spLocks noChangeArrowheads="1"/>
            </p:cNvSpPr>
            <p:nvPr/>
          </p:nvSpPr>
          <p:spPr bwMode="auto">
            <a:xfrm>
              <a:off x="657" y="2069"/>
              <a:ext cx="1361" cy="591"/>
            </a:xfrm>
            <a:prstGeom prst="rect">
              <a:avLst/>
            </a:prstGeom>
            <a:noFill/>
            <a:ln w="9525">
              <a:solidFill>
                <a:schemeClr val="accent6"/>
              </a:solidFill>
              <a:miter lim="800000"/>
              <a:headEnd/>
              <a:tailEnd/>
            </a:ln>
            <a:effectLst/>
            <a:extLst>
              <a:ext uri="{909E8E84-426E-40dd-AFC4-6F175D3DCCD1}"/>
              <a:ext uri="{AF507438-7753-43e0-B8FC-AC1667EBCBE1}"/>
            </a:extLst>
          </p:spPr>
          <p:txBody>
            <a:bodyPr wrap="none" anchor="ctr"/>
            <a:lstStyle/>
            <a:p>
              <a:pPr>
                <a:spcBef>
                  <a:spcPct val="0"/>
                </a:spcBef>
              </a:pPr>
              <a:r>
                <a:rPr lang="ru-RU" b="1">
                  <a:solidFill>
                    <a:srgbClr val="000000"/>
                  </a:solidFill>
                </a:rPr>
                <a:t>Чувствительность</a:t>
              </a:r>
            </a:p>
            <a:p>
              <a:pPr>
                <a:spcBef>
                  <a:spcPct val="0"/>
                </a:spcBef>
              </a:pPr>
              <a:r>
                <a:rPr lang="ru-RU" b="1">
                  <a:solidFill>
                    <a:srgbClr val="000000"/>
                  </a:solidFill>
                </a:rPr>
                <a:t> датчика</a:t>
              </a:r>
            </a:p>
            <a:p>
              <a:pPr>
                <a:spcBef>
                  <a:spcPct val="0"/>
                </a:spcBef>
              </a:pPr>
              <a:endParaRPr lang="en-GB" b="1">
                <a:solidFill>
                  <a:srgbClr val="000000"/>
                </a:solidFill>
              </a:endParaRPr>
            </a:p>
            <a:p>
              <a:pPr>
                <a:spcBef>
                  <a:spcPct val="0"/>
                </a:spcBef>
              </a:pPr>
              <a:r>
                <a:rPr lang="en-GB" b="1">
                  <a:solidFill>
                    <a:srgbClr val="000000"/>
                  </a:solidFill>
                </a:rPr>
                <a:t>(</a:t>
              </a:r>
              <a:r>
                <a:rPr lang="ru-RU" b="1">
                  <a:solidFill>
                    <a:srgbClr val="000000"/>
                  </a:solidFill>
                </a:rPr>
                <a:t>«Немасштабированное»</a:t>
              </a:r>
              <a:r>
                <a:rPr lang="en-GB" b="1">
                  <a:solidFill>
                    <a:srgbClr val="000000"/>
                  </a:solidFill>
                </a:rPr>
                <a:t> </a:t>
              </a:r>
              <a:endParaRPr lang="ru-RU" b="1">
                <a:solidFill>
                  <a:srgbClr val="000000"/>
                </a:solidFill>
              </a:endParaRPr>
            </a:p>
            <a:p>
              <a:pPr>
                <a:spcBef>
                  <a:spcPct val="0"/>
                </a:spcBef>
              </a:pPr>
              <a:r>
                <a:rPr lang="ru-RU" b="1">
                  <a:solidFill>
                    <a:srgbClr val="000000"/>
                  </a:solidFill>
                </a:rPr>
                <a:t>показание</a:t>
              </a:r>
              <a:r>
                <a:rPr lang="en-GB" b="1">
                  <a:solidFill>
                    <a:srgbClr val="000000"/>
                  </a:solidFill>
                </a:rPr>
                <a:t>)</a:t>
              </a:r>
              <a:endParaRPr lang="en-US" b="1">
                <a:solidFill>
                  <a:srgbClr val="000000"/>
                </a:solidFill>
              </a:endParaRPr>
            </a:p>
          </p:txBody>
        </p:sp>
        <p:sp>
          <p:nvSpPr>
            <p:cNvPr id="15" name="Line 28"/>
            <p:cNvSpPr>
              <a:spLocks noChangeShapeType="1"/>
            </p:cNvSpPr>
            <p:nvPr/>
          </p:nvSpPr>
          <p:spPr bwMode="auto">
            <a:xfrm>
              <a:off x="2018" y="2296"/>
              <a:ext cx="227" cy="0"/>
            </a:xfrm>
            <a:prstGeom prst="line">
              <a:avLst/>
            </a:prstGeom>
            <a:noFill/>
            <a:ln w="15875">
              <a:solidFill>
                <a:schemeClr val="accent6"/>
              </a:solidFill>
              <a:round/>
              <a:headEnd/>
              <a:tailEnd type="triangle" w="med" len="med"/>
            </a:ln>
            <a:effectLst/>
            <a:extLst>
              <a:ext uri="{909E8E84-426E-40dd-AFC4-6F175D3DCCD1}"/>
              <a:ext uri="{AF507438-7753-43e0-B8FC-AC1667EBCBE1}"/>
            </a:extLst>
          </p:spPr>
          <p:txBody>
            <a:bodyPr/>
            <a:lstStyle/>
            <a:p>
              <a:pPr algn="l">
                <a:spcBef>
                  <a:spcPct val="0"/>
                </a:spcBef>
                <a:defRPr/>
              </a:pPr>
              <a:endParaRPr lang="de-DE" sz="2500">
                <a:solidFill>
                  <a:srgbClr val="000000"/>
                </a:solidFill>
                <a:latin typeface="Arial" pitchFamily="-1" charset="0"/>
                <a:cs typeface="+mn-cs"/>
              </a:endParaRPr>
            </a:p>
          </p:txBody>
        </p:sp>
        <p:sp>
          <p:nvSpPr>
            <p:cNvPr id="16" name="Oval 29"/>
            <p:cNvSpPr>
              <a:spLocks noChangeArrowheads="1"/>
            </p:cNvSpPr>
            <p:nvPr/>
          </p:nvSpPr>
          <p:spPr bwMode="auto">
            <a:xfrm>
              <a:off x="2245" y="2069"/>
              <a:ext cx="1361" cy="454"/>
            </a:xfrm>
            <a:prstGeom prst="ellipse">
              <a:avLst/>
            </a:prstGeom>
            <a:noFill/>
            <a:ln w="9525">
              <a:solidFill>
                <a:schemeClr val="accent6"/>
              </a:solidFill>
              <a:round/>
              <a:headEnd/>
              <a:tailEnd/>
            </a:ln>
            <a:effectLst/>
            <a:extLst>
              <a:ext uri="{909E8E84-426E-40dd-AFC4-6F175D3DCCD1}"/>
              <a:ext uri="{AF507438-7753-43e0-B8FC-AC1667EBCBE1}"/>
            </a:extLst>
          </p:spPr>
          <p:txBody>
            <a:bodyPr wrap="none" anchor="ctr"/>
            <a:lstStyle/>
            <a:p>
              <a:pPr>
                <a:spcBef>
                  <a:spcPct val="0"/>
                </a:spcBef>
                <a:defRPr/>
              </a:pPr>
              <a:r>
                <a:rPr lang="ru-RU" sz="1400" b="1" dirty="0">
                  <a:solidFill>
                    <a:srgbClr val="000000"/>
                  </a:solidFill>
                  <a:latin typeface="Arial" pitchFamily="-1" charset="0"/>
                  <a:cs typeface="+mn-cs"/>
                </a:rPr>
                <a:t>Калибровка материала</a:t>
              </a:r>
              <a:endParaRPr lang="en-US" sz="1400" b="1" dirty="0">
                <a:solidFill>
                  <a:srgbClr val="000000"/>
                </a:solidFill>
                <a:latin typeface="Arial" pitchFamily="-1" charset="0"/>
                <a:cs typeface="+mn-cs"/>
              </a:endParaRPr>
            </a:p>
          </p:txBody>
        </p:sp>
        <p:sp>
          <p:nvSpPr>
            <p:cNvPr id="17" name="Line 30"/>
            <p:cNvSpPr>
              <a:spLocks noChangeShapeType="1"/>
            </p:cNvSpPr>
            <p:nvPr/>
          </p:nvSpPr>
          <p:spPr bwMode="auto">
            <a:xfrm>
              <a:off x="3606" y="2296"/>
              <a:ext cx="227" cy="0"/>
            </a:xfrm>
            <a:prstGeom prst="line">
              <a:avLst/>
            </a:prstGeom>
            <a:noFill/>
            <a:ln w="9525">
              <a:solidFill>
                <a:schemeClr val="accent6"/>
              </a:solidFill>
              <a:round/>
              <a:headEnd/>
              <a:tailEnd type="triangle" w="med" len="med"/>
            </a:ln>
            <a:effectLst/>
            <a:extLst>
              <a:ext uri="{909E8E84-426E-40dd-AFC4-6F175D3DCCD1}"/>
              <a:ext uri="{AF507438-7753-43e0-B8FC-AC1667EBCBE1}"/>
            </a:extLst>
          </p:spPr>
          <p:txBody>
            <a:bodyPr/>
            <a:lstStyle/>
            <a:p>
              <a:pPr algn="l">
                <a:spcBef>
                  <a:spcPct val="0"/>
                </a:spcBef>
                <a:defRPr/>
              </a:pPr>
              <a:endParaRPr lang="de-DE" sz="2500">
                <a:solidFill>
                  <a:srgbClr val="000000"/>
                </a:solidFill>
                <a:latin typeface="Arial" pitchFamily="-1" charset="0"/>
                <a:cs typeface="+mn-cs"/>
              </a:endParaRPr>
            </a:p>
          </p:txBody>
        </p:sp>
        <p:sp>
          <p:nvSpPr>
            <p:cNvPr id="18" name="Rectangle 31"/>
            <p:cNvSpPr>
              <a:spLocks noChangeArrowheads="1"/>
            </p:cNvSpPr>
            <p:nvPr/>
          </p:nvSpPr>
          <p:spPr bwMode="auto">
            <a:xfrm>
              <a:off x="3833" y="2160"/>
              <a:ext cx="1361" cy="273"/>
            </a:xfrm>
            <a:prstGeom prst="rect">
              <a:avLst/>
            </a:prstGeom>
            <a:noFill/>
            <a:ln w="9525">
              <a:solidFill>
                <a:schemeClr val="accent6"/>
              </a:solidFill>
              <a:miter lim="800000"/>
              <a:headEnd/>
              <a:tailEnd/>
            </a:ln>
            <a:effectLst/>
            <a:extLst>
              <a:ext uri="{909E8E84-426E-40dd-AFC4-6F175D3DCCD1}"/>
              <a:ext uri="{AF507438-7753-43e0-B8FC-AC1667EBCBE1}"/>
            </a:extLst>
          </p:spPr>
          <p:txBody>
            <a:bodyPr wrap="none" anchor="ctr"/>
            <a:lstStyle/>
            <a:p>
              <a:pPr>
                <a:spcBef>
                  <a:spcPct val="0"/>
                </a:spcBef>
                <a:defRPr/>
              </a:pPr>
              <a:r>
                <a:rPr lang="ru-RU" sz="1400" b="1" dirty="0">
                  <a:solidFill>
                    <a:srgbClr val="000000"/>
                  </a:solidFill>
                  <a:latin typeface="Arial" pitchFamily="-1" charset="0"/>
                  <a:cs typeface="+mn-cs"/>
                </a:rPr>
                <a:t>Влажность, </a:t>
              </a:r>
              <a:r>
                <a:rPr lang="en-GB" sz="1400" b="1" dirty="0">
                  <a:solidFill>
                    <a:srgbClr val="000000"/>
                  </a:solidFill>
                  <a:latin typeface="Arial" pitchFamily="-1" charset="0"/>
                  <a:cs typeface="+mn-cs"/>
                </a:rPr>
                <a:t>%</a:t>
              </a:r>
              <a:endParaRPr lang="en-US" sz="1400" b="1" dirty="0">
                <a:solidFill>
                  <a:srgbClr val="000000"/>
                </a:solidFill>
                <a:latin typeface="Arial" pitchFamily="-1" charset="0"/>
                <a:cs typeface="+mn-cs"/>
              </a:endParaRPr>
            </a:p>
          </p:txBody>
        </p:sp>
        <p:sp>
          <p:nvSpPr>
            <p:cNvPr id="21515" name="Rectangle 32"/>
            <p:cNvSpPr>
              <a:spLocks noChangeArrowheads="1"/>
            </p:cNvSpPr>
            <p:nvPr/>
          </p:nvSpPr>
          <p:spPr bwMode="auto">
            <a:xfrm>
              <a:off x="3833" y="2387"/>
              <a:ext cx="1361" cy="273"/>
            </a:xfrm>
            <a:prstGeom prst="rect">
              <a:avLst/>
            </a:prstGeom>
            <a:noFill/>
            <a:ln w="9525">
              <a:solidFill>
                <a:schemeClr val="bg1"/>
              </a:solidFill>
              <a:miter lim="800000"/>
              <a:headEnd/>
              <a:tailEnd/>
            </a:ln>
          </p:spPr>
          <p:txBody>
            <a:bodyPr wrap="none" anchor="ctr"/>
            <a:lstStyle/>
            <a:p>
              <a:pPr>
                <a:spcBef>
                  <a:spcPct val="0"/>
                </a:spcBef>
              </a:pPr>
              <a:r>
                <a:rPr lang="ru-RU" sz="1400" i="1">
                  <a:solidFill>
                    <a:srgbClr val="000000"/>
                  </a:solidFill>
                </a:rPr>
                <a:t>Для конкретного материала</a:t>
              </a:r>
              <a:endParaRPr lang="en-US" sz="1400" i="1">
                <a:solidFill>
                  <a:srgbClr val="000000"/>
                </a:solidFill>
              </a:endParaRPr>
            </a:p>
          </p:txBody>
        </p:sp>
      </p:gr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55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5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4" grpId="0"/>
      <p:bldP spid="235546" grpId="0"/>
      <p:bldP spid="23555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22" name="Text Box 10"/>
          <p:cNvSpPr txBox="1">
            <a:spLocks noChangeArrowheads="1"/>
          </p:cNvSpPr>
          <p:nvPr/>
        </p:nvSpPr>
        <p:spPr bwMode="auto">
          <a:xfrm>
            <a:off x="863600" y="2413000"/>
            <a:ext cx="9793288" cy="593725"/>
          </a:xfrm>
          <a:prstGeom prst="rect">
            <a:avLst/>
          </a:prstGeom>
          <a:noFill/>
          <a:ln w="9525">
            <a:noFill/>
            <a:miter lim="800000"/>
            <a:headEnd/>
            <a:tailEnd/>
          </a:ln>
        </p:spPr>
        <p:txBody>
          <a:bodyPr lIns="104918" tIns="52459" rIns="104918" bIns="52459">
            <a:spAutoFit/>
          </a:bodyPr>
          <a:lstStyle/>
          <a:p>
            <a:pPr algn="l"/>
            <a:r>
              <a:rPr lang="ru-RU" sz="1600">
                <a:solidFill>
                  <a:srgbClr val="2E6D9F"/>
                </a:solidFill>
              </a:rPr>
              <a:t>«Немасштабированные» показания датчика </a:t>
            </a:r>
            <a:r>
              <a:rPr lang="en-GB" sz="1600">
                <a:solidFill>
                  <a:srgbClr val="2E6D9F"/>
                </a:solidFill>
              </a:rPr>
              <a:t>Hydronix </a:t>
            </a:r>
            <a:r>
              <a:rPr lang="ru-RU" sz="1600">
                <a:solidFill>
                  <a:srgbClr val="2E6D9F"/>
                </a:solidFill>
              </a:rPr>
              <a:t>увеличиваются по мере увеличения влажности материала. </a:t>
            </a:r>
            <a:endParaRPr lang="en-US" sz="1600">
              <a:solidFill>
                <a:srgbClr val="2E6D9F"/>
              </a:solidFill>
            </a:endParaRPr>
          </a:p>
        </p:txBody>
      </p:sp>
      <p:sp>
        <p:nvSpPr>
          <p:cNvPr id="269323" name="Text Box 11"/>
          <p:cNvSpPr txBox="1">
            <a:spLocks noChangeArrowheads="1"/>
          </p:cNvSpPr>
          <p:nvPr/>
        </p:nvSpPr>
        <p:spPr bwMode="auto">
          <a:xfrm>
            <a:off x="863600" y="3463925"/>
            <a:ext cx="7910513" cy="2182813"/>
          </a:xfrm>
          <a:prstGeom prst="rect">
            <a:avLst/>
          </a:prstGeom>
          <a:noFill/>
          <a:ln w="9525">
            <a:noFill/>
            <a:miter lim="800000"/>
            <a:headEnd/>
            <a:tailEnd/>
          </a:ln>
        </p:spPr>
        <p:txBody>
          <a:bodyPr lIns="104918" tIns="52459" rIns="104918" bIns="52459">
            <a:spAutoFit/>
          </a:bodyPr>
          <a:lstStyle/>
          <a:p>
            <a:pPr algn="l"/>
            <a:r>
              <a:rPr lang="ru-RU" sz="1600" b="1">
                <a:solidFill>
                  <a:srgbClr val="2E6D9F"/>
                </a:solidFill>
              </a:rPr>
              <a:t>Пример</a:t>
            </a:r>
            <a:r>
              <a:rPr lang="en-GB" sz="1600" b="1">
                <a:solidFill>
                  <a:srgbClr val="2E6D9F"/>
                </a:solidFill>
              </a:rPr>
              <a:t>:</a:t>
            </a:r>
          </a:p>
          <a:p>
            <a:pPr algn="l">
              <a:buClr>
                <a:srgbClr val="6699FF"/>
              </a:buClr>
              <a:buFont typeface="Wingdings" pitchFamily="2" charset="2"/>
              <a:buChar char="§"/>
            </a:pPr>
            <a:r>
              <a:rPr lang="en-GB" sz="1600">
                <a:solidFill>
                  <a:srgbClr val="2E6D9F"/>
                </a:solidFill>
              </a:rPr>
              <a:t>   </a:t>
            </a:r>
            <a:r>
              <a:rPr lang="ru-RU" sz="1600">
                <a:solidFill>
                  <a:srgbClr val="2E6D9F"/>
                </a:solidFill>
              </a:rPr>
              <a:t>Если «немасштабированное»</a:t>
            </a:r>
            <a:r>
              <a:rPr lang="en-GB" sz="1600">
                <a:solidFill>
                  <a:srgbClr val="2E6D9F"/>
                </a:solidFill>
              </a:rPr>
              <a:t> </a:t>
            </a:r>
            <a:r>
              <a:rPr lang="ru-RU" sz="1600">
                <a:solidFill>
                  <a:srgbClr val="2E6D9F"/>
                </a:solidFill>
              </a:rPr>
              <a:t>показание составляло </a:t>
            </a:r>
            <a:r>
              <a:rPr lang="en-GB" sz="1600">
                <a:solidFill>
                  <a:srgbClr val="2E6D9F"/>
                </a:solidFill>
              </a:rPr>
              <a:t> 30 </a:t>
            </a:r>
            <a:r>
              <a:rPr lang="ru-RU" sz="1600">
                <a:solidFill>
                  <a:srgbClr val="2E6D9F"/>
                </a:solidFill>
              </a:rPr>
              <a:t>при </a:t>
            </a:r>
            <a:r>
              <a:rPr lang="en-GB" sz="1600">
                <a:solidFill>
                  <a:srgbClr val="2E6D9F"/>
                </a:solidFill>
              </a:rPr>
              <a:t>2% </a:t>
            </a:r>
            <a:r>
              <a:rPr lang="ru-RU" sz="1600">
                <a:solidFill>
                  <a:srgbClr val="2E6D9F"/>
                </a:solidFill>
              </a:rPr>
              <a:t>влажности</a:t>
            </a:r>
            <a:endParaRPr lang="en-GB" sz="1600">
              <a:solidFill>
                <a:srgbClr val="2E6D9F"/>
              </a:solidFill>
            </a:endParaRPr>
          </a:p>
          <a:p>
            <a:pPr algn="l">
              <a:buClr>
                <a:srgbClr val="6699FF"/>
              </a:buClr>
              <a:buFont typeface="Wingdings" pitchFamily="2" charset="2"/>
              <a:buChar char="§"/>
            </a:pPr>
            <a:r>
              <a:rPr lang="en-GB" sz="1600">
                <a:solidFill>
                  <a:srgbClr val="2E6D9F"/>
                </a:solidFill>
              </a:rPr>
              <a:t> </a:t>
            </a:r>
            <a:r>
              <a:rPr lang="ru-RU" sz="1600">
                <a:solidFill>
                  <a:srgbClr val="2E6D9F"/>
                </a:solidFill>
              </a:rPr>
              <a:t>Если «немасштабированное»</a:t>
            </a:r>
            <a:r>
              <a:rPr lang="en-GB" sz="1600">
                <a:solidFill>
                  <a:srgbClr val="2E6D9F"/>
                </a:solidFill>
              </a:rPr>
              <a:t> </a:t>
            </a:r>
            <a:r>
              <a:rPr lang="ru-RU" sz="1600">
                <a:solidFill>
                  <a:srgbClr val="2E6D9F"/>
                </a:solidFill>
              </a:rPr>
              <a:t>показание составляло </a:t>
            </a:r>
            <a:r>
              <a:rPr lang="en-GB" sz="1600">
                <a:solidFill>
                  <a:srgbClr val="2E6D9F"/>
                </a:solidFill>
              </a:rPr>
              <a:t> </a:t>
            </a:r>
            <a:r>
              <a:rPr lang="ru-RU" sz="1600">
                <a:solidFill>
                  <a:srgbClr val="2E6D9F"/>
                </a:solidFill>
              </a:rPr>
              <a:t>70 при 6</a:t>
            </a:r>
            <a:r>
              <a:rPr lang="en-GB" sz="1600">
                <a:solidFill>
                  <a:srgbClr val="2E6D9F"/>
                </a:solidFill>
              </a:rPr>
              <a:t>% </a:t>
            </a:r>
            <a:r>
              <a:rPr lang="ru-RU" sz="1600">
                <a:solidFill>
                  <a:srgbClr val="2E6D9F"/>
                </a:solidFill>
              </a:rPr>
              <a:t>влажности</a:t>
            </a:r>
            <a:endParaRPr lang="en-GB" sz="1600">
              <a:solidFill>
                <a:srgbClr val="2E6D9F"/>
              </a:solidFill>
            </a:endParaRPr>
          </a:p>
          <a:p>
            <a:pPr lvl="1" algn="l">
              <a:buClr>
                <a:srgbClr val="6699FF"/>
              </a:buClr>
              <a:buFont typeface="Wingdings" pitchFamily="2" charset="2"/>
              <a:buNone/>
            </a:pPr>
            <a:r>
              <a:rPr lang="ru-RU" sz="1600">
                <a:solidFill>
                  <a:srgbClr val="2E6D9F"/>
                </a:solidFill>
              </a:rPr>
              <a:t>То если «немасштабированное»</a:t>
            </a:r>
            <a:r>
              <a:rPr lang="en-GB" sz="1600">
                <a:solidFill>
                  <a:srgbClr val="2E6D9F"/>
                </a:solidFill>
              </a:rPr>
              <a:t> </a:t>
            </a:r>
            <a:r>
              <a:rPr lang="ru-RU" sz="1600">
                <a:solidFill>
                  <a:srgbClr val="2E6D9F"/>
                </a:solidFill>
              </a:rPr>
              <a:t>показание </a:t>
            </a:r>
            <a:r>
              <a:rPr lang="en-GB" sz="1600">
                <a:solidFill>
                  <a:srgbClr val="2E6D9F"/>
                </a:solidFill>
              </a:rPr>
              <a:t>= 40</a:t>
            </a:r>
            <a:r>
              <a:rPr lang="ru-RU" sz="1600">
                <a:solidFill>
                  <a:srgbClr val="2E6D9F"/>
                </a:solidFill>
              </a:rPr>
              <a:t>,</a:t>
            </a:r>
            <a:r>
              <a:rPr lang="en-GB" sz="1600">
                <a:solidFill>
                  <a:srgbClr val="2E6D9F"/>
                </a:solidFill>
              </a:rPr>
              <a:t> </a:t>
            </a:r>
            <a:r>
              <a:rPr lang="ru-RU" sz="1600">
                <a:solidFill>
                  <a:srgbClr val="2E6D9F"/>
                </a:solidFill>
              </a:rPr>
              <a:t>то влажность</a:t>
            </a:r>
            <a:r>
              <a:rPr lang="en-GB" sz="1600">
                <a:solidFill>
                  <a:srgbClr val="2E6D9F"/>
                </a:solidFill>
              </a:rPr>
              <a:t>= 3%</a:t>
            </a:r>
            <a:r>
              <a:rPr lang="ru-RU" sz="1600">
                <a:solidFill>
                  <a:srgbClr val="2E6D9F"/>
                </a:solidFill>
              </a:rPr>
              <a:t>,</a:t>
            </a:r>
            <a:endParaRPr lang="en-GB" sz="1600">
              <a:solidFill>
                <a:srgbClr val="2E6D9F"/>
              </a:solidFill>
            </a:endParaRPr>
          </a:p>
          <a:p>
            <a:pPr lvl="1" algn="l">
              <a:buClr>
                <a:srgbClr val="6699FF"/>
              </a:buClr>
              <a:buFont typeface="Wingdings" pitchFamily="2" charset="2"/>
              <a:buNone/>
            </a:pPr>
            <a:r>
              <a:rPr lang="ru-RU" sz="1600">
                <a:solidFill>
                  <a:srgbClr val="2E6D9F"/>
                </a:solidFill>
              </a:rPr>
              <a:t>если «немасштабированное»</a:t>
            </a:r>
            <a:r>
              <a:rPr lang="en-GB" sz="1600">
                <a:solidFill>
                  <a:srgbClr val="2E6D9F"/>
                </a:solidFill>
              </a:rPr>
              <a:t> </a:t>
            </a:r>
            <a:r>
              <a:rPr lang="ru-RU" sz="1600">
                <a:solidFill>
                  <a:srgbClr val="2E6D9F"/>
                </a:solidFill>
              </a:rPr>
              <a:t>показание </a:t>
            </a:r>
            <a:r>
              <a:rPr lang="en-GB" sz="1600">
                <a:solidFill>
                  <a:srgbClr val="2E6D9F"/>
                </a:solidFill>
              </a:rPr>
              <a:t>= 80</a:t>
            </a:r>
            <a:r>
              <a:rPr lang="ru-RU" sz="1600">
                <a:solidFill>
                  <a:srgbClr val="2E6D9F"/>
                </a:solidFill>
              </a:rPr>
              <a:t>,</a:t>
            </a:r>
            <a:r>
              <a:rPr lang="en-GB" sz="1600">
                <a:solidFill>
                  <a:srgbClr val="2E6D9F"/>
                </a:solidFill>
              </a:rPr>
              <a:t> </a:t>
            </a:r>
            <a:r>
              <a:rPr lang="ru-RU" sz="1600">
                <a:solidFill>
                  <a:srgbClr val="2E6D9F"/>
                </a:solidFill>
              </a:rPr>
              <a:t>то влажность </a:t>
            </a:r>
            <a:r>
              <a:rPr lang="en-GB" sz="1600">
                <a:solidFill>
                  <a:srgbClr val="2E6D9F"/>
                </a:solidFill>
              </a:rPr>
              <a:t>= 7%</a:t>
            </a:r>
          </a:p>
          <a:p>
            <a:pPr lvl="2" algn="l">
              <a:buClr>
                <a:srgbClr val="6699FF"/>
              </a:buClr>
              <a:buFont typeface="Wingdings" pitchFamily="2" charset="2"/>
              <a:buNone/>
            </a:pPr>
            <a:endParaRPr lang="en-US" sz="1600">
              <a:solidFill>
                <a:srgbClr val="2E6D9F"/>
              </a:solidFill>
            </a:endParaRPr>
          </a:p>
        </p:txBody>
      </p:sp>
      <p:sp>
        <p:nvSpPr>
          <p:cNvPr id="23555" name="Rectangle 2"/>
          <p:cNvSpPr>
            <a:spLocks noChangeArrowheads="1"/>
          </p:cNvSpPr>
          <p:nvPr/>
        </p:nvSpPr>
        <p:spPr bwMode="auto">
          <a:xfrm>
            <a:off x="719138" y="900113"/>
            <a:ext cx="6467475" cy="44767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Что такое калибровка материала</a:t>
            </a:r>
            <a:r>
              <a:rPr lang="en-GB" sz="2800" b="1">
                <a:solidFill>
                  <a:srgbClr val="2E6D9F"/>
                </a:solidFill>
              </a:rPr>
              <a:t>?</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3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2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9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2" grpId="0"/>
      <p:bldP spid="2693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8" name="Text Box 4"/>
          <p:cNvSpPr txBox="1">
            <a:spLocks noChangeArrowheads="1"/>
          </p:cNvSpPr>
          <p:nvPr/>
        </p:nvSpPr>
        <p:spPr bwMode="auto">
          <a:xfrm>
            <a:off x="863600" y="1692275"/>
            <a:ext cx="8640763" cy="1460500"/>
          </a:xfrm>
          <a:prstGeom prst="rect">
            <a:avLst/>
          </a:prstGeom>
          <a:noFill/>
          <a:ln w="9525">
            <a:noFill/>
            <a:miter lim="800000"/>
            <a:headEnd/>
            <a:tailEnd/>
          </a:ln>
        </p:spPr>
        <p:txBody>
          <a:bodyPr lIns="104918" tIns="52459" rIns="104918" bIns="52459">
            <a:spAutoFit/>
          </a:bodyPr>
          <a:lstStyle/>
          <a:p>
            <a:pPr algn="l"/>
            <a:r>
              <a:rPr lang="ru-RU" sz="1600">
                <a:solidFill>
                  <a:srgbClr val="2E6D9F"/>
                </a:solidFill>
              </a:rPr>
              <a:t>Это линейное отношение показано на линейном графике ниже.</a:t>
            </a:r>
            <a:endParaRPr lang="en-GB" sz="1600">
              <a:solidFill>
                <a:srgbClr val="2E6D9F"/>
              </a:solidFill>
            </a:endParaRPr>
          </a:p>
          <a:p>
            <a:pPr algn="l"/>
            <a:r>
              <a:rPr lang="ru-RU" sz="1600">
                <a:solidFill>
                  <a:srgbClr val="2E6D9F"/>
                </a:solidFill>
              </a:rPr>
              <a:t>График является уникальным для каждого материала</a:t>
            </a:r>
            <a:r>
              <a:rPr lang="en-US" sz="1600">
                <a:solidFill>
                  <a:srgbClr val="2E6D9F"/>
                </a:solidFill>
              </a:rPr>
              <a:t>.</a:t>
            </a:r>
            <a:br>
              <a:rPr lang="en-US" sz="1600">
                <a:solidFill>
                  <a:srgbClr val="2E6D9F"/>
                </a:solidFill>
              </a:rPr>
            </a:br>
            <a:r>
              <a:rPr lang="en-US" sz="1600">
                <a:solidFill>
                  <a:srgbClr val="2E6D9F"/>
                </a:solidFill>
              </a:rPr>
              <a:t/>
            </a:r>
            <a:br>
              <a:rPr lang="en-US" sz="1600">
                <a:solidFill>
                  <a:srgbClr val="2E6D9F"/>
                </a:solidFill>
              </a:rPr>
            </a:br>
            <a:r>
              <a:rPr lang="ru-RU" sz="1600">
                <a:solidFill>
                  <a:srgbClr val="2E6D9F"/>
                </a:solidFill>
              </a:rPr>
              <a:t>После корректного выполнения калибровки датчик может определить любое значение влажности на основе любого немасштабированного показания</a:t>
            </a:r>
            <a:r>
              <a:rPr lang="en-US" sz="1600">
                <a:solidFill>
                  <a:srgbClr val="2E6D9F"/>
                </a:solidFill>
              </a:rPr>
              <a:t>.</a:t>
            </a:r>
          </a:p>
        </p:txBody>
      </p:sp>
      <p:pic>
        <p:nvPicPr>
          <p:cNvPr id="272401" name="Picture 17" descr="slide9b"/>
          <p:cNvPicPr>
            <a:picLocks noChangeAspect="1" noChangeArrowheads="1"/>
          </p:cNvPicPr>
          <p:nvPr/>
        </p:nvPicPr>
        <p:blipFill>
          <a:blip r:embed="rId3"/>
          <a:srcRect/>
          <a:stretch>
            <a:fillRect/>
          </a:stretch>
        </p:blipFill>
        <p:spPr bwMode="auto">
          <a:xfrm>
            <a:off x="1573213" y="3463925"/>
            <a:ext cx="7229475" cy="3449638"/>
          </a:xfrm>
          <a:prstGeom prst="rect">
            <a:avLst/>
          </a:prstGeom>
          <a:noFill/>
          <a:ln w="9525">
            <a:noFill/>
            <a:miter lim="800000"/>
            <a:headEnd/>
            <a:tailEnd/>
          </a:ln>
        </p:spPr>
      </p:pic>
      <p:sp>
        <p:nvSpPr>
          <p:cNvPr id="25603" name="Rectangle 2"/>
          <p:cNvSpPr>
            <a:spLocks noChangeArrowheads="1"/>
          </p:cNvSpPr>
          <p:nvPr/>
        </p:nvSpPr>
        <p:spPr bwMode="auto">
          <a:xfrm>
            <a:off x="719138" y="900113"/>
            <a:ext cx="7038975" cy="44767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Что такое калибровка материала</a:t>
            </a:r>
            <a:r>
              <a:rPr lang="en-GB" sz="2800" b="1">
                <a:solidFill>
                  <a:srgbClr val="2E6D9F"/>
                </a:solidFill>
              </a:rPr>
              <a:t>?</a:t>
            </a:r>
          </a:p>
        </p:txBody>
      </p:sp>
      <p:sp>
        <p:nvSpPr>
          <p:cNvPr id="25604" name="TextBox 5"/>
          <p:cNvSpPr txBox="1">
            <a:spLocks noChangeArrowheads="1"/>
          </p:cNvSpPr>
          <p:nvPr/>
        </p:nvSpPr>
        <p:spPr bwMode="auto">
          <a:xfrm>
            <a:off x="1327150" y="4281488"/>
            <a:ext cx="1214438" cy="1155700"/>
          </a:xfrm>
          <a:prstGeom prst="rect">
            <a:avLst/>
          </a:prstGeom>
          <a:solidFill>
            <a:schemeClr val="bg1"/>
          </a:solidFill>
          <a:ln w="9525">
            <a:noFill/>
            <a:miter lim="800000"/>
            <a:headEnd/>
            <a:tailEnd/>
          </a:ln>
        </p:spPr>
        <p:txBody>
          <a:bodyPr>
            <a:spAutoFit/>
          </a:bodyPr>
          <a:lstStyle/>
          <a:p>
            <a:pPr>
              <a:spcBef>
                <a:spcPct val="0"/>
              </a:spcBef>
            </a:pPr>
            <a:r>
              <a:rPr lang="ru-RU" sz="1400" b="1"/>
              <a:t>Влажность материала, %</a:t>
            </a:r>
          </a:p>
          <a:p>
            <a:pPr algn="l">
              <a:spcBef>
                <a:spcPct val="0"/>
              </a:spcBef>
            </a:pPr>
            <a:endParaRPr lang="ru-RU" sz="1400" b="1"/>
          </a:p>
          <a:p>
            <a:pPr algn="l">
              <a:spcBef>
                <a:spcPct val="0"/>
              </a:spcBef>
            </a:pPr>
            <a:endParaRPr lang="ru-RU" sz="1400" b="1"/>
          </a:p>
        </p:txBody>
      </p:sp>
      <p:sp>
        <p:nvSpPr>
          <p:cNvPr id="25605" name="TextBox 6"/>
          <p:cNvSpPr txBox="1">
            <a:spLocks noChangeArrowheads="1"/>
          </p:cNvSpPr>
          <p:nvPr/>
        </p:nvSpPr>
        <p:spPr bwMode="auto">
          <a:xfrm>
            <a:off x="3898900" y="6391275"/>
            <a:ext cx="3430588" cy="523875"/>
          </a:xfrm>
          <a:prstGeom prst="rect">
            <a:avLst/>
          </a:prstGeom>
          <a:solidFill>
            <a:schemeClr val="bg1"/>
          </a:solidFill>
          <a:ln w="9525">
            <a:noFill/>
            <a:miter lim="800000"/>
            <a:headEnd/>
            <a:tailEnd/>
          </a:ln>
        </p:spPr>
        <p:txBody>
          <a:bodyPr>
            <a:spAutoFit/>
          </a:bodyPr>
          <a:lstStyle/>
          <a:p>
            <a:pPr algn="l">
              <a:spcBef>
                <a:spcPct val="0"/>
              </a:spcBef>
            </a:pPr>
            <a:r>
              <a:rPr lang="ru-RU" sz="1400" b="1"/>
              <a:t>Немасштабированное показание датчика</a:t>
            </a:r>
          </a:p>
        </p:txBody>
      </p:sp>
      <p:sp>
        <p:nvSpPr>
          <p:cNvPr id="25606" name="TextBox 8"/>
          <p:cNvSpPr txBox="1">
            <a:spLocks noChangeArrowheads="1"/>
          </p:cNvSpPr>
          <p:nvPr/>
        </p:nvSpPr>
        <p:spPr bwMode="auto">
          <a:xfrm>
            <a:off x="3898900" y="6389688"/>
            <a:ext cx="3430588" cy="523875"/>
          </a:xfrm>
          <a:prstGeom prst="rect">
            <a:avLst/>
          </a:prstGeom>
          <a:solidFill>
            <a:schemeClr val="bg1"/>
          </a:solidFill>
          <a:ln w="9525">
            <a:noFill/>
            <a:miter lim="800000"/>
            <a:headEnd/>
            <a:tailEnd/>
          </a:ln>
        </p:spPr>
        <p:txBody>
          <a:bodyPr>
            <a:spAutoFit/>
          </a:bodyPr>
          <a:lstStyle/>
          <a:p>
            <a:pPr algn="l">
              <a:spcBef>
                <a:spcPct val="0"/>
              </a:spcBef>
            </a:pPr>
            <a:r>
              <a:rPr lang="ru-RU" sz="1400" b="1"/>
              <a:t>Немасштабированное показание датчика</a:t>
            </a:r>
          </a:p>
        </p:txBody>
      </p:sp>
      <p:sp>
        <p:nvSpPr>
          <p:cNvPr id="25607" name="TextBox 9"/>
          <p:cNvSpPr txBox="1">
            <a:spLocks noChangeArrowheads="1"/>
          </p:cNvSpPr>
          <p:nvPr/>
        </p:nvSpPr>
        <p:spPr bwMode="auto">
          <a:xfrm>
            <a:off x="3898900" y="6389688"/>
            <a:ext cx="3430588" cy="525462"/>
          </a:xfrm>
          <a:prstGeom prst="rect">
            <a:avLst/>
          </a:prstGeom>
          <a:solidFill>
            <a:schemeClr val="bg1"/>
          </a:solidFill>
          <a:ln w="9525">
            <a:noFill/>
            <a:miter lim="800000"/>
            <a:headEnd/>
            <a:tailEnd/>
          </a:ln>
        </p:spPr>
        <p:txBody>
          <a:bodyPr>
            <a:spAutoFit/>
          </a:bodyPr>
          <a:lstStyle/>
          <a:p>
            <a:pPr algn="l">
              <a:spcBef>
                <a:spcPct val="0"/>
              </a:spcBef>
            </a:pPr>
            <a:r>
              <a:rPr lang="ru-RU" sz="1400" b="1"/>
              <a:t>Немасштабированное показание датчика</a:t>
            </a: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1000"/>
                                  </p:stCondLst>
                                  <p:childTnLst>
                                    <p:set>
                                      <p:cBhvr>
                                        <p:cTn id="9" dur="1" fill="hold">
                                          <p:stCondLst>
                                            <p:cond delay="0"/>
                                          </p:stCondLst>
                                        </p:cTn>
                                        <p:tgtEl>
                                          <p:spTgt spid="272401"/>
                                        </p:tgtEl>
                                        <p:attrNameLst>
                                          <p:attrName>style.visibility</p:attrName>
                                        </p:attrNameLst>
                                      </p:cBhvr>
                                      <p:to>
                                        <p:strVal val="visible"/>
                                      </p:to>
                                    </p:set>
                                    <p:animEffect transition="in" filter="blinds(horizontal)">
                                      <p:cBhvr>
                                        <p:cTn id="10" dur="500"/>
                                        <p:tgtEl>
                                          <p:spTgt spid="272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8" name="Text Box 4"/>
          <p:cNvSpPr txBox="1">
            <a:spLocks noChangeArrowheads="1"/>
          </p:cNvSpPr>
          <p:nvPr/>
        </p:nvSpPr>
        <p:spPr bwMode="auto">
          <a:xfrm>
            <a:off x="874713" y="1738313"/>
            <a:ext cx="9709150" cy="644525"/>
          </a:xfrm>
          <a:prstGeom prst="rect">
            <a:avLst/>
          </a:prstGeom>
          <a:noFill/>
          <a:ln w="9525">
            <a:noFill/>
            <a:miter lim="800000"/>
            <a:headEnd/>
            <a:tailEnd/>
          </a:ln>
        </p:spPr>
        <p:txBody>
          <a:bodyPr lIns="104918" tIns="52459" rIns="104918" bIns="52459">
            <a:spAutoFit/>
          </a:bodyPr>
          <a:lstStyle/>
          <a:p>
            <a:pPr algn="l"/>
            <a:r>
              <a:rPr lang="ru-RU" sz="1400">
                <a:solidFill>
                  <a:srgbClr val="2E6D9F"/>
                </a:solidFill>
              </a:rPr>
              <a:t>Свойства линейного графика определяются коэффициентом усиления </a:t>
            </a:r>
            <a:r>
              <a:rPr lang="en-US" sz="1400">
                <a:solidFill>
                  <a:srgbClr val="2E6D9F"/>
                </a:solidFill>
              </a:rPr>
              <a:t>(</a:t>
            </a:r>
            <a:r>
              <a:rPr lang="ru-RU" sz="1400">
                <a:solidFill>
                  <a:srgbClr val="2E6D9F"/>
                </a:solidFill>
              </a:rPr>
              <a:t>крутизна линии</a:t>
            </a:r>
            <a:r>
              <a:rPr lang="en-US" sz="1400">
                <a:solidFill>
                  <a:srgbClr val="2E6D9F"/>
                </a:solidFill>
              </a:rPr>
              <a:t>) </a:t>
            </a:r>
            <a:r>
              <a:rPr lang="ru-RU" sz="1400">
                <a:solidFill>
                  <a:srgbClr val="2E6D9F"/>
                </a:solidFill>
              </a:rPr>
              <a:t>и смещением</a:t>
            </a:r>
            <a:r>
              <a:rPr lang="en-US" sz="1400">
                <a:solidFill>
                  <a:srgbClr val="2E6D9F"/>
                </a:solidFill>
              </a:rPr>
              <a:t>. </a:t>
            </a:r>
          </a:p>
          <a:p>
            <a:pPr algn="l"/>
            <a:r>
              <a:rPr lang="ru-RU" sz="1400">
                <a:solidFill>
                  <a:srgbClr val="2E6D9F"/>
                </a:solidFill>
              </a:rPr>
              <a:t>Крутизна и смещение соответствуют значениям </a:t>
            </a:r>
            <a:r>
              <a:rPr lang="en-US" sz="1400">
                <a:solidFill>
                  <a:srgbClr val="2E6D9F"/>
                </a:solidFill>
              </a:rPr>
              <a:t>B </a:t>
            </a:r>
            <a:r>
              <a:rPr lang="ru-RU" sz="1400">
                <a:solidFill>
                  <a:srgbClr val="2E6D9F"/>
                </a:solidFill>
              </a:rPr>
              <a:t>и </a:t>
            </a:r>
            <a:r>
              <a:rPr lang="en-US" sz="1400">
                <a:solidFill>
                  <a:srgbClr val="2E6D9F"/>
                </a:solidFill>
              </a:rPr>
              <a:t>C </a:t>
            </a:r>
            <a:r>
              <a:rPr lang="ru-RU" sz="1400">
                <a:solidFill>
                  <a:srgbClr val="2E6D9F"/>
                </a:solidFill>
              </a:rPr>
              <a:t>в меню датчика и программе </a:t>
            </a:r>
            <a:r>
              <a:rPr lang="en-US" sz="1400">
                <a:solidFill>
                  <a:srgbClr val="2E6D9F"/>
                </a:solidFill>
              </a:rPr>
              <a:t>Hydro-Com.</a:t>
            </a:r>
          </a:p>
        </p:txBody>
      </p:sp>
      <p:grpSp>
        <p:nvGrpSpPr>
          <p:cNvPr id="3" name="Gruppierung 2"/>
          <p:cNvGrpSpPr>
            <a:grpSpLocks/>
          </p:cNvGrpSpPr>
          <p:nvPr/>
        </p:nvGrpSpPr>
        <p:grpSpPr bwMode="auto">
          <a:xfrm>
            <a:off x="1582738" y="2863850"/>
            <a:ext cx="7231062" cy="3451225"/>
            <a:chOff x="1583457" y="2864456"/>
            <a:chExt cx="7229841" cy="3449827"/>
          </a:xfrm>
        </p:grpSpPr>
        <p:pic>
          <p:nvPicPr>
            <p:cNvPr id="27654" name="Picture 11" descr="GainAndOffset"/>
            <p:cNvPicPr>
              <a:picLocks noChangeAspect="1" noChangeArrowheads="1"/>
            </p:cNvPicPr>
            <p:nvPr/>
          </p:nvPicPr>
          <p:blipFill>
            <a:blip r:embed="rId3"/>
            <a:srcRect/>
            <a:stretch>
              <a:fillRect/>
            </a:stretch>
          </p:blipFill>
          <p:spPr bwMode="auto">
            <a:xfrm>
              <a:off x="1583457" y="2864456"/>
              <a:ext cx="7229841" cy="3449827"/>
            </a:xfrm>
            <a:prstGeom prst="rect">
              <a:avLst/>
            </a:prstGeom>
            <a:noFill/>
            <a:ln w="9525">
              <a:noFill/>
              <a:miter lim="800000"/>
              <a:headEnd/>
              <a:tailEnd/>
            </a:ln>
          </p:spPr>
        </p:pic>
        <p:sp>
          <p:nvSpPr>
            <p:cNvPr id="27655" name="Text Box 5"/>
            <p:cNvSpPr txBox="1">
              <a:spLocks noChangeArrowheads="1"/>
            </p:cNvSpPr>
            <p:nvPr/>
          </p:nvSpPr>
          <p:spPr bwMode="auto">
            <a:xfrm>
              <a:off x="7560121" y="4140671"/>
              <a:ext cx="987938" cy="290609"/>
            </a:xfrm>
            <a:prstGeom prst="rect">
              <a:avLst/>
            </a:prstGeom>
            <a:noFill/>
            <a:ln w="9525">
              <a:noFill/>
              <a:miter lim="800000"/>
              <a:headEnd/>
              <a:tailEnd/>
            </a:ln>
          </p:spPr>
          <p:txBody>
            <a:bodyPr lIns="104918" tIns="52459" rIns="104918" bIns="52459">
              <a:spAutoFit/>
            </a:bodyPr>
            <a:lstStyle/>
            <a:p>
              <a:pPr algn="l"/>
              <a:r>
                <a:rPr lang="en-GB" b="1" i="1">
                  <a:solidFill>
                    <a:srgbClr val="FF0000"/>
                  </a:solidFill>
                </a:rPr>
                <a:t>= B value</a:t>
              </a:r>
            </a:p>
          </p:txBody>
        </p:sp>
        <p:sp>
          <p:nvSpPr>
            <p:cNvPr id="27656" name="Text Box 12"/>
            <p:cNvSpPr txBox="1">
              <a:spLocks noChangeArrowheads="1"/>
            </p:cNvSpPr>
            <p:nvPr/>
          </p:nvSpPr>
          <p:spPr bwMode="auto">
            <a:xfrm>
              <a:off x="1943497" y="5796855"/>
              <a:ext cx="984941" cy="290609"/>
            </a:xfrm>
            <a:prstGeom prst="rect">
              <a:avLst/>
            </a:prstGeom>
            <a:noFill/>
            <a:ln w="9525">
              <a:noFill/>
              <a:miter lim="800000"/>
              <a:headEnd/>
              <a:tailEnd/>
            </a:ln>
          </p:spPr>
          <p:txBody>
            <a:bodyPr lIns="104918" tIns="52459" rIns="104918" bIns="52459">
              <a:spAutoFit/>
            </a:bodyPr>
            <a:lstStyle/>
            <a:p>
              <a:pPr algn="l"/>
              <a:r>
                <a:rPr lang="en-GB" b="1" i="1">
                  <a:solidFill>
                    <a:srgbClr val="FF0000"/>
                  </a:solidFill>
                </a:rPr>
                <a:t>= C value</a:t>
              </a:r>
            </a:p>
          </p:txBody>
        </p:sp>
      </p:grpSp>
      <p:sp>
        <p:nvSpPr>
          <p:cNvPr id="27651" name="Rectangle 2"/>
          <p:cNvSpPr>
            <a:spLocks noChangeArrowheads="1"/>
          </p:cNvSpPr>
          <p:nvPr/>
        </p:nvSpPr>
        <p:spPr bwMode="auto">
          <a:xfrm>
            <a:off x="719138" y="900113"/>
            <a:ext cx="6840537" cy="447675"/>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Что такое калибровка материала</a:t>
            </a:r>
            <a:r>
              <a:rPr lang="en-GB" sz="2800" b="1">
                <a:solidFill>
                  <a:srgbClr val="2E6D9F"/>
                </a:solidFill>
              </a:rPr>
              <a:t>?</a:t>
            </a:r>
          </a:p>
        </p:txBody>
      </p:sp>
      <p:sp>
        <p:nvSpPr>
          <p:cNvPr id="27652" name="TextBox 7"/>
          <p:cNvSpPr txBox="1">
            <a:spLocks noChangeArrowheads="1"/>
          </p:cNvSpPr>
          <p:nvPr/>
        </p:nvSpPr>
        <p:spPr bwMode="auto">
          <a:xfrm>
            <a:off x="1573213" y="3556000"/>
            <a:ext cx="1214437" cy="1155700"/>
          </a:xfrm>
          <a:prstGeom prst="rect">
            <a:avLst/>
          </a:prstGeom>
          <a:solidFill>
            <a:schemeClr val="bg1"/>
          </a:solidFill>
          <a:ln w="9525">
            <a:noFill/>
            <a:miter lim="800000"/>
            <a:headEnd/>
            <a:tailEnd/>
          </a:ln>
        </p:spPr>
        <p:txBody>
          <a:bodyPr>
            <a:spAutoFit/>
          </a:bodyPr>
          <a:lstStyle/>
          <a:p>
            <a:pPr>
              <a:spcBef>
                <a:spcPct val="0"/>
              </a:spcBef>
            </a:pPr>
            <a:r>
              <a:rPr lang="ru-RU" sz="1400" b="1"/>
              <a:t>Влажность материала, %</a:t>
            </a:r>
          </a:p>
          <a:p>
            <a:pPr algn="l">
              <a:spcBef>
                <a:spcPct val="0"/>
              </a:spcBef>
            </a:pPr>
            <a:endParaRPr lang="ru-RU" sz="1400" b="1"/>
          </a:p>
          <a:p>
            <a:pPr algn="l">
              <a:spcBef>
                <a:spcPct val="0"/>
              </a:spcBef>
            </a:pPr>
            <a:endParaRPr lang="ru-RU" sz="1400" b="1"/>
          </a:p>
        </p:txBody>
      </p:sp>
      <p:sp>
        <p:nvSpPr>
          <p:cNvPr id="27653" name="TextBox 11"/>
          <p:cNvSpPr txBox="1">
            <a:spLocks noChangeArrowheads="1"/>
          </p:cNvSpPr>
          <p:nvPr/>
        </p:nvSpPr>
        <p:spPr bwMode="auto">
          <a:xfrm>
            <a:off x="3898900" y="5865813"/>
            <a:ext cx="3430588" cy="523875"/>
          </a:xfrm>
          <a:prstGeom prst="rect">
            <a:avLst/>
          </a:prstGeom>
          <a:solidFill>
            <a:schemeClr val="bg1"/>
          </a:solidFill>
          <a:ln w="9525">
            <a:noFill/>
            <a:miter lim="800000"/>
            <a:headEnd/>
            <a:tailEnd/>
          </a:ln>
        </p:spPr>
        <p:txBody>
          <a:bodyPr>
            <a:spAutoFit/>
          </a:bodyPr>
          <a:lstStyle/>
          <a:p>
            <a:pPr algn="l">
              <a:spcBef>
                <a:spcPct val="0"/>
              </a:spcBef>
            </a:pPr>
            <a:r>
              <a:rPr lang="ru-RU" sz="1400" b="1"/>
              <a:t>Немасштабированное показание датчика</a:t>
            </a:r>
          </a:p>
        </p:txBody>
      </p:sp>
      <p:sp>
        <p:nvSpPr>
          <p:cNvPr id="27658" name="TextBox 7"/>
          <p:cNvSpPr txBox="1">
            <a:spLocks noChangeArrowheads="1"/>
          </p:cNvSpPr>
          <p:nvPr/>
        </p:nvSpPr>
        <p:spPr bwMode="auto">
          <a:xfrm>
            <a:off x="7559675" y="3668713"/>
            <a:ext cx="1800225" cy="942975"/>
          </a:xfrm>
          <a:prstGeom prst="rect">
            <a:avLst/>
          </a:prstGeom>
          <a:solidFill>
            <a:schemeClr val="bg1"/>
          </a:solidFill>
          <a:ln w="9525">
            <a:noFill/>
            <a:miter lim="800000"/>
            <a:headEnd/>
            <a:tailEnd/>
          </a:ln>
        </p:spPr>
        <p:txBody>
          <a:bodyPr>
            <a:spAutoFit/>
          </a:bodyPr>
          <a:lstStyle/>
          <a:p>
            <a:pPr>
              <a:spcBef>
                <a:spcPct val="0"/>
              </a:spcBef>
            </a:pPr>
            <a:r>
              <a:rPr lang="ru-RU" sz="1400" b="1">
                <a:solidFill>
                  <a:srgbClr val="FF3300"/>
                </a:solidFill>
              </a:rPr>
              <a:t>Коэффициент усиления = В</a:t>
            </a:r>
          </a:p>
          <a:p>
            <a:pPr algn="l">
              <a:spcBef>
                <a:spcPct val="0"/>
              </a:spcBef>
            </a:pPr>
            <a:endParaRPr lang="ru-RU" sz="1400" b="1">
              <a:solidFill>
                <a:srgbClr val="FF3300"/>
              </a:solidFill>
            </a:endParaRPr>
          </a:p>
          <a:p>
            <a:pPr algn="l">
              <a:spcBef>
                <a:spcPct val="0"/>
              </a:spcBef>
            </a:pPr>
            <a:endParaRPr lang="ru-RU" sz="1400" b="1"/>
          </a:p>
        </p:txBody>
      </p:sp>
      <p:sp>
        <p:nvSpPr>
          <p:cNvPr id="27659" name="TextBox 7"/>
          <p:cNvSpPr txBox="1">
            <a:spLocks noChangeArrowheads="1"/>
          </p:cNvSpPr>
          <p:nvPr/>
        </p:nvSpPr>
        <p:spPr bwMode="auto">
          <a:xfrm>
            <a:off x="987425" y="5616575"/>
            <a:ext cx="1800225" cy="730250"/>
          </a:xfrm>
          <a:prstGeom prst="rect">
            <a:avLst/>
          </a:prstGeom>
          <a:solidFill>
            <a:schemeClr val="bg1"/>
          </a:solidFill>
          <a:ln w="9525">
            <a:noFill/>
            <a:miter lim="800000"/>
            <a:headEnd/>
            <a:tailEnd/>
          </a:ln>
        </p:spPr>
        <p:txBody>
          <a:bodyPr>
            <a:spAutoFit/>
          </a:bodyPr>
          <a:lstStyle/>
          <a:p>
            <a:pPr>
              <a:spcBef>
                <a:spcPct val="0"/>
              </a:spcBef>
            </a:pPr>
            <a:r>
              <a:rPr lang="ru-RU" sz="1400" b="1">
                <a:solidFill>
                  <a:srgbClr val="FF3300"/>
                </a:solidFill>
              </a:rPr>
              <a:t>Смещение = С</a:t>
            </a:r>
          </a:p>
          <a:p>
            <a:pPr algn="l">
              <a:spcBef>
                <a:spcPct val="0"/>
              </a:spcBef>
            </a:pPr>
            <a:endParaRPr lang="ru-RU" sz="1400" b="1">
              <a:solidFill>
                <a:srgbClr val="FF3300"/>
              </a:solidFill>
            </a:endParaRPr>
          </a:p>
          <a:p>
            <a:pPr algn="l">
              <a:spcBef>
                <a:spcPct val="0"/>
              </a:spcBef>
            </a:pPr>
            <a:endParaRPr lang="ru-RU" sz="1400" b="1"/>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2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2800" b="1">
                <a:solidFill>
                  <a:srgbClr val="2E6D9F"/>
                </a:solidFill>
              </a:rPr>
              <a:t>Преимущества правильной калибровки влажности</a:t>
            </a:r>
            <a:endParaRPr lang="en-GB" sz="2800" b="1">
              <a:solidFill>
                <a:srgbClr val="2E6D9F"/>
              </a:solidFill>
            </a:endParaRPr>
          </a:p>
        </p:txBody>
      </p:sp>
      <p:sp>
        <p:nvSpPr>
          <p:cNvPr id="365573" name="Text Box 5"/>
          <p:cNvSpPr txBox="1">
            <a:spLocks noChangeArrowheads="1"/>
          </p:cNvSpPr>
          <p:nvPr/>
        </p:nvSpPr>
        <p:spPr bwMode="auto">
          <a:xfrm>
            <a:off x="876300" y="1692275"/>
            <a:ext cx="9852025" cy="4275138"/>
          </a:xfrm>
          <a:prstGeom prst="rect">
            <a:avLst/>
          </a:prstGeom>
          <a:noFill/>
          <a:ln w="9525">
            <a:noFill/>
            <a:miter lim="800000"/>
            <a:headEnd/>
            <a:tailEnd/>
          </a:ln>
        </p:spPr>
        <p:txBody>
          <a:bodyPr lIns="104918" tIns="52459" rIns="104918" bIns="52459">
            <a:spAutoFit/>
          </a:bodyPr>
          <a:lstStyle/>
          <a:p>
            <a:pPr algn="l"/>
            <a:r>
              <a:rPr lang="ru-RU" sz="1400" b="1">
                <a:solidFill>
                  <a:srgbClr val="2E6D9F"/>
                </a:solidFill>
              </a:rPr>
              <a:t>Вопрос</a:t>
            </a:r>
            <a:r>
              <a:rPr lang="en-GB" b="1">
                <a:solidFill>
                  <a:srgbClr val="2E6D9F"/>
                </a:solidFill>
              </a:rPr>
              <a:t>:</a:t>
            </a:r>
          </a:p>
          <a:p>
            <a:pPr algn="l"/>
            <a:r>
              <a:rPr lang="ru-RU" b="1">
                <a:solidFill>
                  <a:srgbClr val="2E6D9F"/>
                </a:solidFill>
              </a:rPr>
              <a:t>Как часто нужно проводить калибровку</a:t>
            </a:r>
            <a:r>
              <a:rPr lang="en-GB" b="1">
                <a:solidFill>
                  <a:srgbClr val="2E6D9F"/>
                </a:solidFill>
              </a:rPr>
              <a:t>?</a:t>
            </a:r>
            <a:r>
              <a:rPr lang="en-GB">
                <a:solidFill>
                  <a:srgbClr val="2E6D9F"/>
                </a:solidFill>
              </a:rPr>
              <a:t> </a:t>
            </a:r>
            <a:r>
              <a:rPr lang="ru-RU">
                <a:solidFill>
                  <a:srgbClr val="2E6D9F"/>
                </a:solidFill>
              </a:rPr>
              <a:t>Этот вопрос часто задают наши новые покупатели.</a:t>
            </a:r>
            <a:endParaRPr lang="en-GB">
              <a:solidFill>
                <a:srgbClr val="2E6D9F"/>
              </a:solidFill>
            </a:endParaRPr>
          </a:p>
          <a:p>
            <a:pPr algn="l">
              <a:spcBef>
                <a:spcPct val="0"/>
              </a:spcBef>
            </a:pPr>
            <a:r>
              <a:rPr lang="en-GB">
                <a:solidFill>
                  <a:srgbClr val="2E6D9F"/>
                </a:solidFill>
              </a:rPr>
              <a:t/>
            </a:r>
            <a:br>
              <a:rPr lang="en-GB">
                <a:solidFill>
                  <a:srgbClr val="2E6D9F"/>
                </a:solidFill>
              </a:rPr>
            </a:br>
            <a:r>
              <a:rPr lang="ru-RU">
                <a:solidFill>
                  <a:srgbClr val="2E6D9F"/>
                </a:solidFill>
              </a:rPr>
              <a:t>Наши датчики ничем не отличаются от другого оборудования, нуждающегося в калибровке</a:t>
            </a:r>
            <a:r>
              <a:rPr lang="en-GB">
                <a:solidFill>
                  <a:srgbClr val="2E6D9F"/>
                </a:solidFill>
              </a:rPr>
              <a:t>. </a:t>
            </a:r>
            <a:br>
              <a:rPr lang="en-GB">
                <a:solidFill>
                  <a:srgbClr val="2E6D9F"/>
                </a:solidFill>
              </a:rPr>
            </a:br>
            <a:r>
              <a:rPr lang="en-GB">
                <a:solidFill>
                  <a:srgbClr val="2E6D9F"/>
                </a:solidFill>
              </a:rPr>
              <a:t/>
            </a:r>
            <a:br>
              <a:rPr lang="en-GB">
                <a:solidFill>
                  <a:srgbClr val="2E6D9F"/>
                </a:solidFill>
              </a:rPr>
            </a:br>
            <a:r>
              <a:rPr lang="ru-RU">
                <a:solidFill>
                  <a:srgbClr val="2E6D9F"/>
                </a:solidFill>
              </a:rPr>
              <a:t>Датчики являются точным оборудованием, Каждый из них имеет идентичные измерительные характеристики</a:t>
            </a:r>
            <a:r>
              <a:rPr lang="en-GB">
                <a:solidFill>
                  <a:srgbClr val="2E6D9F"/>
                </a:solidFill>
              </a:rPr>
              <a:t>. </a:t>
            </a:r>
            <a:r>
              <a:rPr lang="ru-RU">
                <a:solidFill>
                  <a:srgbClr val="2E6D9F"/>
                </a:solidFill>
              </a:rPr>
              <a:t>Немасштабированные значения для </a:t>
            </a:r>
            <a:r>
              <a:rPr lang="en-GB">
                <a:solidFill>
                  <a:srgbClr val="2E6D9F"/>
                </a:solidFill>
              </a:rPr>
              <a:t>*</a:t>
            </a:r>
            <a:r>
              <a:rPr lang="ru-RU">
                <a:solidFill>
                  <a:srgbClr val="2E6D9F"/>
                </a:solidFill>
              </a:rPr>
              <a:t> «воздуха»</a:t>
            </a:r>
            <a:r>
              <a:rPr lang="en-GB">
                <a:solidFill>
                  <a:srgbClr val="2E6D9F"/>
                </a:solidFill>
              </a:rPr>
              <a:t> (</a:t>
            </a:r>
            <a:r>
              <a:rPr lang="ru-RU">
                <a:solidFill>
                  <a:srgbClr val="2E6D9F"/>
                </a:solidFill>
              </a:rPr>
              <a:t>немасштабированное значение=0</a:t>
            </a:r>
            <a:r>
              <a:rPr lang="en-GB">
                <a:solidFill>
                  <a:srgbClr val="2E6D9F"/>
                </a:solidFill>
              </a:rPr>
              <a:t>) </a:t>
            </a:r>
            <a:r>
              <a:rPr lang="ru-RU">
                <a:solidFill>
                  <a:srgbClr val="2E6D9F"/>
                </a:solidFill>
              </a:rPr>
              <a:t>и </a:t>
            </a:r>
            <a:r>
              <a:rPr lang="en-GB">
                <a:solidFill>
                  <a:srgbClr val="2E6D9F"/>
                </a:solidFill>
              </a:rPr>
              <a:t>*</a:t>
            </a:r>
            <a:r>
              <a:rPr lang="ru-RU">
                <a:solidFill>
                  <a:srgbClr val="2E6D9F"/>
                </a:solidFill>
              </a:rPr>
              <a:t> «воды»</a:t>
            </a:r>
            <a:r>
              <a:rPr lang="en-GB">
                <a:solidFill>
                  <a:srgbClr val="2E6D9F"/>
                </a:solidFill>
              </a:rPr>
              <a:t> (</a:t>
            </a:r>
            <a:r>
              <a:rPr lang="ru-RU">
                <a:solidFill>
                  <a:srgbClr val="2E6D9F"/>
                </a:solidFill>
              </a:rPr>
              <a:t>немасштабированное значение=100</a:t>
            </a:r>
            <a:r>
              <a:rPr lang="en-GB">
                <a:solidFill>
                  <a:srgbClr val="2E6D9F"/>
                </a:solidFill>
              </a:rPr>
              <a:t>) </a:t>
            </a:r>
            <a:r>
              <a:rPr lang="ru-RU">
                <a:solidFill>
                  <a:srgbClr val="2E6D9F"/>
                </a:solidFill>
              </a:rPr>
              <a:t>получаются при контролируемых условиях и записываются в память каждого датчика</a:t>
            </a:r>
            <a:r>
              <a:rPr lang="en-GB">
                <a:solidFill>
                  <a:srgbClr val="2E6D9F"/>
                </a:solidFill>
              </a:rPr>
              <a:t> </a:t>
            </a:r>
            <a:r>
              <a:rPr lang="ru-RU">
                <a:solidFill>
                  <a:srgbClr val="2E6D9F"/>
                </a:solidFill>
              </a:rPr>
              <a:t>. Это значит, что…</a:t>
            </a:r>
            <a:r>
              <a:rPr lang="en-GB">
                <a:solidFill>
                  <a:srgbClr val="2E6D9F"/>
                </a:solidFill>
              </a:rPr>
              <a:t/>
            </a:r>
            <a:br>
              <a:rPr lang="en-GB">
                <a:solidFill>
                  <a:srgbClr val="2E6D9F"/>
                </a:solidFill>
              </a:rPr>
            </a:br>
            <a:r>
              <a:rPr lang="en-GB">
                <a:solidFill>
                  <a:srgbClr val="2E6D9F"/>
                </a:solidFill>
              </a:rPr>
              <a:t/>
            </a:r>
            <a:br>
              <a:rPr lang="en-GB">
                <a:solidFill>
                  <a:srgbClr val="2E6D9F"/>
                </a:solidFill>
              </a:rPr>
            </a:br>
            <a:r>
              <a:rPr lang="ru-RU" sz="1400" b="1">
                <a:solidFill>
                  <a:srgbClr val="2E6D9F"/>
                </a:solidFill>
              </a:rPr>
              <a:t>Ответ</a:t>
            </a:r>
            <a:r>
              <a:rPr lang="en-GB" b="1">
                <a:solidFill>
                  <a:srgbClr val="2E6D9F"/>
                </a:solidFill>
              </a:rPr>
              <a:t>:</a:t>
            </a:r>
          </a:p>
          <a:p>
            <a:pPr algn="l">
              <a:spcBef>
                <a:spcPct val="0"/>
              </a:spcBef>
            </a:pPr>
            <a:r>
              <a:rPr lang="ru-RU">
                <a:solidFill>
                  <a:srgbClr val="2E6D9F"/>
                </a:solidFill>
              </a:rPr>
              <a:t>Достаточно одной </a:t>
            </a:r>
            <a:r>
              <a:rPr lang="ru-RU" b="1">
                <a:solidFill>
                  <a:srgbClr val="2E6D9F"/>
                </a:solidFill>
              </a:rPr>
              <a:t>правильно проведенной </a:t>
            </a:r>
            <a:r>
              <a:rPr lang="ru-RU">
                <a:solidFill>
                  <a:srgbClr val="2E6D9F"/>
                </a:solidFill>
              </a:rPr>
              <a:t>калибровки</a:t>
            </a:r>
            <a:r>
              <a:rPr lang="en-GB">
                <a:solidFill>
                  <a:srgbClr val="2E6D9F"/>
                </a:solidFill>
              </a:rPr>
              <a:t>.</a:t>
            </a:r>
          </a:p>
          <a:p>
            <a:pPr algn="l"/>
            <a:r>
              <a:rPr lang="ru-RU">
                <a:solidFill>
                  <a:srgbClr val="2E6D9F"/>
                </a:solidFill>
              </a:rPr>
              <a:t>Калибровка должна проводиться для </a:t>
            </a:r>
            <a:r>
              <a:rPr lang="ru-RU" b="1">
                <a:solidFill>
                  <a:srgbClr val="2E6D9F"/>
                </a:solidFill>
              </a:rPr>
              <a:t>каждого</a:t>
            </a:r>
            <a:r>
              <a:rPr lang="ru-RU">
                <a:solidFill>
                  <a:srgbClr val="2E6D9F"/>
                </a:solidFill>
              </a:rPr>
              <a:t> материала, но если калибровка выполнена корректно, в дальнейшем датчик не потребует практически никакого обслуживания</a:t>
            </a:r>
            <a:r>
              <a:rPr lang="en-GB">
                <a:solidFill>
                  <a:srgbClr val="2E6D9F"/>
                </a:solidFill>
              </a:rPr>
              <a:t>. </a:t>
            </a:r>
            <a:br>
              <a:rPr lang="en-GB">
                <a:solidFill>
                  <a:srgbClr val="2E6D9F"/>
                </a:solidFill>
              </a:rPr>
            </a:br>
            <a:r>
              <a:rPr lang="en-GB">
                <a:solidFill>
                  <a:srgbClr val="2E6D9F"/>
                </a:solidFill>
              </a:rPr>
              <a:t/>
            </a:r>
            <a:br>
              <a:rPr lang="en-GB">
                <a:solidFill>
                  <a:srgbClr val="2E6D9F"/>
                </a:solidFill>
              </a:rPr>
            </a:br>
            <a:r>
              <a:rPr lang="ru-RU">
                <a:solidFill>
                  <a:srgbClr val="2E6D9F"/>
                </a:solidFill>
              </a:rPr>
              <a:t>Рекомендуется проверять калибровочные данные в рамках контроля качества</a:t>
            </a:r>
            <a:r>
              <a:rPr lang="en-GB">
                <a:solidFill>
                  <a:srgbClr val="2E6D9F"/>
                </a:solidFill>
              </a:rPr>
              <a:t>. </a:t>
            </a:r>
            <a:r>
              <a:rPr lang="ru-RU">
                <a:solidFill>
                  <a:srgbClr val="2E6D9F"/>
                </a:solidFill>
              </a:rPr>
              <a:t>Частота проверок зависит от требований, принятых в организации, и может составлять от недели до шести месяцев. </a:t>
            </a:r>
            <a:r>
              <a:rPr lang="en-GB">
                <a:solidFill>
                  <a:srgbClr val="2E6D9F"/>
                </a:solidFill>
              </a:rPr>
              <a:t>Hydronix </a:t>
            </a:r>
            <a:r>
              <a:rPr lang="ru-RU">
                <a:solidFill>
                  <a:srgbClr val="2E6D9F"/>
                </a:solidFill>
              </a:rPr>
              <a:t>предоставляет бланк для записи результатов испытаний влажности образцов.</a:t>
            </a:r>
            <a:endParaRPr lang="en-GB">
              <a:solidFill>
                <a:srgbClr val="2E6D9F"/>
              </a:solidFill>
            </a:endParaRPr>
          </a:p>
          <a:p>
            <a:pPr algn="l"/>
            <a:r>
              <a:rPr lang="ru-RU">
                <a:solidFill>
                  <a:srgbClr val="2E6D9F"/>
                </a:solidFill>
              </a:rPr>
              <a:t>Неправильно выполненная калибровка с использованием датчиков </a:t>
            </a:r>
            <a:r>
              <a:rPr lang="en-GB">
                <a:solidFill>
                  <a:srgbClr val="2E6D9F"/>
                </a:solidFill>
              </a:rPr>
              <a:t>Hydronix </a:t>
            </a:r>
            <a:r>
              <a:rPr lang="ru-RU">
                <a:solidFill>
                  <a:srgbClr val="2E6D9F"/>
                </a:solidFill>
              </a:rPr>
              <a:t>или использование для калибровки других, менее точных, датчиков может привести к необходимости более часто проводить повторную калибровку.</a:t>
            </a:r>
            <a:r>
              <a:rPr lang="en-GB">
                <a:solidFill>
                  <a:srgbClr val="2E6D9F"/>
                </a:solidFill>
              </a:rPr>
              <a:t> </a:t>
            </a:r>
            <a:r>
              <a:rPr lang="ru-RU">
                <a:solidFill>
                  <a:srgbClr val="2E6D9F"/>
                </a:solidFill>
              </a:rPr>
              <a:t>В данной презентации объясняется, почему это происходит и как правильно произвести калибровку высокоточных датчиков </a:t>
            </a:r>
            <a:r>
              <a:rPr lang="en-GB">
                <a:solidFill>
                  <a:srgbClr val="2E6D9F"/>
                </a:solidFill>
              </a:rPr>
              <a:t>Hydronix</a:t>
            </a:r>
            <a:r>
              <a:rPr lang="ru-RU">
                <a:solidFill>
                  <a:srgbClr val="2E6D9F"/>
                </a:solidFill>
              </a:rPr>
              <a:t>, чтобы избежать ненужных проблем при дальнейшей эксплуатации</a:t>
            </a:r>
            <a:r>
              <a:rPr lang="en-GB">
                <a:solidFill>
                  <a:srgbClr val="2E6D9F"/>
                </a:solidFill>
              </a:rPr>
              <a:t>.</a:t>
            </a:r>
          </a:p>
        </p:txBody>
      </p:sp>
      <p:sp>
        <p:nvSpPr>
          <p:cNvPr id="365574" name="Text Box 6"/>
          <p:cNvSpPr txBox="1">
            <a:spLocks noChangeArrowheads="1"/>
          </p:cNvSpPr>
          <p:nvPr/>
        </p:nvSpPr>
        <p:spPr bwMode="auto">
          <a:xfrm>
            <a:off x="647700" y="6296025"/>
            <a:ext cx="8548688" cy="441325"/>
          </a:xfrm>
          <a:prstGeom prst="rect">
            <a:avLst/>
          </a:prstGeom>
          <a:noFill/>
          <a:ln w="9525">
            <a:noFill/>
            <a:miter lim="800000"/>
            <a:headEnd/>
            <a:tailEnd/>
          </a:ln>
        </p:spPr>
        <p:txBody>
          <a:bodyPr wrap="none" lIns="104918" tIns="52459" rIns="104918" bIns="52459">
            <a:spAutoFit/>
          </a:bodyPr>
          <a:lstStyle/>
          <a:p>
            <a:pPr algn="l">
              <a:spcBef>
                <a:spcPct val="0"/>
              </a:spcBef>
            </a:pPr>
            <a:r>
              <a:rPr lang="en-GB" sz="1100" b="1">
                <a:solidFill>
                  <a:srgbClr val="2E6D9F"/>
                </a:solidFill>
              </a:rPr>
              <a:t>*</a:t>
            </a:r>
            <a:r>
              <a:rPr lang="ru-RU" sz="1100" b="1">
                <a:solidFill>
                  <a:srgbClr val="2E6D9F"/>
                </a:solidFill>
              </a:rPr>
              <a:t>См. Руководства пользователя для </a:t>
            </a:r>
            <a:r>
              <a:rPr lang="en-GB" sz="1100" b="1">
                <a:solidFill>
                  <a:srgbClr val="2E6D9F"/>
                </a:solidFill>
              </a:rPr>
              <a:t>Hydro-Probe II </a:t>
            </a:r>
            <a:r>
              <a:rPr lang="ru-RU" sz="1100" b="1">
                <a:solidFill>
                  <a:srgbClr val="2E6D9F"/>
                </a:solidFill>
              </a:rPr>
              <a:t>и </a:t>
            </a:r>
            <a:r>
              <a:rPr lang="en-GB" sz="1100" b="1">
                <a:solidFill>
                  <a:srgbClr val="2E6D9F"/>
                </a:solidFill>
              </a:rPr>
              <a:t>Hydro-Com</a:t>
            </a:r>
            <a:r>
              <a:rPr lang="ru-RU" sz="1100" b="1">
                <a:solidFill>
                  <a:srgbClr val="2E6D9F"/>
                </a:solidFill>
              </a:rPr>
              <a:t> (глава «Заводская калибровка»)</a:t>
            </a:r>
            <a:r>
              <a:rPr lang="en-GB" sz="1100" b="1">
                <a:solidFill>
                  <a:srgbClr val="2E6D9F"/>
                </a:solidFill>
              </a:rPr>
              <a:t> </a:t>
            </a:r>
            <a:r>
              <a:rPr lang="ru-RU" sz="1100" b="1">
                <a:solidFill>
                  <a:srgbClr val="2E6D9F"/>
                </a:solidFill>
              </a:rPr>
              <a:t>для получения более </a:t>
            </a:r>
          </a:p>
          <a:p>
            <a:pPr algn="l">
              <a:spcBef>
                <a:spcPct val="0"/>
              </a:spcBef>
            </a:pPr>
            <a:r>
              <a:rPr lang="ru-RU" sz="1100" b="1">
                <a:solidFill>
                  <a:srgbClr val="2E6D9F"/>
                </a:solidFill>
              </a:rPr>
              <a:t>подробной информации</a:t>
            </a:r>
            <a:r>
              <a:rPr lang="en-GB" sz="1100" b="1">
                <a:solidFill>
                  <a:srgbClr val="2E6D9F"/>
                </a:solidFill>
              </a:rPr>
              <a:t> </a:t>
            </a:r>
            <a:r>
              <a:rPr lang="ru-RU" sz="1100" b="1">
                <a:solidFill>
                  <a:srgbClr val="2E6D9F"/>
                </a:solidFill>
              </a:rPr>
              <a:t>.</a:t>
            </a:r>
            <a:endParaRPr lang="en-GB" sz="1100" b="1">
              <a:solidFill>
                <a:srgbClr val="2E6D9F"/>
              </a:solidFill>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55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55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55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557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2000"/>
                                  </p:stCondLst>
                                  <p:childTnLst>
                                    <p:set>
                                      <p:cBhvr>
                                        <p:cTn id="29" dur="1" fill="hold">
                                          <p:stCondLst>
                                            <p:cond delay="0"/>
                                          </p:stCondLst>
                                        </p:cTn>
                                        <p:tgtEl>
                                          <p:spTgt spid="365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build="p" bldLvl="2"/>
      <p:bldP spid="3655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5"/>
          <p:cNvSpPr>
            <a:spLocks noChangeArrowheads="1"/>
          </p:cNvSpPr>
          <p:nvPr/>
        </p:nvSpPr>
        <p:spPr bwMode="auto">
          <a:xfrm>
            <a:off x="895350" y="1468438"/>
            <a:ext cx="9761538" cy="2044700"/>
          </a:xfrm>
          <a:prstGeom prst="rect">
            <a:avLst/>
          </a:prstGeom>
          <a:noFill/>
          <a:ln w="9525">
            <a:noFill/>
            <a:miter lim="800000"/>
            <a:headEnd/>
            <a:tailEnd/>
          </a:ln>
        </p:spPr>
        <p:txBody>
          <a:bodyPr lIns="104918" tIns="174809" rIns="104918" bIns="43702" anchor="ctr">
            <a:spAutoFit/>
          </a:bodyPr>
          <a:lstStyle/>
          <a:p>
            <a:pPr algn="l" eaLnBrk="0" hangingPunct="0">
              <a:spcBef>
                <a:spcPct val="0"/>
              </a:spcBef>
            </a:pPr>
            <a:r>
              <a:rPr kumimoji="1" lang="ru-RU" altLang="zh-CN">
                <a:solidFill>
                  <a:srgbClr val="2E6D9F"/>
                </a:solidFill>
              </a:rPr>
              <a:t>Коэффициент</a:t>
            </a:r>
            <a:r>
              <a:rPr kumimoji="1" lang="en-US" altLang="zh-CN">
                <a:solidFill>
                  <a:srgbClr val="2E6D9F"/>
                </a:solidFill>
                <a:ea typeface="SimSun" pitchFamily="2" charset="-122"/>
              </a:rPr>
              <a:t> SSD </a:t>
            </a:r>
            <a:r>
              <a:rPr kumimoji="1" lang="ru-RU" altLang="zh-CN">
                <a:solidFill>
                  <a:srgbClr val="2E6D9F"/>
                </a:solidFill>
              </a:rPr>
              <a:t>применяется для материалов, которые содержат поглощенную воду, например, для заполнителей. Водонасыщенное состояние при сухой поверхности означает, что поверхность материала является абсолютно сухой, но частицы материала могут содержать поглощенную воду. Количество поглощенной воды различается для разных заполнителей, оно измеряется в процентах и называется показателем поглощения воды </a:t>
            </a:r>
            <a:r>
              <a:rPr kumimoji="1" lang="en-US" altLang="zh-CN">
                <a:solidFill>
                  <a:srgbClr val="2E6D9F"/>
                </a:solidFill>
                <a:ea typeface="SimSun" pitchFamily="2" charset="-122"/>
              </a:rPr>
              <a:t>(WAV</a:t>
            </a:r>
            <a:r>
              <a:rPr kumimoji="1" lang="ru-RU" altLang="zh-CN">
                <a:solidFill>
                  <a:srgbClr val="2E6D9F"/>
                </a:solidFill>
              </a:rPr>
              <a:t> -</a:t>
            </a:r>
            <a:r>
              <a:rPr kumimoji="1" lang="ru-RU" altLang="zh-CN"/>
              <a:t> </a:t>
            </a:r>
            <a:r>
              <a:rPr kumimoji="1" lang="en-US" altLang="zh-CN">
                <a:solidFill>
                  <a:srgbClr val="2E6D9F"/>
                </a:solidFill>
                <a:ea typeface="SimSun" pitchFamily="2" charset="-122"/>
              </a:rPr>
              <a:t>Water Absorption Value).</a:t>
            </a:r>
            <a:br>
              <a:rPr kumimoji="1" lang="en-US" altLang="zh-CN">
                <a:solidFill>
                  <a:srgbClr val="2E6D9F"/>
                </a:solidFill>
                <a:ea typeface="SimSun" pitchFamily="2" charset="-122"/>
              </a:rPr>
            </a:br>
            <a:r>
              <a:rPr kumimoji="1" lang="en-US" altLang="zh-CN">
                <a:solidFill>
                  <a:srgbClr val="2E6D9F"/>
                </a:solidFill>
                <a:ea typeface="SimSun" pitchFamily="2" charset="-122"/>
              </a:rPr>
              <a:t/>
            </a:r>
            <a:br>
              <a:rPr kumimoji="1" lang="en-US" altLang="zh-CN">
                <a:solidFill>
                  <a:srgbClr val="2E6D9F"/>
                </a:solidFill>
                <a:ea typeface="SimSun" pitchFamily="2" charset="-122"/>
              </a:rPr>
            </a:br>
            <a:r>
              <a:rPr kumimoji="1" lang="ru-RU" altLang="zh-CN">
                <a:solidFill>
                  <a:srgbClr val="2E6D9F"/>
                </a:solidFill>
              </a:rPr>
              <a:t>В производстве бетона за вес заполнителей принимается вес в водонасыщенном состоянии при сухой поверхности</a:t>
            </a:r>
            <a:r>
              <a:rPr kumimoji="1" lang="en-US" altLang="zh-CN">
                <a:solidFill>
                  <a:srgbClr val="2E6D9F"/>
                </a:solidFill>
                <a:ea typeface="SimSun" pitchFamily="2" charset="-122"/>
              </a:rPr>
              <a:t> (</a:t>
            </a:r>
            <a:r>
              <a:rPr kumimoji="1" lang="ru-RU" altLang="zh-CN">
                <a:solidFill>
                  <a:srgbClr val="2E6D9F"/>
                </a:solidFill>
              </a:rPr>
              <a:t>с нулевым содержанием свободной влажности</a:t>
            </a:r>
            <a:r>
              <a:rPr kumimoji="1" lang="en-US" altLang="zh-CN">
                <a:solidFill>
                  <a:srgbClr val="2E6D9F"/>
                </a:solidFill>
                <a:ea typeface="SimSun" pitchFamily="2" charset="-122"/>
              </a:rPr>
              <a:t>, </a:t>
            </a:r>
            <a:r>
              <a:rPr kumimoji="1" lang="ru-RU" altLang="zh-CN">
                <a:solidFill>
                  <a:srgbClr val="2E6D9F"/>
                </a:solidFill>
              </a:rPr>
              <a:t>т.е. воды, которая не была поглощена заполнителем и может вступать в реакцию с цементом). </a:t>
            </a:r>
            <a:endParaRPr kumimoji="1" lang="en-US" altLang="zh-CN">
              <a:solidFill>
                <a:srgbClr val="2E6D9F"/>
              </a:solidFill>
              <a:ea typeface="SimSun" pitchFamily="2" charset="-122"/>
            </a:endParaRPr>
          </a:p>
          <a:p>
            <a:pPr algn="l" eaLnBrk="0" hangingPunct="0">
              <a:spcBef>
                <a:spcPct val="0"/>
              </a:spcBef>
            </a:pPr>
            <a:endParaRPr kumimoji="1" lang="en-US" altLang="zh-CN">
              <a:solidFill>
                <a:srgbClr val="2E6D9F"/>
              </a:solidFill>
              <a:ea typeface="SimSun" pitchFamily="2" charset="-122"/>
            </a:endParaRPr>
          </a:p>
          <a:p>
            <a:pPr algn="l" eaLnBrk="0" hangingPunct="0">
              <a:spcBef>
                <a:spcPct val="0"/>
              </a:spcBef>
            </a:pPr>
            <a:r>
              <a:rPr kumimoji="1" lang="ru-RU" altLang="zh-CN">
                <a:solidFill>
                  <a:srgbClr val="2E6D9F"/>
                </a:solidFill>
              </a:rPr>
              <a:t>Калибровочные точки можно получить только путем тестирования влажности высушенных в печи материалов. В ходе таких испытаний из материала устраняется 100% влаги, что позволяет получить значение общей влажности.</a:t>
            </a:r>
            <a:endParaRPr kumimoji="1" lang="en-GB" altLang="zh-CN">
              <a:solidFill>
                <a:srgbClr val="2E6D9F"/>
              </a:solidFill>
              <a:ea typeface="SimSun" pitchFamily="2" charset="-122"/>
            </a:endParaRPr>
          </a:p>
        </p:txBody>
      </p:sp>
      <p:sp>
        <p:nvSpPr>
          <p:cNvPr id="5157" name="Rectangle 52"/>
          <p:cNvSpPr>
            <a:spLocks noChangeArrowheads="1"/>
          </p:cNvSpPr>
          <p:nvPr/>
        </p:nvSpPr>
        <p:spPr bwMode="auto">
          <a:xfrm>
            <a:off x="638175" y="3781425"/>
            <a:ext cx="9269413" cy="635000"/>
          </a:xfrm>
          <a:prstGeom prst="rect">
            <a:avLst/>
          </a:prstGeom>
          <a:noFill/>
          <a:ln w="9525">
            <a:solidFill>
              <a:schemeClr val="bg1"/>
            </a:solidFill>
            <a:miter lim="800000"/>
            <a:headEnd/>
            <a:tailEnd/>
          </a:ln>
        </p:spPr>
        <p:txBody>
          <a:bodyPr wrap="none" lIns="104918" tIns="52459" rIns="104918" bIns="52459" anchor="ctr"/>
          <a:lstStyle/>
          <a:p>
            <a:pPr algn="l">
              <a:spcBef>
                <a:spcPct val="0"/>
              </a:spcBef>
            </a:pPr>
            <a:endParaRPr lang="de-DE">
              <a:solidFill>
                <a:srgbClr val="2E6D9F"/>
              </a:solidFill>
            </a:endParaRPr>
          </a:p>
        </p:txBody>
      </p:sp>
      <p:sp>
        <p:nvSpPr>
          <p:cNvPr id="378934" name="Rectangle 54"/>
          <p:cNvSpPr>
            <a:spLocks noChangeArrowheads="1"/>
          </p:cNvSpPr>
          <p:nvPr/>
        </p:nvSpPr>
        <p:spPr bwMode="auto">
          <a:xfrm>
            <a:off x="862013" y="4484688"/>
            <a:ext cx="9866312" cy="949325"/>
          </a:xfrm>
          <a:prstGeom prst="rect">
            <a:avLst/>
          </a:prstGeom>
          <a:noFill/>
          <a:ln w="9525">
            <a:noFill/>
            <a:miter lim="800000"/>
            <a:headEnd/>
            <a:tailEnd/>
          </a:ln>
        </p:spPr>
        <p:txBody>
          <a:bodyPr lIns="104918" tIns="174809" rIns="104918" bIns="43702" anchor="ctr">
            <a:spAutoFit/>
          </a:bodyPr>
          <a:lstStyle/>
          <a:p>
            <a:pPr algn="l" eaLnBrk="0" hangingPunct="0">
              <a:spcBef>
                <a:spcPct val="0"/>
              </a:spcBef>
            </a:pPr>
            <a:r>
              <a:rPr kumimoji="1" lang="ru-RU" altLang="zh-CN">
                <a:solidFill>
                  <a:srgbClr val="2E6D9F"/>
                </a:solidFill>
              </a:rPr>
              <a:t>Чтобы датчик выдавал значение свободной влажности,</a:t>
            </a:r>
            <a:r>
              <a:rPr kumimoji="1" lang="en-US" altLang="zh-CN">
                <a:solidFill>
                  <a:srgbClr val="2E6D9F"/>
                </a:solidFill>
                <a:ea typeface="SimSun" pitchFamily="2" charset="-122"/>
              </a:rPr>
              <a:t> Hydronix </a:t>
            </a:r>
            <a:r>
              <a:rPr kumimoji="1" lang="ru-RU" altLang="zh-CN">
                <a:solidFill>
                  <a:srgbClr val="2E6D9F"/>
                </a:solidFill>
              </a:rPr>
              <a:t>использует коэффициент</a:t>
            </a:r>
            <a:r>
              <a:rPr kumimoji="1" lang="en-US" altLang="zh-CN">
                <a:solidFill>
                  <a:srgbClr val="2E6D9F"/>
                </a:solidFill>
                <a:ea typeface="SimSun" pitchFamily="2" charset="-122"/>
              </a:rPr>
              <a:t> SSD, </a:t>
            </a:r>
            <a:r>
              <a:rPr kumimoji="1" lang="ru-RU" altLang="zh-CN">
                <a:solidFill>
                  <a:srgbClr val="2E6D9F"/>
                </a:solidFill>
              </a:rPr>
              <a:t>который представляет собой показатель поглощения воды (</a:t>
            </a:r>
            <a:r>
              <a:rPr kumimoji="1" lang="en-US" altLang="zh-CN">
                <a:solidFill>
                  <a:srgbClr val="2E6D9F"/>
                </a:solidFill>
                <a:ea typeface="SimSun" pitchFamily="2" charset="-122"/>
              </a:rPr>
              <a:t>WAV</a:t>
            </a:r>
            <a:r>
              <a:rPr kumimoji="1" lang="ru-RU" altLang="zh-CN">
                <a:solidFill>
                  <a:srgbClr val="2E6D9F"/>
                </a:solidFill>
              </a:rPr>
              <a:t> -</a:t>
            </a:r>
            <a:r>
              <a:rPr kumimoji="1" lang="ru-RU" altLang="zh-CN"/>
              <a:t> </a:t>
            </a:r>
            <a:r>
              <a:rPr kumimoji="1" lang="en-US" altLang="zh-CN">
                <a:solidFill>
                  <a:srgbClr val="2E6D9F"/>
                </a:solidFill>
                <a:ea typeface="SimSun" pitchFamily="2" charset="-122"/>
              </a:rPr>
              <a:t>Water Absorption Value</a:t>
            </a:r>
            <a:r>
              <a:rPr kumimoji="1" lang="ru-RU" altLang="zh-CN">
                <a:solidFill>
                  <a:srgbClr val="2E6D9F"/>
                </a:solidFill>
              </a:rPr>
              <a:t>) материалом</a:t>
            </a:r>
            <a:r>
              <a:rPr kumimoji="1" lang="en-US" altLang="zh-CN">
                <a:solidFill>
                  <a:srgbClr val="2E6D9F"/>
                </a:solidFill>
                <a:ea typeface="SimSun" pitchFamily="2" charset="-122"/>
              </a:rPr>
              <a:t>. </a:t>
            </a:r>
            <a:r>
              <a:rPr kumimoji="1" lang="ru-RU" altLang="zh-CN">
                <a:solidFill>
                  <a:srgbClr val="2E6D9F"/>
                </a:solidFill>
              </a:rPr>
              <a:t>Его значение можно узнать у поставщика материалов и указать в данных калибровки для конкретного материала</a:t>
            </a:r>
            <a:r>
              <a:rPr kumimoji="1" lang="en-US" altLang="zh-CN">
                <a:solidFill>
                  <a:srgbClr val="2E6D9F"/>
                </a:solidFill>
                <a:ea typeface="SimSun" pitchFamily="2" charset="-122"/>
              </a:rPr>
              <a:t>.</a:t>
            </a:r>
            <a:br>
              <a:rPr kumimoji="1" lang="en-US" altLang="zh-CN">
                <a:solidFill>
                  <a:srgbClr val="2E6D9F"/>
                </a:solidFill>
                <a:ea typeface="SimSun" pitchFamily="2" charset="-122"/>
              </a:rPr>
            </a:br>
            <a:endParaRPr kumimoji="1" lang="en-US" altLang="zh-CN">
              <a:solidFill>
                <a:srgbClr val="2E6D9F"/>
              </a:solidFill>
              <a:ea typeface="SimSun" pitchFamily="2" charset="-122"/>
            </a:endParaRPr>
          </a:p>
        </p:txBody>
      </p:sp>
      <p:sp>
        <p:nvSpPr>
          <p:cNvPr id="5159" name="Rectangle 4"/>
          <p:cNvSpPr>
            <a:spLocks noChangeArrowheads="1"/>
          </p:cNvSpPr>
          <p:nvPr/>
        </p:nvSpPr>
        <p:spPr bwMode="auto">
          <a:xfrm>
            <a:off x="792163" y="812800"/>
            <a:ext cx="8207375" cy="503238"/>
          </a:xfrm>
          <a:prstGeom prst="rect">
            <a:avLst/>
          </a:prstGeom>
          <a:noFill/>
          <a:ln w="9525">
            <a:noFill/>
            <a:miter lim="800000"/>
            <a:headEnd/>
            <a:tailEnd/>
          </a:ln>
        </p:spPr>
        <p:txBody>
          <a:bodyPr lIns="104918" tIns="52459" rIns="104918" bIns="52459" anchor="ctr"/>
          <a:lstStyle/>
          <a:p>
            <a:pPr algn="l">
              <a:lnSpc>
                <a:spcPct val="70000"/>
              </a:lnSpc>
              <a:spcBef>
                <a:spcPct val="0"/>
              </a:spcBef>
            </a:pPr>
            <a:r>
              <a:rPr lang="ru-RU" sz="1800" b="1">
                <a:solidFill>
                  <a:srgbClr val="2E6D9F"/>
                </a:solidFill>
              </a:rPr>
              <a:t>Коэффициент смещения кривой насыщения влагой при сухой поверхности материала </a:t>
            </a:r>
            <a:r>
              <a:rPr lang="en-GB" sz="1800" b="1">
                <a:solidFill>
                  <a:srgbClr val="2E6D9F"/>
                </a:solidFill>
              </a:rPr>
              <a:t>(SSD) </a:t>
            </a:r>
            <a:r>
              <a:rPr lang="ru-RU" sz="1800" b="1">
                <a:solidFill>
                  <a:srgbClr val="2E6D9F"/>
                </a:solidFill>
              </a:rPr>
              <a:t>и влажность после сушки</a:t>
            </a:r>
            <a:endParaRPr lang="en-GB" sz="1800" b="1">
              <a:solidFill>
                <a:srgbClr val="2E6D9F"/>
              </a:solidFill>
            </a:endParaRPr>
          </a:p>
        </p:txBody>
      </p:sp>
      <p:graphicFrame>
        <p:nvGraphicFramePr>
          <p:cNvPr id="3" name="Object 34"/>
          <p:cNvGraphicFramePr>
            <a:graphicFrameLocks noChangeAspect="1"/>
          </p:cNvGraphicFramePr>
          <p:nvPr/>
        </p:nvGraphicFramePr>
        <p:xfrm>
          <a:off x="538163" y="3759200"/>
          <a:ext cx="9725025" cy="450850"/>
        </p:xfrm>
        <a:graphic>
          <a:graphicData uri="http://schemas.openxmlformats.org/presentationml/2006/ole">
            <p:oleObj spid="_x0000_s5154" name="Формула" r:id="rId3" imgW="4546440" imgH="203040" progId="Equation.3">
              <p:embed/>
            </p:oleObj>
          </a:graphicData>
        </a:graphic>
      </p:graphicFrame>
      <p:grpSp>
        <p:nvGrpSpPr>
          <p:cNvPr id="6" name="Gruppierung 5"/>
          <p:cNvGrpSpPr>
            <a:grpSpLocks/>
          </p:cNvGrpSpPr>
          <p:nvPr/>
        </p:nvGrpSpPr>
        <p:grpSpPr bwMode="auto">
          <a:xfrm>
            <a:off x="673100" y="5481638"/>
            <a:ext cx="9437688" cy="638175"/>
            <a:chOff x="673553" y="5481263"/>
            <a:chExt cx="9437899" cy="638153"/>
          </a:xfrm>
        </p:grpSpPr>
        <p:graphicFrame>
          <p:nvGraphicFramePr>
            <p:cNvPr id="5155" name="Object 35"/>
            <p:cNvGraphicFramePr>
              <a:graphicFrameLocks noChangeAspect="1"/>
            </p:cNvGraphicFramePr>
            <p:nvPr/>
          </p:nvGraphicFramePr>
          <p:xfrm>
            <a:off x="673553" y="5481263"/>
            <a:ext cx="9437899" cy="347651"/>
          </p:xfrm>
          <a:graphic>
            <a:graphicData uri="http://schemas.openxmlformats.org/presentationml/2006/ole">
              <p:oleObj spid="_x0000_s5155" name="Формула" r:id="rId4" imgW="4368600" imgH="152280" progId="Equation.3">
                <p:embed/>
              </p:oleObj>
            </a:graphicData>
          </a:graphic>
        </p:graphicFrame>
        <p:sp>
          <p:nvSpPr>
            <p:cNvPr id="5161" name="Textfeld 4"/>
            <p:cNvSpPr txBox="1">
              <a:spLocks noChangeArrowheads="1"/>
            </p:cNvSpPr>
            <p:nvPr/>
          </p:nvSpPr>
          <p:spPr bwMode="auto">
            <a:xfrm>
              <a:off x="5183742" y="5874949"/>
              <a:ext cx="1312891" cy="244467"/>
            </a:xfrm>
            <a:prstGeom prst="rect">
              <a:avLst/>
            </a:prstGeom>
            <a:noFill/>
            <a:ln w="9525">
              <a:noFill/>
              <a:miter lim="800000"/>
              <a:headEnd/>
              <a:tailEnd/>
            </a:ln>
          </p:spPr>
          <p:txBody>
            <a:bodyPr wrap="none">
              <a:spAutoFit/>
            </a:bodyPr>
            <a:lstStyle/>
            <a:p>
              <a:pPr algn="l">
                <a:spcBef>
                  <a:spcPct val="0"/>
                </a:spcBef>
              </a:pPr>
              <a:r>
                <a:rPr lang="ru-RU" sz="1000"/>
                <a:t>Коэффициент </a:t>
              </a:r>
              <a:r>
                <a:rPr lang="de-DE" sz="1000"/>
                <a:t>SSD</a:t>
              </a:r>
            </a:p>
          </p:txBody>
        </p:sp>
      </p:gr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89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934" grpId="0"/>
    </p:bldLst>
  </p:timing>
</p:sld>
</file>

<file path=ppt/theme/theme1.xml><?xml version="1.0" encoding="utf-8"?>
<a:theme xmlns:a="http://schemas.openxmlformats.org/drawingml/2006/main" name="Präsentation Hydronix Vorlag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2500" b="0" i="0" u="none" strike="noStrike" cap="none" normalizeH="0" baseline="0">
            <a:ln>
              <a:noFill/>
            </a:ln>
            <a:solidFill>
              <a:schemeClr val="tx1"/>
            </a:solidFill>
            <a:effectLst/>
            <a:latin typeface="Arial"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2500" b="0" i="0" u="none" strike="noStrike" cap="none" normalizeH="0" baseline="0">
            <a:ln>
              <a:noFill/>
            </a:ln>
            <a:solidFill>
              <a:schemeClr val="tx1"/>
            </a:solidFill>
            <a:effectLst/>
            <a:latin typeface="Arial" pitchFamily="-1" charset="0"/>
          </a:defRPr>
        </a:defPPr>
      </a:lstStyle>
    </a:lnDef>
    <a:txDef>
      <a:spPr>
        <a:solidFill>
          <a:schemeClr val="bg1"/>
        </a:solidFill>
      </a:spPr>
      <a:bodyPr wrap="square" rtlCol="0">
        <a:spAutoFit/>
      </a:bodyPr>
      <a:lstStyle>
        <a:defPPr>
          <a:defRPr sz="1400" b="1" dirty="0"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Präsentation Hydronix Vorlage.potx</Template>
  <TotalTime>1500</TotalTime>
  <Words>2268</Words>
  <Application>Microsoft Macintosh PowerPoint</Application>
  <PresentationFormat>Произвольный</PresentationFormat>
  <Paragraphs>273</Paragraphs>
  <Slides>30</Slides>
  <Notes>10</Notes>
  <HiddenSlides>0</HiddenSlides>
  <MMClips>0</MMClips>
  <ScaleCrop>false</ScaleCrop>
  <HeadingPairs>
    <vt:vector size="8" baseType="variant">
      <vt:variant>
        <vt:lpstr>Использованные шрифты</vt:lpstr>
      </vt:variant>
      <vt:variant>
        <vt:i4>5</vt:i4>
      </vt:variant>
      <vt:variant>
        <vt:lpstr>Шаблон оформления</vt:lpstr>
      </vt:variant>
      <vt:variant>
        <vt:i4>3</vt:i4>
      </vt:variant>
      <vt:variant>
        <vt:lpstr>Внедренные серверы OLE</vt:lpstr>
      </vt:variant>
      <vt:variant>
        <vt:i4>2</vt:i4>
      </vt:variant>
      <vt:variant>
        <vt:lpstr>Заголовки слайдов</vt:lpstr>
      </vt:variant>
      <vt:variant>
        <vt:i4>30</vt:i4>
      </vt:variant>
    </vt:vector>
  </HeadingPairs>
  <TitlesOfParts>
    <vt:vector size="40" baseType="lpstr">
      <vt:lpstr>Arial</vt:lpstr>
      <vt:lpstr>ＭＳ Ｐゴシック</vt:lpstr>
      <vt:lpstr>Wingdings</vt:lpstr>
      <vt:lpstr>SimSun</vt:lpstr>
      <vt:lpstr>Arial-BoldMT</vt:lpstr>
      <vt:lpstr>Präsentation Hydronix Vorlage</vt:lpstr>
      <vt:lpstr>Präsentation Hydronix Vorlage</vt:lpstr>
      <vt:lpstr>Präsentation Hydronix Vorlage</vt:lpstr>
      <vt:lpstr>Picture</vt:lpstr>
      <vt:lpstr>Microsoft Equation 3.0</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vector>
  </TitlesOfParts>
  <Company>HYDRONIX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Melany George</dc:creator>
  <cp:lastModifiedBy>ИГОРЬ</cp:lastModifiedBy>
  <cp:revision>482</cp:revision>
  <dcterms:created xsi:type="dcterms:W3CDTF">2011-09-28T08:49:46Z</dcterms:created>
  <dcterms:modified xsi:type="dcterms:W3CDTF">2014-03-12T19:10:06Z</dcterms:modified>
</cp:coreProperties>
</file>