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22"/>
  </p:notesMasterIdLst>
  <p:sldIdLst>
    <p:sldId id="300" r:id="rId2"/>
    <p:sldId id="257" r:id="rId3"/>
    <p:sldId id="258" r:id="rId4"/>
    <p:sldId id="259" r:id="rId5"/>
    <p:sldId id="260" r:id="rId6"/>
    <p:sldId id="293" r:id="rId7"/>
    <p:sldId id="261" r:id="rId8"/>
    <p:sldId id="271" r:id="rId9"/>
    <p:sldId id="262" r:id="rId10"/>
    <p:sldId id="274" r:id="rId11"/>
    <p:sldId id="273" r:id="rId12"/>
    <p:sldId id="272" r:id="rId13"/>
    <p:sldId id="275" r:id="rId14"/>
    <p:sldId id="276" r:id="rId15"/>
    <p:sldId id="277" r:id="rId16"/>
    <p:sldId id="278" r:id="rId17"/>
    <p:sldId id="294" r:id="rId18"/>
    <p:sldId id="279" r:id="rId19"/>
    <p:sldId id="280" r:id="rId20"/>
    <p:sldId id="301" r:id="rId21"/>
  </p:sldIdLst>
  <p:sldSz cx="9144000" cy="6858000" type="screen4x3"/>
  <p:notesSz cx="7099300" cy="10236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1" autoAdjust="0"/>
    <p:restoredTop sz="94660"/>
  </p:normalViewPr>
  <p:slideViewPr>
    <p:cSldViewPr>
      <p:cViewPr>
        <p:scale>
          <a:sx n="60" d="100"/>
          <a:sy n="60" d="100"/>
        </p:scale>
        <p:origin x="-170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3C10147-B2FE-466A-A711-8B0EC35119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eisa\Pictures\mc\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08163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C:\Users\Jeisa\Pictures\mc\jpg_20110608143130_7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63" y="0"/>
            <a:ext cx="14287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7" descr="C:\Users\Jeisa\Pictures\mc\images (10).jpg"/>
          <p:cNvPicPr>
            <a:picLocks noChangeAspect="1" noChangeArrowheads="1"/>
          </p:cNvPicPr>
          <p:nvPr/>
        </p:nvPicPr>
        <p:blipFill>
          <a:blip r:embed="rId4" cstate="print"/>
          <a:srcRect l="44046"/>
          <a:stretch>
            <a:fillRect/>
          </a:stretch>
        </p:blipFill>
        <p:spPr bwMode="auto">
          <a:xfrm>
            <a:off x="2081213" y="0"/>
            <a:ext cx="1633537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8" descr="C:\Users\Jeisa\Pictures\mc\10172466-caucasica-cientifico-masculina-con-pluma-y-mirando-a-traves-de-un-microscopio-de-portapapeles.jpg"/>
          <p:cNvPicPr>
            <a:picLocks noChangeAspect="1" noChangeArrowheads="1"/>
          </p:cNvPicPr>
          <p:nvPr/>
        </p:nvPicPr>
        <p:blipFill>
          <a:blip r:embed="rId5" cstate="print"/>
          <a:srcRect l="18025"/>
          <a:stretch>
            <a:fillRect/>
          </a:stretch>
        </p:blipFill>
        <p:spPr bwMode="auto">
          <a:xfrm>
            <a:off x="5476875" y="0"/>
            <a:ext cx="1666875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31075" y="0"/>
            <a:ext cx="1812925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56438" y="188913"/>
            <a:ext cx="1908175" cy="64801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31913" y="188913"/>
            <a:ext cx="5572125" cy="64801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31913" y="1484313"/>
            <a:ext cx="374015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24463" y="1484313"/>
            <a:ext cx="374015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88913"/>
            <a:ext cx="7632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484313"/>
            <a:ext cx="76327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pic>
        <p:nvPicPr>
          <p:cNvPr id="1028" name="Picture 4" descr="C:\Users\Jeisa\Pictures\mc\12.jpg"/>
          <p:cNvPicPr>
            <a:picLocks noChangeAspect="1" noChangeArrowheads="1"/>
          </p:cNvPicPr>
          <p:nvPr/>
        </p:nvPicPr>
        <p:blipFill>
          <a:blip r:embed="rId14" cstate="print">
            <a:lum bright="22000" contrast="-14000"/>
          </a:blip>
          <a:srcRect/>
          <a:stretch>
            <a:fillRect/>
          </a:stretch>
        </p:blipFill>
        <p:spPr bwMode="auto">
          <a:xfrm>
            <a:off x="0" y="0"/>
            <a:ext cx="12858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0" descr="C:\Users\Jeisa\Pictures\mc\jpg_20110608143130_75.jpg"/>
          <p:cNvPicPr>
            <a:picLocks noChangeAspect="1" noChangeArrowheads="1"/>
          </p:cNvPicPr>
          <p:nvPr/>
        </p:nvPicPr>
        <p:blipFill>
          <a:blip r:embed="rId15" cstate="print">
            <a:lum bright="14000" contrast="-14000"/>
          </a:blip>
          <a:srcRect/>
          <a:stretch>
            <a:fillRect/>
          </a:stretch>
        </p:blipFill>
        <p:spPr bwMode="auto">
          <a:xfrm>
            <a:off x="0" y="2714625"/>
            <a:ext cx="129381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7" descr="C:\Users\Jeisa\Pictures\mc\images (10).jpg"/>
          <p:cNvPicPr>
            <a:picLocks noChangeAspect="1" noChangeArrowheads="1"/>
          </p:cNvPicPr>
          <p:nvPr/>
        </p:nvPicPr>
        <p:blipFill>
          <a:blip r:embed="rId16" cstate="print">
            <a:lum bright="22000" contrast="-14000"/>
          </a:blip>
          <a:srcRect l="49280" r="3600"/>
          <a:stretch>
            <a:fillRect/>
          </a:stretch>
        </p:blipFill>
        <p:spPr bwMode="auto">
          <a:xfrm>
            <a:off x="0" y="1214438"/>
            <a:ext cx="1285875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28" descr="C:\Users\Jeisa\Pictures\mc\10172466-caucasica-cientifico-masculina-con-pluma-y-mirando-a-traves-de-un-microscopio-de-portapapeles.jpg"/>
          <p:cNvPicPr>
            <a:picLocks noChangeAspect="1" noChangeArrowheads="1"/>
          </p:cNvPicPr>
          <p:nvPr/>
        </p:nvPicPr>
        <p:blipFill>
          <a:blip r:embed="rId17" cstate="print">
            <a:lum bright="14000" contrast="-14000"/>
          </a:blip>
          <a:srcRect l="25876" r="3706"/>
          <a:stretch>
            <a:fillRect/>
          </a:stretch>
        </p:blipFill>
        <p:spPr bwMode="auto">
          <a:xfrm>
            <a:off x="0" y="4143375"/>
            <a:ext cx="12858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8" cstate="print">
            <a:lum bright="14000" contrast="-14000"/>
          </a:blip>
          <a:srcRect/>
          <a:stretch>
            <a:fillRect/>
          </a:stretch>
        </p:blipFill>
        <p:spPr bwMode="auto">
          <a:xfrm>
            <a:off x="0" y="5678488"/>
            <a:ext cx="1285875" cy="117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2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isadomingue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-project.org/rwiki/rhelp.php?id=matri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jeisadomingues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141663"/>
            <a:ext cx="8534400" cy="1752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pt-BR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Simulações Gráficas e Numéricas Interativas Aplicadas ao Meio Ambiente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331913" y="5157788"/>
            <a:ext cx="644683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pt-BR" sz="2400" dirty="0" smtClean="0"/>
              <a:t>Marco Domingues</a:t>
            </a:r>
            <a:endParaRPr lang="pt-BR" sz="2400" dirty="0"/>
          </a:p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pt-BR" sz="2400" dirty="0" smtClean="0">
                <a:hlinkClick r:id="rId2"/>
              </a:rPr>
              <a:t>marcodomingues@</a:t>
            </a:r>
            <a:r>
              <a:rPr lang="pt-BR" sz="2400" dirty="0" smtClean="0"/>
              <a:t>recife.ifpe.edu.br</a:t>
            </a:r>
            <a:endParaRPr lang="pt-BR" sz="2400" dirty="0"/>
          </a:p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endParaRPr lang="pt-BR" sz="2400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/>
          <a:p>
            <a:pPr eaLnBrk="1" hangingPunct="1"/>
            <a:r>
              <a:rPr lang="pt-BR" sz="4000" dirty="0" smtClean="0"/>
              <a:t>Mestrado Profissional em Gestão </a:t>
            </a:r>
            <a:r>
              <a:rPr lang="pt-BR" sz="4000" dirty="0" smtClean="0"/>
              <a:t>Ambiental</a:t>
            </a: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Gerando valores	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vetor &lt;- c(1:9)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smtClean="0"/>
              <a:t>vetor = (1:9)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smtClean="0"/>
              <a:t>vetor = (9:1)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seq(1, 9, by = 2)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seq(1, 9, by = pi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seq(1, 9, by = 0.5)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smtClean="0"/>
              <a:t>rep(1,10)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smtClean="0"/>
              <a:t>rep(vetor,5)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smtClean="0"/>
              <a:t>rep (vetor, each = 5)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Matrizes	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m &lt;- matrix(c(1,2,3,11,12,13), nrow = 2,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ncol=3, byrow=TRUE, dimnames 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list(c("linha1", "linha2"), c("col1","col2","col3")))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m</a:t>
            </a:r>
            <a:endParaRPr lang="en-US" smtClean="0"/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Experimente retirar a cl</a:t>
            </a:r>
            <a:r>
              <a:rPr lang="pt-BR" smtClean="0">
                <a:solidFill>
                  <a:srgbClr val="FF0000"/>
                </a:solidFill>
              </a:rPr>
              <a:t>áusula byrow</a:t>
            </a:r>
            <a:endParaRPr 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Matrizes	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x &lt;- </a:t>
            </a:r>
            <a:r>
              <a:rPr lang="en-US" smtClean="0">
                <a:hlinkClick r:id="rId2"/>
              </a:rPr>
              <a:t>matrix</a:t>
            </a:r>
            <a:r>
              <a:rPr lang="en-US" smtClean="0"/>
              <a:t>(1:9,nrow=3)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x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[,1] [,2] [,3]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[1,]  1    4    7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[2,]  2    5    8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[3,]  3    6    9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Operações matemáticas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385888" y="1981200"/>
            <a:ext cx="7605712" cy="432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entre números (incluindo constantes e variáveis simples)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soma: +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subtração: -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produto: *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divisão: /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potência: ^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divisão inteira: % / %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mod: %%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Operações matemáticas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981200"/>
            <a:ext cx="61722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entre matrizes e números: 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se x é uma matriz, temos: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soma: x + 2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subtração: x - 2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produto: x * 2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divisão: x / 2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potência: x ^ 2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divisão inteira: x % / % 2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mod: x %%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Operações matemáticas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81200"/>
            <a:ext cx="7453313" cy="4327525"/>
          </a:xfrm>
        </p:spPr>
        <p:txBody>
          <a:bodyPr/>
          <a:lstStyle/>
          <a:p>
            <a:pPr eaLnBrk="1" hangingPunct="1"/>
            <a:r>
              <a:rPr lang="pt-BR" smtClean="0"/>
              <a:t>entre matrizes: </a:t>
            </a:r>
          </a:p>
          <a:p>
            <a:pPr eaLnBrk="1" hangingPunct="1"/>
            <a:r>
              <a:rPr lang="pt-BR" smtClean="0"/>
              <a:t>se x e y são matrizes, temos:</a:t>
            </a:r>
          </a:p>
          <a:p>
            <a:pPr lvl="1" eaLnBrk="1" hangingPunct="1"/>
            <a:r>
              <a:rPr lang="pt-BR" smtClean="0"/>
              <a:t>soma: x + y</a:t>
            </a:r>
          </a:p>
          <a:p>
            <a:pPr lvl="1" eaLnBrk="1" hangingPunct="1"/>
            <a:r>
              <a:rPr lang="pt-BR" smtClean="0"/>
              <a:t>subtração: x - y</a:t>
            </a:r>
          </a:p>
          <a:p>
            <a:pPr lvl="1" eaLnBrk="1" hangingPunct="1"/>
            <a:r>
              <a:rPr lang="pt-BR" smtClean="0"/>
              <a:t>produto: x %*%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Operadores lógicos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981200"/>
            <a:ext cx="7377113" cy="432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maior que: &gt; , &gt;=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menor que: &lt; , &lt;=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igual a: ==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diferente de: !=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para expressões:	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and: &amp;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or: |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not: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529513" cy="432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peso = c (60, 72, 57, 90, 95, 72)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altura= c(1.75, 1.80, 1.65, 1.90, 1.74, 1.91)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nome=c("jó", "josé","joão", "zé", "noé", "mané")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peso &gt; 70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peso [(peso &gt; 70)]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nome [(peso &gt; 70)]</a:t>
            </a:r>
          </a:p>
          <a:p>
            <a:pPr eaLnBrk="1" hangingPunct="1">
              <a:lnSpc>
                <a:spcPct val="90000"/>
              </a:lnSpc>
            </a:pPr>
            <a:r>
              <a:rPr lang="it-IT" sz="2800" smtClean="0"/>
              <a:t>nome [(peso &gt; 70) &amp; (peso &lt; 80)]</a:t>
            </a:r>
          </a:p>
          <a:p>
            <a:pPr eaLnBrk="1" hangingPunct="1">
              <a:lnSpc>
                <a:spcPct val="90000"/>
              </a:lnSpc>
            </a:pPr>
            <a:r>
              <a:rPr lang="it-IT" sz="2800" smtClean="0"/>
              <a:t>IMC = peso / altura </a:t>
            </a:r>
            <a:r>
              <a:rPr lang="pt-BR" sz="2800" smtClean="0"/>
              <a:t>^ 2</a:t>
            </a:r>
          </a:p>
          <a:p>
            <a:pPr eaLnBrk="1" hangingPunct="1">
              <a:lnSpc>
                <a:spcPct val="90000"/>
              </a:lnSpc>
            </a:pPr>
            <a:r>
              <a:rPr lang="it-IT" sz="2800" smtClean="0"/>
              <a:t>nome [IMC &gt; 25]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Operações básicas com vetores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81200"/>
            <a:ext cx="7453313" cy="432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Somatório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sum(&lt;nome do vetor&gt;)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Produtório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prod(&lt;nome do vetor&gt;)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Tamanho do vetor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length(&lt;nome do vetor&gt;)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Ordenação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sort(&lt;nome do vetor&gt;)</a:t>
            </a:r>
          </a:p>
          <a:p>
            <a:pPr lvl="1" eaLnBrk="1" hangingPunct="1">
              <a:lnSpc>
                <a:spcPct val="90000"/>
              </a:lnSpc>
            </a:pP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Operações básicas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81200"/>
            <a:ext cx="7453313" cy="4327525"/>
          </a:xfrm>
        </p:spPr>
        <p:txBody>
          <a:bodyPr/>
          <a:lstStyle/>
          <a:p>
            <a:pPr eaLnBrk="1" hangingPunct="1"/>
            <a:r>
              <a:rPr lang="pt-BR" smtClean="0"/>
              <a:t>Valor absoluto</a:t>
            </a:r>
          </a:p>
          <a:p>
            <a:pPr lvl="1" eaLnBrk="1" hangingPunct="1"/>
            <a:r>
              <a:rPr lang="pt-BR" smtClean="0"/>
              <a:t>abs(&lt;nome da variável ou vetor&gt;)</a:t>
            </a:r>
          </a:p>
          <a:p>
            <a:pPr eaLnBrk="1" hangingPunct="1"/>
            <a:r>
              <a:rPr lang="pt-BR" smtClean="0"/>
              <a:t>Raíz quadrada</a:t>
            </a:r>
          </a:p>
          <a:p>
            <a:pPr lvl="1" eaLnBrk="1" hangingPunct="1"/>
            <a:r>
              <a:rPr lang="pt-BR" smtClean="0"/>
              <a:t>sqrt(&lt;nome da variável ou do vetor&gt;)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ao R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 é um linguagem (ambiente) de programação  para computação estatística e gráfica</a:t>
            </a:r>
          </a:p>
          <a:p>
            <a:pPr lvl="1" eaLnBrk="1" hangingPunct="1"/>
            <a:r>
              <a:rPr lang="pt-BR" smtClean="0"/>
              <a:t>Baseada na linguagem S (S-Plus)</a:t>
            </a:r>
          </a:p>
          <a:p>
            <a:pPr eaLnBrk="1" hangingPunct="1"/>
            <a:r>
              <a:rPr lang="pt-BR" smtClean="0"/>
              <a:t>O ambiente R é flexível </a:t>
            </a:r>
          </a:p>
          <a:p>
            <a:pPr lvl="1" eaLnBrk="1" hangingPunct="1"/>
            <a:r>
              <a:rPr lang="pt-BR" smtClean="0"/>
              <a:t>Pode ser estendido através de pacotes</a:t>
            </a:r>
          </a:p>
          <a:p>
            <a:pPr lvl="1" eaLnBrk="1" hangingPunct="1"/>
            <a:r>
              <a:rPr lang="pt-BR" smtClean="0"/>
              <a:t>Open source e gratuito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141663"/>
            <a:ext cx="8534400" cy="1752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pt-BR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Simulações Gráficas e Numéricas Interativas Aplicadas ao Meio Ambiente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331913" y="5157788"/>
            <a:ext cx="644683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pt-BR" sz="2400" dirty="0" smtClean="0"/>
              <a:t>Marco Domingues</a:t>
            </a:r>
            <a:endParaRPr lang="pt-BR" sz="2400" dirty="0"/>
          </a:p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pt-BR" sz="2400" dirty="0" smtClean="0">
                <a:hlinkClick r:id="rId2"/>
              </a:rPr>
              <a:t>marcodomingues@</a:t>
            </a:r>
            <a:r>
              <a:rPr lang="pt-BR" sz="2400" dirty="0" smtClean="0"/>
              <a:t>recife.ifpe.edu.br</a:t>
            </a:r>
            <a:endParaRPr lang="pt-BR" sz="2400" dirty="0"/>
          </a:p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endParaRPr lang="pt-BR" sz="2400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/>
          <a:p>
            <a:pPr eaLnBrk="1" hangingPunct="1"/>
            <a:r>
              <a:rPr lang="pt-BR" sz="4000" dirty="0" smtClean="0"/>
              <a:t>Mestrado Profissional em </a:t>
            </a:r>
            <a:r>
              <a:rPr lang="pt-BR" sz="4000" smtClean="0"/>
              <a:t>Gestão </a:t>
            </a:r>
            <a:r>
              <a:rPr lang="pt-BR" sz="4000" smtClean="0"/>
              <a:t>Ambiental</a:t>
            </a: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ao R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Desenvolva um pacote e torne-se um colaborador do projeto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Homepage do projeto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http://cran.r-project.org/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O R é atualizado pelo menos a cada 6 meses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 version 3.0.2 has been released on 2013-09-25.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ao R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Códigos desenvolvidos em versões anteriores podem não funcionar em versões mais recentes</a:t>
            </a:r>
          </a:p>
          <a:p>
            <a:pPr eaLnBrk="1" hangingPunct="1"/>
            <a:r>
              <a:rPr lang="pt-BR" smtClean="0"/>
              <a:t>Existem ferramentas GUI para o R</a:t>
            </a:r>
          </a:p>
          <a:p>
            <a:pPr lvl="1" eaLnBrk="1" hangingPunct="1"/>
            <a:r>
              <a:rPr lang="pt-BR" smtClean="0"/>
              <a:t>http://www.sciviews.org/Tinn-R/index.html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Instalando o R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pacote R e os principais manuais podem ser obtidos a partir </a:t>
            </a:r>
          </a:p>
          <a:p>
            <a:pPr lvl="1" eaLnBrk="1" hangingPunct="1"/>
            <a:r>
              <a:rPr lang="pt-BR" smtClean="0"/>
              <a:t>http://cran.r-project.org/</a:t>
            </a:r>
          </a:p>
          <a:p>
            <a:pPr lvl="1" eaLnBrk="1" hangingPunct="1"/>
            <a:r>
              <a:rPr lang="pt-BR" smtClean="0"/>
              <a:t>ou em um </a:t>
            </a:r>
            <a:r>
              <a:rPr lang="pt-BR" i="1" smtClean="0"/>
              <a:t>mirror</a:t>
            </a:r>
          </a:p>
          <a:p>
            <a:pPr eaLnBrk="1" hangingPunct="1"/>
            <a:r>
              <a:rPr lang="pt-BR" smtClean="0"/>
              <a:t>Siga as instruções para instalar o pacote base do R</a:t>
            </a:r>
          </a:p>
          <a:p>
            <a:pPr lvl="1" eaLnBrk="1" hangingPunct="1"/>
            <a:r>
              <a:rPr lang="pt-BR" smtClean="0"/>
              <a:t>Não esqueça de instalar os manuais on-line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Instalando o R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Instalando pacotes de dados</a:t>
            </a:r>
          </a:p>
          <a:p>
            <a:pPr eaLnBrk="1" hangingPunct="1"/>
            <a:r>
              <a:rPr lang="pt-BR" sz="2800" smtClean="0"/>
              <a:t>Do livro </a:t>
            </a:r>
            <a:r>
              <a:rPr lang="en-US" sz="2800" smtClean="0"/>
              <a:t>“Introdutory Statistics with R”</a:t>
            </a:r>
            <a:endParaRPr lang="pt-BR" sz="2800" smtClean="0"/>
          </a:p>
          <a:p>
            <a:pPr lvl="1" eaLnBrk="1" hangingPunct="1"/>
            <a:r>
              <a:rPr lang="en-US" sz="2400" smtClean="0"/>
              <a:t>chooseCRANmirror()</a:t>
            </a:r>
          </a:p>
          <a:p>
            <a:pPr lvl="1" eaLnBrk="1" hangingPunct="1"/>
            <a:r>
              <a:rPr lang="en-US" sz="2400" smtClean="0"/>
              <a:t>install.packages(“ISwR", dependencies = TRUE)</a:t>
            </a:r>
          </a:p>
          <a:p>
            <a:pPr lvl="1" eaLnBrk="1" hangingPunct="1"/>
            <a:r>
              <a:rPr lang="en-US" sz="2400" smtClean="0"/>
              <a:t>library (ISwR)</a:t>
            </a:r>
            <a:endParaRPr lang="pt-BR" sz="2400" i="1" smtClean="0"/>
          </a:p>
          <a:p>
            <a:pPr eaLnBrk="1" hangingPunct="1"/>
            <a:r>
              <a:rPr lang="pt-BR" sz="2800" smtClean="0"/>
              <a:t>Do livro “Data Analysis and Graphics Using R”</a:t>
            </a:r>
          </a:p>
          <a:p>
            <a:pPr lvl="1" eaLnBrk="1" hangingPunct="1"/>
            <a:r>
              <a:rPr lang="en-US" sz="2400" smtClean="0"/>
              <a:t>install.packages(“DAAG", dependencies = TRUE)</a:t>
            </a:r>
            <a:endParaRPr lang="pt-BR" sz="2400" smtClean="0"/>
          </a:p>
          <a:p>
            <a:pPr lvl="1" eaLnBrk="1" hangingPunct="1"/>
            <a:r>
              <a:rPr lang="en-US" sz="2400" smtClean="0"/>
              <a:t>library (DAAG)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Primeiros passos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Somando dois valores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2 + 2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Atribuindo uma operação a uma variável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a = 2 + 2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a &lt;- 2 + 2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Para ver o resultado, digite a variável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a</a:t>
            </a:r>
            <a:endParaRPr lang="pt-BR" sz="24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[1] 4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ou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print (a)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Primeiros passos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400" smtClean="0"/>
              <a:t>Entrando com dados com </a:t>
            </a:r>
            <a:r>
              <a:rPr lang="en-US" sz="2400" smtClean="0"/>
              <a:t>“c”oncatenate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smtClean="0"/>
              <a:t>valores = c (6,7,4,3,2,0,0,6)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smtClean="0"/>
              <a:t>valores</a:t>
            </a:r>
          </a:p>
          <a:p>
            <a:pPr eaLnBrk="1" hangingPunct="1">
              <a:lnSpc>
                <a:spcPct val="80000"/>
              </a:lnSpc>
            </a:pPr>
            <a:r>
              <a:rPr lang="pt-BR" sz="2400" smtClean="0">
                <a:solidFill>
                  <a:srgbClr val="FF0000"/>
                </a:solidFill>
              </a:rPr>
              <a:t>OBS 1</a:t>
            </a:r>
            <a:r>
              <a:rPr lang="pt-BR" sz="2400" smtClean="0"/>
              <a:t>: Dados são armazenados no “R</a:t>
            </a:r>
            <a:r>
              <a:rPr lang="en-US" sz="2400" smtClean="0"/>
              <a:t>” como um vetor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smtClean="0"/>
              <a:t>a=4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smtClean="0"/>
              <a:t>a[1]</a:t>
            </a:r>
          </a:p>
          <a:p>
            <a:pPr eaLnBrk="1" hangingPunct="1">
              <a:lnSpc>
                <a:spcPct val="80000"/>
              </a:lnSpc>
            </a:pPr>
            <a:r>
              <a:rPr lang="pt-BR" sz="2400" smtClean="0">
                <a:solidFill>
                  <a:srgbClr val="FF0000"/>
                </a:solidFill>
              </a:rPr>
              <a:t>OBS 2</a:t>
            </a:r>
            <a:r>
              <a:rPr lang="pt-BR" sz="2400" smtClean="0"/>
              <a:t>: O índice da primeira posição do vetor é 1</a:t>
            </a:r>
          </a:p>
          <a:p>
            <a:pPr eaLnBrk="1" hangingPunct="1">
              <a:lnSpc>
                <a:spcPct val="80000"/>
              </a:lnSpc>
            </a:pPr>
            <a:r>
              <a:rPr lang="pt-BR" sz="2400" smtClean="0">
                <a:solidFill>
                  <a:srgbClr val="FF0000"/>
                </a:solidFill>
              </a:rPr>
              <a:t>OBS 3: </a:t>
            </a:r>
            <a:r>
              <a:rPr lang="pt-BR" sz="2400" smtClean="0"/>
              <a:t>Comentários devem ser precedidos por #</a:t>
            </a:r>
          </a:p>
          <a:p>
            <a:pPr eaLnBrk="1" hangingPunct="1">
              <a:lnSpc>
                <a:spcPct val="80000"/>
              </a:lnSpc>
            </a:pPr>
            <a:r>
              <a:rPr lang="pt-BR" sz="2400" smtClean="0"/>
              <a:t>Aplicando funções a um conjunto de dados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smtClean="0"/>
              <a:t>length (valores)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smtClean="0"/>
              <a:t>min (valores)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smtClean="0"/>
              <a:t>max (valores)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Primeiros passos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Para sair</a:t>
            </a:r>
          </a:p>
          <a:p>
            <a:pPr lvl="1" eaLnBrk="1" hangingPunct="1"/>
            <a:r>
              <a:rPr lang="pt-BR" smtClean="0"/>
              <a:t>&gt;q ()</a:t>
            </a:r>
          </a:p>
          <a:p>
            <a:pPr eaLnBrk="1" hangingPunct="1"/>
            <a:r>
              <a:rPr lang="pt-BR" smtClean="0"/>
              <a:t>Para ajuda</a:t>
            </a:r>
          </a:p>
          <a:p>
            <a:pPr lvl="1" eaLnBrk="1" hangingPunct="1"/>
            <a:r>
              <a:rPr lang="pt-BR" smtClean="0"/>
              <a:t>&gt;help (&lt;nome do comando&gt;)</a:t>
            </a:r>
          </a:p>
          <a:p>
            <a:pPr eaLnBrk="1" hangingPunct="1"/>
            <a:r>
              <a:rPr lang="pt-BR" smtClean="0"/>
              <a:t>Se não sabe o nome corretamente</a:t>
            </a:r>
          </a:p>
          <a:p>
            <a:pPr lvl="1" eaLnBrk="1" hangingPunct="1"/>
            <a:r>
              <a:rPr lang="pt-BR" smtClean="0"/>
              <a:t>&gt;help.search (</a:t>
            </a:r>
            <a:r>
              <a:rPr lang="en-US" smtClean="0"/>
              <a:t>“&lt;parte do comando&gt;”</a:t>
            </a:r>
            <a:r>
              <a:rPr lang="pt-BR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Info2">
  <a:themeElements>
    <a:clrScheme name="IntroInfo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roInfo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Info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Info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Info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Info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Info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Info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Info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Info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Info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Info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Info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Info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pcc-aula01</Template>
  <TotalTime>5281</TotalTime>
  <Words>781</Words>
  <Application>Microsoft Office PowerPoint</Application>
  <PresentationFormat>Apresentação na tela (4:3)</PresentationFormat>
  <Paragraphs>151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IntroInfo2</vt:lpstr>
      <vt:lpstr>Mestrado Profissional em Gestão Ambiental</vt:lpstr>
      <vt:lpstr>Introdução ao R</vt:lpstr>
      <vt:lpstr>Introdução ao R</vt:lpstr>
      <vt:lpstr>Introdução ao R</vt:lpstr>
      <vt:lpstr>Instalando o R</vt:lpstr>
      <vt:lpstr>Instalando o R</vt:lpstr>
      <vt:lpstr>Primeiros passos</vt:lpstr>
      <vt:lpstr>Primeiros passos</vt:lpstr>
      <vt:lpstr>Primeiros passos</vt:lpstr>
      <vt:lpstr>Gerando valores </vt:lpstr>
      <vt:lpstr>Matrizes </vt:lpstr>
      <vt:lpstr>Matrizes </vt:lpstr>
      <vt:lpstr>Operações matemáticas</vt:lpstr>
      <vt:lpstr>Operações matemáticas</vt:lpstr>
      <vt:lpstr>Operações matemáticas</vt:lpstr>
      <vt:lpstr>Operadores lógicos</vt:lpstr>
      <vt:lpstr>Exemplo</vt:lpstr>
      <vt:lpstr>Operações básicas com vetores</vt:lpstr>
      <vt:lpstr>Operações básicas</vt:lpstr>
      <vt:lpstr>Mestrado Profissional em Gestão Ambiental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Jeisa</dc:creator>
  <cp:lastModifiedBy>marco</cp:lastModifiedBy>
  <cp:revision>55</cp:revision>
  <cp:lastPrinted>1601-01-01T00:00:00Z</cp:lastPrinted>
  <dcterms:created xsi:type="dcterms:W3CDTF">1601-01-01T00:00:00Z</dcterms:created>
  <dcterms:modified xsi:type="dcterms:W3CDTF">2014-02-15T09:52:04Z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