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61"/>
  </p:notesMasterIdLst>
  <p:handoutMasterIdLst>
    <p:handoutMasterId r:id="rId62"/>
  </p:handoutMasterIdLst>
  <p:sldIdLst>
    <p:sldId id="256" r:id="rId2"/>
    <p:sldId id="282" r:id="rId3"/>
    <p:sldId id="323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4" r:id="rId15"/>
    <p:sldId id="257" r:id="rId16"/>
    <p:sldId id="259" r:id="rId17"/>
    <p:sldId id="265" r:id="rId18"/>
    <p:sldId id="269" r:id="rId19"/>
    <p:sldId id="283" r:id="rId20"/>
    <p:sldId id="284" r:id="rId21"/>
    <p:sldId id="286" r:id="rId22"/>
    <p:sldId id="332" r:id="rId23"/>
    <p:sldId id="341" r:id="rId24"/>
    <p:sldId id="342" r:id="rId25"/>
    <p:sldId id="344" r:id="rId26"/>
    <p:sldId id="345" r:id="rId27"/>
    <p:sldId id="343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40" r:id="rId51"/>
    <p:sldId id="368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07" r:id="rId6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32" y="18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F74F-6358-42F7-B765-F0E777903BD8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210F-3276-4517-9BB8-2C1CAE8A5FA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26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27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28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29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30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31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32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33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34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35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36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37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38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39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40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41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42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43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44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45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46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47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48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49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50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51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6D731A76-F200-416F-AE7F-B7E02DD32A88}" type="slidenum">
              <a:rPr lang="pt-BR"/>
              <a:pPr/>
              <a:t>52</a:t>
            </a:fld>
            <a:endParaRPr lang="pt-BR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5A9072C9-9E32-4E9A-8C4D-FB82BA54D678}" type="slidenum">
              <a:rPr lang="pt-BR"/>
              <a:pPr/>
              <a:t>53</a:t>
            </a:fld>
            <a:endParaRPr lang="pt-BR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B41E38BF-0F4E-4695-9F93-F6DED32A1DCE}" type="slidenum">
              <a:rPr lang="pt-BR"/>
              <a:pPr/>
              <a:t>55</a:t>
            </a:fld>
            <a:endParaRPr lang="pt-BR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69098426-1676-4B1A-8515-B040D2758682}" type="slidenum">
              <a:rPr lang="pt-BR"/>
              <a:pPr/>
              <a:t>56</a:t>
            </a:fld>
            <a:endParaRPr lang="pt-BR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A2EEDC4C-149D-4EB1-BDB5-7229248389BA}" type="slidenum">
              <a:rPr lang="pt-BR"/>
              <a:pPr/>
              <a:t>57</a:t>
            </a:fld>
            <a:endParaRPr lang="pt-BR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58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22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23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24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4747"/>
            <a:ext cx="2971800" cy="457732"/>
          </a:xfrm>
          <a:prstGeom prst="rect">
            <a:avLst/>
          </a:prstGeom>
          <a:ln/>
        </p:spPr>
        <p:txBody>
          <a:bodyPr/>
          <a:lstStyle/>
          <a:p>
            <a:fld id="{C1887AE4-38D5-485B-AF1A-35669B00E882}" type="slidenum">
              <a:rPr lang="pt-BR"/>
              <a:pPr/>
              <a:t>25</a:t>
            </a:fld>
            <a:endParaRPr lang="pt-BR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762000">
              <a:spcBef>
                <a:spcPct val="0"/>
              </a:spcBef>
            </a:pPr>
            <a:endParaRPr lang="pt-PT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EA70FD-D74E-46A6-A81A-7B98EF35E0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6F08-BBA3-4403-A799-6D283B66E1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31FF-D3BE-4472-99A5-47D584179B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96B8F6-1E93-4C9B-BCE6-39670D984B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8EB3E-6F4F-48CD-877C-1689985AFB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9747-0D5E-48C8-A6C5-B50E6447F11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4CF8-B46B-44A3-AE72-1453C6E54D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ACA1C-D419-471B-97F7-D2E8F43452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3A85-E56D-4469-822A-9F843209A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11114-2290-436C-95F7-90C09027B6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61C38E-DD27-4171-82DC-8D4602C5AE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B52D6-F852-4CC6-8625-5870EB9C61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rcodomingues@recife.ifpe.edu.br" TargetMode="External"/><Relationship Id="rId2" Type="http://schemas.openxmlformats.org/officeDocument/2006/relationships/hyperlink" Target="https://sites.google.com/a/recife.ifpe.edu.br/marcodomingue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143000"/>
            <a:ext cx="7315200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Introdução</a:t>
            </a:r>
            <a:r>
              <a:rPr lang="en-US" sz="3600" dirty="0" smtClean="0">
                <a:solidFill>
                  <a:schemeClr val="tx1"/>
                </a:solidFill>
              </a:rPr>
              <a:t> à </a:t>
            </a:r>
            <a:r>
              <a:rPr lang="en-US" sz="3600" dirty="0" err="1" smtClean="0">
                <a:solidFill>
                  <a:schemeClr val="tx1"/>
                </a:solidFill>
              </a:rPr>
              <a:t>Programação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78549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18360"/>
          <a:lstStyle/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Instituto Federal de Pernambuco</a:t>
            </a:r>
            <a:endParaRPr lang="pt-BR" sz="2600" dirty="0">
              <a:solidFill>
                <a:schemeClr val="tx1"/>
              </a:solidFill>
              <a:latin typeface="Constantia" pitchFamily="18" charset="0"/>
            </a:endParaRPr>
          </a:p>
          <a:p>
            <a:pPr algn="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Tecnologia em Analise </a:t>
            </a: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e Desenvolvimento de Sistemas</a:t>
            </a:r>
          </a:p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Prof. Marco </a:t>
            </a: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Domingues</a:t>
            </a:r>
            <a:endParaRPr lang="pt-BR" sz="26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E468BD8-31F7-4CD2-BEA4-93DEBF9165AB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456F5B6-40EF-4670-9474-73F4BAFC719B}" type="slidenum">
              <a:rPr lang="en-US"/>
              <a:pPr/>
              <a:t>10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/>
              <a:t>7 - Estrutura de dados homogênea</a:t>
            </a:r>
          </a:p>
          <a:p>
            <a:pPr lvl="1"/>
            <a:r>
              <a:rPr lang="pt-BR"/>
              <a:t>Matrizes unidimensionais</a:t>
            </a:r>
          </a:p>
          <a:p>
            <a:pPr lvl="1"/>
            <a:r>
              <a:rPr lang="pt-BR"/>
              <a:t>Matrizes bi-dimensionais ou tri-dimensionais</a:t>
            </a:r>
          </a:p>
          <a:p>
            <a:pPr lvl="1"/>
            <a:r>
              <a:rPr lang="pt-BR"/>
              <a:t>Matriz como argumento de funções</a:t>
            </a:r>
          </a:p>
          <a:p>
            <a:pPr lvl="1"/>
            <a:r>
              <a:rPr lang="pt-BR"/>
              <a:t>Strings e funções de manipulação</a:t>
            </a:r>
          </a:p>
          <a:p>
            <a:r>
              <a:rPr lang="pt-BR"/>
              <a:t>8 - Estrutura de dados  heterogênea</a:t>
            </a:r>
          </a:p>
          <a:p>
            <a:pPr lvl="1"/>
            <a:r>
              <a:rPr lang="pt-BR"/>
              <a:t>Definição</a:t>
            </a:r>
          </a:p>
          <a:p>
            <a:pPr lvl="1"/>
            <a:r>
              <a:rPr lang="pt-BR"/>
              <a:t>Estruturas como argumentos de funções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pt-BR" sz="4600" b="1" dirty="0" smtClean="0">
                <a:latin typeface="+mj-lt"/>
              </a:rPr>
              <a:t>Introdução à Programação</a:t>
            </a:r>
            <a:endParaRPr lang="pt-BR" sz="9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F3268A2-2195-418E-9489-4541C7DE612E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70EB646-EEF6-466F-956C-495130BBC133}" type="slidenum">
              <a:rPr lang="en-US"/>
              <a:pPr/>
              <a:t>11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/>
              <a:t>9 - Ponteiros</a:t>
            </a:r>
          </a:p>
          <a:p>
            <a:pPr lvl="1"/>
            <a:r>
              <a:rPr lang="pt-BR"/>
              <a:t>Operadores de ponteiros</a:t>
            </a:r>
          </a:p>
          <a:p>
            <a:pPr lvl="1"/>
            <a:r>
              <a:rPr lang="pt-BR"/>
              <a:t>Expressões com ponteiros</a:t>
            </a:r>
          </a:p>
          <a:p>
            <a:pPr lvl="1"/>
            <a:r>
              <a:rPr lang="pt-BR"/>
              <a:t>Ponteiros e Strings</a:t>
            </a:r>
          </a:p>
          <a:p>
            <a:pPr lvl="1"/>
            <a:r>
              <a:rPr lang="pt-BR"/>
              <a:t>Matrizes de Ponteiros</a:t>
            </a:r>
          </a:p>
          <a:p>
            <a:pPr lvl="1"/>
            <a:r>
              <a:rPr lang="pt-BR"/>
              <a:t>Ponteiros de estruturas</a:t>
            </a:r>
          </a:p>
          <a:p>
            <a:pPr lvl="1"/>
            <a:r>
              <a:rPr lang="pt-BR"/>
              <a:t>Parâmetros como ponteiros</a:t>
            </a:r>
          </a:p>
          <a:p>
            <a:pPr lvl="1"/>
            <a:r>
              <a:rPr lang="pt-BR"/>
              <a:t>Alocação dinâmica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pt-BR" sz="4600" b="1" dirty="0" smtClean="0">
                <a:latin typeface="+mj-lt"/>
              </a:rPr>
              <a:t>Introdução à Programação</a:t>
            </a:r>
            <a:endParaRPr lang="pt-BR" sz="9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92692B9-7FD9-45FF-AC81-33FAF762193B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94F6C46-E062-4BA8-B3DE-D7541FFD8640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/>
              <a:t>10 - Arquivos</a:t>
            </a:r>
          </a:p>
          <a:p>
            <a:pPr lvl="1"/>
            <a:r>
              <a:rPr lang="pt-BR"/>
              <a:t>Sistema de entrada e saída bufferizado</a:t>
            </a:r>
          </a:p>
          <a:p>
            <a:pPr lvl="2"/>
            <a:r>
              <a:rPr lang="pt-BR"/>
              <a:t>Funções </a:t>
            </a:r>
            <a:r>
              <a:rPr lang="pt-BR" i="1"/>
              <a:t>fopen(), fputc(), fgetc(), fread(), fwrite(), fclose(), feof(), fseek(),fgets(), fputs(), rewind() e remove()</a:t>
            </a:r>
          </a:p>
          <a:p>
            <a:pPr lvl="2"/>
            <a:r>
              <a:rPr lang="pt-BR"/>
              <a:t>Entrada padrão (</a:t>
            </a:r>
            <a:r>
              <a:rPr lang="pt-BR" i="1"/>
              <a:t>stdin</a:t>
            </a:r>
            <a:r>
              <a:rPr lang="pt-BR"/>
              <a:t>), saída padrão (</a:t>
            </a:r>
            <a:r>
              <a:rPr lang="pt-BR" i="1"/>
              <a:t>stdout</a:t>
            </a:r>
            <a:r>
              <a:rPr lang="pt-BR"/>
              <a:t>) e erro padrão (</a:t>
            </a:r>
            <a:r>
              <a:rPr lang="pt-BR" i="1"/>
              <a:t>stderr</a:t>
            </a:r>
            <a:r>
              <a:rPr lang="pt-BR"/>
              <a:t>)</a:t>
            </a:r>
          </a:p>
          <a:p>
            <a:pPr lvl="2"/>
            <a:r>
              <a:rPr lang="pt-BR"/>
              <a:t>funções </a:t>
            </a:r>
            <a:r>
              <a:rPr lang="pt-BR" i="1"/>
              <a:t>fprintf()</a:t>
            </a:r>
            <a:r>
              <a:rPr lang="pt-BR"/>
              <a:t> e </a:t>
            </a:r>
            <a:r>
              <a:rPr lang="pt-BR" i="1"/>
              <a:t>fscanf()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pt-BR" sz="4600" b="1" dirty="0" smtClean="0">
                <a:latin typeface="+mj-lt"/>
              </a:rPr>
              <a:t>Introdução à Programação</a:t>
            </a:r>
            <a:endParaRPr lang="pt-BR" sz="9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0CD2694-74C3-4A5F-8A17-C48A8B0D87CC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A2003A2-2ED0-4AC9-B6CF-AF0C844C8087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 sz="2800" dirty="0" err="1"/>
              <a:t>Schildt</a:t>
            </a:r>
            <a:r>
              <a:rPr lang="pt-BR" sz="2800" dirty="0"/>
              <a:t>, H., </a:t>
            </a:r>
            <a:r>
              <a:rPr lang="pt-BR" sz="2800" i="1" dirty="0"/>
              <a:t>C Completo e Total</a:t>
            </a:r>
            <a:r>
              <a:rPr lang="pt-BR" sz="2800" dirty="0"/>
              <a:t>, Editora </a:t>
            </a:r>
            <a:r>
              <a:rPr lang="pt-BR" sz="2800" dirty="0" err="1"/>
              <a:t>Makron</a:t>
            </a:r>
            <a:r>
              <a:rPr lang="pt-BR" sz="2800" dirty="0"/>
              <a:t> Books do Brasil Editora </a:t>
            </a:r>
            <a:r>
              <a:rPr lang="pt-BR" sz="2800" dirty="0" err="1"/>
              <a:t>Ltda</a:t>
            </a:r>
            <a:r>
              <a:rPr lang="pt-BR" sz="2800" dirty="0"/>
              <a:t>, 1997, 827p (livro texto).</a:t>
            </a:r>
          </a:p>
          <a:p>
            <a:r>
              <a:rPr lang="pt-BR" sz="2800" dirty="0" err="1" smtClean="0"/>
              <a:t>Mizrahi</a:t>
            </a:r>
            <a:r>
              <a:rPr lang="pt-BR" sz="2800" dirty="0"/>
              <a:t>, V. V., </a:t>
            </a:r>
            <a:r>
              <a:rPr lang="pt-BR" sz="2800" i="1" dirty="0"/>
              <a:t>Treinamento em Linguagem C, </a:t>
            </a:r>
            <a:endParaRPr lang="pt-BR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pt-BR" sz="4600" b="1" dirty="0" smtClean="0">
                <a:latin typeface="+mj-lt"/>
              </a:rPr>
              <a:t>Bibliografia Básica</a:t>
            </a:r>
            <a:endParaRPr lang="pt-BR" sz="9200" b="1" dirty="0">
              <a:latin typeface="+mj-lt"/>
            </a:endParaRPr>
          </a:p>
        </p:txBody>
      </p:sp>
      <p:pic>
        <p:nvPicPr>
          <p:cNvPr id="9" name="Imagem 8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581400"/>
            <a:ext cx="1905000" cy="268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20CD9DC-F63E-46B3-80F7-C9B5691E5129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B2043FE-8A4F-4A17-8FCD-C19C0D9012F6}" type="slidenum">
              <a:rPr lang="en-US"/>
              <a:pPr/>
              <a:t>14</a:t>
            </a:fld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/>
              <a:t>1 - Introdução</a:t>
            </a:r>
          </a:p>
          <a:p>
            <a:pPr lvl="1"/>
            <a:r>
              <a:rPr lang="pt-BR"/>
              <a:t>Histórico e Características Básicas</a:t>
            </a:r>
          </a:p>
          <a:p>
            <a:pPr lvl="1"/>
            <a:r>
              <a:rPr lang="pt-BR"/>
              <a:t>Compiladores e Interpretadores</a:t>
            </a:r>
          </a:p>
          <a:p>
            <a:pPr lvl="1"/>
            <a:r>
              <a:rPr lang="pt-BR"/>
              <a:t>Estrutura Básica de um programa “C”</a:t>
            </a:r>
          </a:p>
          <a:p>
            <a:pPr lvl="1"/>
            <a:r>
              <a:rPr lang="pt-BR"/>
              <a:t>Palavras Chaves</a:t>
            </a:r>
          </a:p>
          <a:p>
            <a:pPr lvl="1"/>
            <a:r>
              <a:rPr lang="pt-BR"/>
              <a:t>Ponto e vírgula, chaves e Comentários</a:t>
            </a:r>
          </a:p>
          <a:p>
            <a:pPr lvl="1"/>
            <a:r>
              <a:rPr lang="pt-BR"/>
              <a:t>Tipos de Dados ,Identificadores, Constantes e Variáveis</a:t>
            </a:r>
          </a:p>
          <a:p>
            <a:pPr lvl="1"/>
            <a:r>
              <a:rPr lang="pt-BR"/>
              <a:t>Funções : </a:t>
            </a:r>
            <a:r>
              <a:rPr lang="pt-BR" sz="2400" i="1"/>
              <a:t>main, printf, scanf</a:t>
            </a:r>
            <a:r>
              <a:rPr lang="pt-BR" sz="2400"/>
              <a:t> e diretiva #</a:t>
            </a:r>
            <a:r>
              <a:rPr lang="pt-BR" sz="2400" i="1"/>
              <a:t>include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600" b="1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Introdução à Programação</a:t>
            </a:r>
            <a:endParaRPr kumimoji="0" lang="pt-BR" sz="92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228600" y="427038"/>
            <a:ext cx="80010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 algn="ctr">
              <a:buClr>
                <a:srgbClr val="04617B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>
                <a:solidFill>
                  <a:srgbClr val="04617B"/>
                </a:solidFill>
                <a:latin typeface="Calibri" pitchFamily="34" charset="0"/>
              </a:rPr>
              <a:t>Utilizando uma linguagem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71463" indent="-271463">
              <a:spcBef>
                <a:spcPts val="7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500">
              <a:solidFill>
                <a:srgbClr val="000000"/>
              </a:solidFill>
              <a:latin typeface="Calibri" pitchFamily="34" charset="0"/>
            </a:endParaRPr>
          </a:p>
          <a:p>
            <a:pPr marL="638175" lvl="1" indent="-246063">
              <a:spcBef>
                <a:spcPts val="375"/>
              </a:spcBef>
              <a:buClr>
                <a:srgbClr val="0F6FC6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5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5715000" cy="403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71463" indent="-271463">
              <a:spcBef>
                <a:spcPts val="7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500">
              <a:solidFill>
                <a:srgbClr val="000000"/>
              </a:solidFill>
              <a:latin typeface="Calibri" pitchFamily="34" charset="0"/>
            </a:endParaRPr>
          </a:p>
          <a:p>
            <a:pPr marL="638175" lvl="1" indent="-246063">
              <a:spcBef>
                <a:spcPts val="375"/>
              </a:spcBef>
              <a:buClr>
                <a:srgbClr val="0F6FC6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5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600200"/>
            <a:ext cx="34290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8600" y="427038"/>
            <a:ext cx="80010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 algn="ctr">
              <a:buClr>
                <a:srgbClr val="04617B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>
                <a:solidFill>
                  <a:srgbClr val="04617B"/>
                </a:solidFill>
                <a:latin typeface="Calibri" pitchFamily="34" charset="0"/>
              </a:rPr>
              <a:t>Utilizando uma linguagem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71463" indent="-271463">
              <a:spcBef>
                <a:spcPts val="7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500">
              <a:solidFill>
                <a:srgbClr val="000000"/>
              </a:solidFill>
              <a:latin typeface="Calibri" pitchFamily="34" charset="0"/>
            </a:endParaRPr>
          </a:p>
          <a:p>
            <a:pPr marL="638175" lvl="1" indent="-246063">
              <a:spcBef>
                <a:spcPts val="375"/>
              </a:spcBef>
              <a:buClr>
                <a:srgbClr val="0F6FC6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5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4800600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28600" y="427038"/>
            <a:ext cx="80010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 algn="ctr">
              <a:buClr>
                <a:srgbClr val="04617B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>
                <a:solidFill>
                  <a:srgbClr val="04617B"/>
                </a:solidFill>
                <a:latin typeface="Calibri" pitchFamily="34" charset="0"/>
              </a:rPr>
              <a:t>Utilizando uma linguagem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71463" indent="-271463">
              <a:spcBef>
                <a:spcPts val="7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500">
              <a:solidFill>
                <a:srgbClr val="000000"/>
              </a:solidFill>
              <a:latin typeface="Calibri" pitchFamily="34" charset="0"/>
            </a:endParaRPr>
          </a:p>
          <a:p>
            <a:pPr marL="638175" lvl="1" indent="-246063">
              <a:spcBef>
                <a:spcPts val="375"/>
              </a:spcBef>
              <a:buClr>
                <a:srgbClr val="0F6FC6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5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00200"/>
            <a:ext cx="30861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28600" y="427038"/>
            <a:ext cx="80010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 algn="ctr">
              <a:buClr>
                <a:srgbClr val="04617B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>
                <a:solidFill>
                  <a:srgbClr val="04617B"/>
                </a:solidFill>
                <a:latin typeface="Calibri" pitchFamily="34" charset="0"/>
              </a:rPr>
              <a:t>Utilizando uma linguagem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+mj-lt"/>
              </a:rPr>
              <a:t>O que o mercado espera ...</a:t>
            </a:r>
            <a:endParaRPr lang="en-US">
              <a:latin typeface="+mj-lt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000" dirty="0">
                <a:latin typeface="+mj-lt"/>
              </a:rPr>
              <a:t>A IBM está interessada em abrir um Laboratório em Recife. Como passo inicial para esta ação, a empresa abriu vagas para analisar se a demanda de profissionais da cidade interessados nas posições oferecidas justifica a abertura de um Laboratório.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latin typeface="+mj-lt"/>
              </a:rPr>
              <a:t>As oportunidades são: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latin typeface="+mj-lt"/>
              </a:rPr>
              <a:t>Engenheiro de Software - Desenvolvedor : SWG-0180141 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latin typeface="+mj-lt"/>
              </a:rPr>
              <a:t>Engenheiro de Software - </a:t>
            </a:r>
            <a:r>
              <a:rPr lang="pt-BR" sz="2000" dirty="0" err="1">
                <a:latin typeface="+mj-lt"/>
              </a:rPr>
              <a:t>Tester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Quality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Assurance</a:t>
            </a:r>
            <a:r>
              <a:rPr lang="pt-BR" sz="2000" dirty="0">
                <a:latin typeface="+mj-lt"/>
              </a:rPr>
              <a:t>: SWG-0180780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latin typeface="+mj-lt"/>
              </a:rPr>
              <a:t>Para participar da seleção é necessário ter os seguintes pré-requisitos: 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latin typeface="+mj-lt"/>
              </a:rPr>
              <a:t>- Curso superior em Computação ou área afim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latin typeface="+mj-lt"/>
              </a:rPr>
              <a:t>- </a:t>
            </a:r>
            <a:r>
              <a:rPr lang="pt-BR" sz="2000" dirty="0" smtClean="0"/>
              <a:t>Fluente </a:t>
            </a:r>
            <a:r>
              <a:rPr lang="pt-BR" sz="2000" dirty="0" smtClean="0"/>
              <a:t>em </a:t>
            </a:r>
            <a:r>
              <a:rPr lang="pt-BR" sz="2000" dirty="0" smtClean="0">
                <a:latin typeface="+mj-lt"/>
              </a:rPr>
              <a:t>Inglês, C, Java</a:t>
            </a:r>
            <a:endParaRPr lang="pt-BR" sz="20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pt-BR" sz="2000" dirty="0">
                <a:latin typeface="+mj-lt"/>
              </a:rPr>
              <a:t>É desejável também que o candidato tenha experiência com Desenvolvimento ou Testes, de acordo com cada uma das oportunidades oferecidas. 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600" b="1" dirty="0" smtClean="0">
                <a:latin typeface="+mj-lt"/>
              </a:rPr>
              <a:t>Introdução à Programação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524000"/>
            <a:ext cx="82296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1600" b="1" dirty="0">
                <a:solidFill>
                  <a:schemeClr val="tx1"/>
                </a:solidFill>
                <a:latin typeface="+mj-lt"/>
              </a:rPr>
              <a:t>Avaliação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1600" b="1" dirty="0" err="1" smtClean="0">
                <a:solidFill>
                  <a:schemeClr val="tx1"/>
                </a:solidFill>
                <a:latin typeface="+mj-lt"/>
              </a:rPr>
              <a:t>Mini-avaliações</a:t>
            </a:r>
            <a:r>
              <a:rPr lang="pt-BR" sz="1600" b="1" dirty="0" smtClean="0">
                <a:solidFill>
                  <a:schemeClr val="tx1"/>
                </a:solidFill>
                <a:latin typeface="+mj-lt"/>
              </a:rPr>
              <a:t> (1 por aula) antes da </a:t>
            </a:r>
            <a:r>
              <a:rPr lang="pt-BR" sz="1600" b="1" dirty="0">
                <a:solidFill>
                  <a:schemeClr val="tx1"/>
                </a:solidFill>
                <a:latin typeface="+mj-lt"/>
              </a:rPr>
              <a:t>primeira e </a:t>
            </a:r>
            <a:r>
              <a:rPr lang="pt-BR" sz="1600" b="1" dirty="0" smtClean="0">
                <a:solidFill>
                  <a:schemeClr val="tx1"/>
                </a:solidFill>
                <a:latin typeface="+mj-lt"/>
              </a:rPr>
              <a:t>da </a:t>
            </a:r>
            <a:r>
              <a:rPr lang="pt-BR" sz="1600" b="1" dirty="0">
                <a:solidFill>
                  <a:schemeClr val="tx1"/>
                </a:solidFill>
                <a:latin typeface="+mj-lt"/>
              </a:rPr>
              <a:t>segunda avaliação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1600" b="1" dirty="0">
                <a:solidFill>
                  <a:schemeClr val="tx1"/>
                </a:solidFill>
                <a:latin typeface="+mj-lt"/>
              </a:rPr>
              <a:t>Nota 1 = </a:t>
            </a:r>
            <a:r>
              <a:rPr lang="pt-BR" sz="1600" b="1" dirty="0" smtClean="0">
                <a:solidFill>
                  <a:schemeClr val="tx1"/>
                </a:solidFill>
                <a:latin typeface="+mj-lt"/>
              </a:rPr>
              <a:t>Média (prova 1 </a:t>
            </a:r>
            <a:r>
              <a:rPr lang="pt-BR" sz="1600" b="1" dirty="0">
                <a:solidFill>
                  <a:schemeClr val="tx1"/>
                </a:solidFill>
                <a:latin typeface="+mj-lt"/>
              </a:rPr>
              <a:t>+ </a:t>
            </a:r>
            <a:r>
              <a:rPr lang="pt-BR" sz="1600" b="1" dirty="0" smtClean="0">
                <a:solidFill>
                  <a:schemeClr val="tx1"/>
                </a:solidFill>
                <a:latin typeface="+mj-lt"/>
              </a:rPr>
              <a:t>nota das mini avaliações + mas bonificação de lista)</a:t>
            </a:r>
            <a:endParaRPr lang="pt-BR" sz="1600" b="1" dirty="0">
              <a:solidFill>
                <a:schemeClr val="tx1"/>
              </a:solidFill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1600" b="1" dirty="0">
                <a:solidFill>
                  <a:schemeClr val="tx1"/>
                </a:solidFill>
                <a:latin typeface="+mj-lt"/>
              </a:rPr>
              <a:t>Nota 2 </a:t>
            </a:r>
            <a:r>
              <a:rPr lang="pt-BR" sz="1600" b="1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pt-BR" sz="1600" b="1" dirty="0" smtClean="0">
                <a:latin typeface="+mj-lt"/>
              </a:rPr>
              <a:t>Média (prova </a:t>
            </a:r>
            <a:r>
              <a:rPr lang="pt-BR" sz="1600" b="1" dirty="0" smtClean="0">
                <a:latin typeface="+mj-lt"/>
              </a:rPr>
              <a:t>2 </a:t>
            </a:r>
            <a:r>
              <a:rPr lang="pt-BR" sz="1600" b="1" dirty="0" smtClean="0">
                <a:latin typeface="+mj-lt"/>
              </a:rPr>
              <a:t>+ nota das mini avaliações + mas bonificação de lista)</a:t>
            </a:r>
            <a:endParaRPr lang="pt-BR" sz="1600" b="1" dirty="0">
              <a:solidFill>
                <a:schemeClr val="tx1"/>
              </a:solidFill>
              <a:latin typeface="+mj-lt"/>
            </a:endParaRP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 err="1">
                <a:solidFill>
                  <a:schemeClr val="tx1"/>
                </a:solidFill>
                <a:latin typeface="+mj-lt"/>
              </a:rPr>
              <a:t>if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 ((média = (Nota 1 + Nota 2)/2) 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≥ 7.0)</a:t>
            </a: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printf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“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Aluno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passou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por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m</a:t>
            </a:r>
            <a:r>
              <a:rPr lang="pt-BR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édia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”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);</a:t>
            </a: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    {  </a:t>
            </a:r>
            <a:r>
              <a:rPr lang="pt-BR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if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((media &lt; 7) &amp;&amp; (media ≥ 2))</a:t>
            </a: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           { </a:t>
            </a:r>
            <a:r>
              <a:rPr lang="pt-BR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printf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“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Aluno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tem 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direito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fazer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final”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);</a:t>
            </a: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              </a:t>
            </a:r>
            <a:r>
              <a:rPr lang="pt-BR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if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((MF = (media + PF (todo o assunto)) / 2 ) ≥ 6) </a:t>
            </a: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                  </a:t>
            </a:r>
            <a:r>
              <a:rPr lang="pt-BR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printf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“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Aluno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aprovado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”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); </a:t>
            </a: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                  </a:t>
            </a:r>
            <a:r>
              <a:rPr lang="pt-BR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printf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“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Aluno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Reprovado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”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);</a:t>
            </a: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            }</a:t>
            </a: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           </a:t>
            </a:r>
            <a:r>
              <a:rPr lang="pt-BR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                </a:t>
            </a:r>
            <a:r>
              <a:rPr lang="pt-BR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printf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“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Aluno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Reprovado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”</a:t>
            </a: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);</a:t>
            </a:r>
          </a:p>
          <a:p>
            <a:pPr lvl="4">
              <a:lnSpc>
                <a:spcPct val="80000"/>
              </a:lnSpc>
              <a:spcAft>
                <a:spcPts val="500"/>
              </a:spcAft>
            </a:pPr>
            <a:r>
              <a:rPr lang="pt-BR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    }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+mj-lt"/>
              </a:rPr>
              <a:t>O que o mercado espera ...</a:t>
            </a:r>
            <a:endParaRPr lang="en-US">
              <a:latin typeface="+mj-lt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200" dirty="0">
                <a:latin typeface="+mj-lt"/>
              </a:rPr>
              <a:t>O </a:t>
            </a:r>
            <a:r>
              <a:rPr lang="pt-BR" sz="2200" dirty="0" err="1">
                <a:latin typeface="+mj-lt"/>
              </a:rPr>
              <a:t>C.E.S.A.</a:t>
            </a:r>
            <a:r>
              <a:rPr lang="pt-BR" sz="2200" dirty="0">
                <a:latin typeface="+mj-lt"/>
              </a:rPr>
              <a:t>R está contratando para trabalhar nas suas instalações no </a:t>
            </a:r>
            <a:r>
              <a:rPr lang="pt-BR" sz="2200" dirty="0" smtClean="0">
                <a:latin typeface="+mj-lt"/>
              </a:rPr>
              <a:t>Porto Digital</a:t>
            </a:r>
            <a:r>
              <a:rPr lang="pt-BR" sz="2200" dirty="0">
                <a:latin typeface="+mj-lt"/>
              </a:rPr>
              <a:t>, em Recife, profissionais da área de Engenharia de Software com os</a:t>
            </a:r>
          </a:p>
          <a:p>
            <a:pPr>
              <a:lnSpc>
                <a:spcPct val="90000"/>
              </a:lnSpc>
            </a:pPr>
            <a:r>
              <a:rPr lang="pt-BR" sz="2200" dirty="0">
                <a:latin typeface="+mj-lt"/>
              </a:rPr>
              <a:t>perfis abaixo:</a:t>
            </a:r>
          </a:p>
          <a:p>
            <a:pPr lvl="1">
              <a:lnSpc>
                <a:spcPct val="90000"/>
              </a:lnSpc>
            </a:pPr>
            <a:r>
              <a:rPr lang="pt-BR" sz="1900" dirty="0">
                <a:latin typeface="+mj-lt"/>
              </a:rPr>
              <a:t>Engenheiro de Sistemas </a:t>
            </a:r>
            <a:r>
              <a:rPr lang="pt-BR" sz="1900" dirty="0" err="1">
                <a:latin typeface="+mj-lt"/>
              </a:rPr>
              <a:t>Pl</a:t>
            </a:r>
            <a:r>
              <a:rPr lang="pt-BR" sz="1900" dirty="0">
                <a:latin typeface="+mj-lt"/>
              </a:rPr>
              <a:t> J2ME (02 vagas)</a:t>
            </a:r>
          </a:p>
          <a:p>
            <a:pPr>
              <a:lnSpc>
                <a:spcPct val="90000"/>
              </a:lnSpc>
            </a:pPr>
            <a:r>
              <a:rPr lang="pt-BR" sz="2200" dirty="0">
                <a:latin typeface="+mj-lt"/>
              </a:rPr>
              <a:t>Requisitos:</a:t>
            </a:r>
          </a:p>
          <a:p>
            <a:pPr lvl="1">
              <a:lnSpc>
                <a:spcPct val="90000"/>
              </a:lnSpc>
            </a:pPr>
            <a:r>
              <a:rPr lang="pt-BR" sz="1900" dirty="0" smtClean="0">
                <a:latin typeface="+mj-lt"/>
              </a:rPr>
              <a:t>Superior </a:t>
            </a:r>
            <a:r>
              <a:rPr lang="pt-BR" sz="1900" dirty="0">
                <a:latin typeface="+mj-lt"/>
              </a:rPr>
              <a:t>Completo em Ciência da Computação ou áreas afins</a:t>
            </a:r>
            <a:r>
              <a:rPr lang="pt-BR" sz="1900" dirty="0" smtClean="0">
                <a:latin typeface="+mj-lt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pt-BR" sz="2200" dirty="0" smtClean="0">
                <a:latin typeface="+mj-lt"/>
              </a:rPr>
              <a:t>Experiência </a:t>
            </a:r>
            <a:r>
              <a:rPr lang="pt-BR" sz="2200" dirty="0">
                <a:latin typeface="+mj-lt"/>
              </a:rPr>
              <a:t>em J2ME (no mínimo 2 anos</a:t>
            </a:r>
            <a:r>
              <a:rPr lang="pt-BR" sz="2200" dirty="0" smtClean="0">
                <a:latin typeface="+mj-lt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pt-BR" sz="2200" dirty="0" smtClean="0">
                <a:latin typeface="+mj-lt"/>
              </a:rPr>
              <a:t>Inglês </a:t>
            </a:r>
            <a:r>
              <a:rPr lang="pt-BR" sz="2200" dirty="0">
                <a:latin typeface="+mj-lt"/>
              </a:rPr>
              <a:t>Intermediário</a:t>
            </a:r>
            <a:r>
              <a:rPr lang="pt-BR" sz="2200" dirty="0" smtClean="0">
                <a:latin typeface="+mj-lt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pt-BR" sz="2200" dirty="0" smtClean="0">
                <a:latin typeface="+mj-lt"/>
              </a:rPr>
              <a:t>Conhecimento </a:t>
            </a:r>
            <a:r>
              <a:rPr lang="pt-BR" sz="2200" dirty="0">
                <a:latin typeface="+mj-lt"/>
              </a:rPr>
              <a:t>de </a:t>
            </a:r>
            <a:r>
              <a:rPr lang="pt-BR" sz="2200" dirty="0" smtClean="0">
                <a:latin typeface="+mj-lt"/>
              </a:rPr>
              <a:t>processo</a:t>
            </a:r>
          </a:p>
          <a:p>
            <a:pPr lvl="1">
              <a:lnSpc>
                <a:spcPct val="90000"/>
              </a:lnSpc>
            </a:pPr>
            <a:r>
              <a:rPr lang="pt-BR" sz="2200" dirty="0" smtClean="0">
                <a:latin typeface="+mj-lt"/>
              </a:rPr>
              <a:t>Experiência </a:t>
            </a:r>
            <a:r>
              <a:rPr lang="pt-BR" sz="2200" dirty="0">
                <a:latin typeface="+mj-lt"/>
              </a:rPr>
              <a:t>com ferramentas de controle de versão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+mj-lt"/>
              </a:rPr>
              <a:t>O que o mercado espera ...</a:t>
            </a:r>
            <a:endParaRPr lang="en-US">
              <a:latin typeface="+mj-lt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200">
                <a:latin typeface="+mj-lt"/>
              </a:rPr>
              <a:t>Microsoft oferece vagas para estudantes e profissionais </a:t>
            </a:r>
          </a:p>
          <a:p>
            <a:pPr>
              <a:lnSpc>
                <a:spcPct val="90000"/>
              </a:lnSpc>
            </a:pPr>
            <a:endParaRPr lang="pt-BR" sz="220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pt-BR" sz="2200">
                <a:latin typeface="+mj-lt"/>
              </a:rPr>
              <a:t>A Microsoft Corporation estará fazendo uma nova rodada de recrutamento para estudantes e profissionais na cidade de Redmond, em Washington, Estados Unidos. As vagas são nas áreas de Desenvolvimento, Testes e Program Management. </a:t>
            </a:r>
          </a:p>
          <a:p>
            <a:pPr>
              <a:lnSpc>
                <a:spcPct val="90000"/>
              </a:lnSpc>
            </a:pPr>
            <a:endParaRPr lang="pt-BR" sz="220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pt-BR" sz="2200">
                <a:latin typeface="+mj-lt"/>
              </a:rPr>
              <a:t>Para se candidatar, é necessário ter alguma formação em ou estar cursando Ciências/Engenharia da Computação ou cursos similares, entre 1 e 2 anos de experiência programando em C/C++/C#, Java e/ou outras linguagens de programação e ser fluente na língua inglesa. Quem for aprovado, terá todas as despesas com o visto de trabalho para os EUA, o H1B, pagas pela Microsoft. </a:t>
            </a:r>
            <a:endParaRPr lang="en-US" sz="220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 dirty="0" smtClean="0"/>
              <a:t>Algoritmo</a:t>
            </a:r>
          </a:p>
          <a:p>
            <a:pPr lvl="1" defTabSz="762000"/>
            <a:r>
              <a:rPr lang="pt-BR" dirty="0" smtClean="0"/>
              <a:t>Um conjunto finito de regras que </a:t>
            </a:r>
            <a:r>
              <a:rPr lang="pt-BR" dirty="0" smtClean="0"/>
              <a:t>provê uma </a:t>
            </a:r>
            <a:r>
              <a:rPr lang="pt-BR" dirty="0" smtClean="0"/>
              <a:t>sequência de operações </a:t>
            </a:r>
            <a:r>
              <a:rPr lang="pt-BR" dirty="0" smtClean="0"/>
              <a:t>para resolver </a:t>
            </a:r>
            <a:r>
              <a:rPr lang="pt-BR" dirty="0" smtClean="0"/>
              <a:t>um tipo de problema específico </a:t>
            </a:r>
            <a:r>
              <a:rPr lang="pt-BR" dirty="0" smtClean="0"/>
              <a:t>(</a:t>
            </a:r>
            <a:r>
              <a:rPr lang="pt-BR" dirty="0" err="1" smtClean="0"/>
              <a:t>Knuth</a:t>
            </a:r>
            <a:r>
              <a:rPr lang="pt-BR" dirty="0" smtClean="0"/>
              <a:t>)</a:t>
            </a:r>
          </a:p>
          <a:p>
            <a:pPr lvl="1" defTabSz="762000"/>
            <a:endParaRPr lang="pt-BR" dirty="0" smtClean="0"/>
          </a:p>
          <a:p>
            <a:pPr lvl="1" defTabSz="762000"/>
            <a:r>
              <a:rPr lang="pt-BR" dirty="0" smtClean="0"/>
              <a:t>Um </a:t>
            </a:r>
            <a:r>
              <a:rPr lang="pt-BR" dirty="0" smtClean="0"/>
              <a:t>procedimento sistemático que </a:t>
            </a:r>
            <a:r>
              <a:rPr lang="pt-BR" dirty="0" smtClean="0"/>
              <a:t>produz – </a:t>
            </a:r>
            <a:r>
              <a:rPr lang="pt-BR" dirty="0" smtClean="0"/>
              <a:t>em um finito número de passos – </a:t>
            </a:r>
            <a:r>
              <a:rPr lang="pt-BR" dirty="0" smtClean="0"/>
              <a:t>a resposta </a:t>
            </a:r>
            <a:r>
              <a:rPr lang="pt-BR" dirty="0" smtClean="0"/>
              <a:t>de uma questão ou a solução </a:t>
            </a:r>
            <a:r>
              <a:rPr lang="pt-BR" dirty="0" smtClean="0"/>
              <a:t>de um </a:t>
            </a:r>
            <a:r>
              <a:rPr lang="pt-BR" dirty="0" smtClean="0"/>
              <a:t>problema (</a:t>
            </a:r>
            <a:r>
              <a:rPr lang="pt-BR" dirty="0" err="1" smtClean="0"/>
              <a:t>Encyclopedia</a:t>
            </a:r>
            <a:r>
              <a:rPr lang="pt-BR" dirty="0" smtClean="0"/>
              <a:t> </a:t>
            </a:r>
            <a:r>
              <a:rPr lang="pt-BR" dirty="0" err="1" smtClean="0"/>
              <a:t>Brittanica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 dirty="0" smtClean="0"/>
              <a:t>Características</a:t>
            </a:r>
          </a:p>
          <a:p>
            <a:pPr lvl="1" defTabSz="762000"/>
            <a:r>
              <a:rPr lang="pt-BR" dirty="0" err="1" smtClean="0"/>
              <a:t>Finitude</a:t>
            </a:r>
            <a:r>
              <a:rPr lang="pt-BR" dirty="0" smtClean="0"/>
              <a:t>: algoritmos devem terminar após </a:t>
            </a:r>
            <a:r>
              <a:rPr lang="pt-BR" dirty="0" smtClean="0"/>
              <a:t>um número </a:t>
            </a:r>
            <a:r>
              <a:rPr lang="pt-BR" dirty="0" smtClean="0"/>
              <a:t>finito de </a:t>
            </a:r>
            <a:r>
              <a:rPr lang="pt-BR" dirty="0" smtClean="0"/>
              <a:t>passos</a:t>
            </a:r>
          </a:p>
          <a:p>
            <a:pPr lvl="1" defTabSz="762000"/>
            <a:r>
              <a:rPr lang="pt-BR" dirty="0" smtClean="0"/>
              <a:t>Definição</a:t>
            </a:r>
            <a:r>
              <a:rPr lang="pt-BR" dirty="0" smtClean="0"/>
              <a:t>: cada passo deve ser </a:t>
            </a:r>
            <a:r>
              <a:rPr lang="pt-BR" dirty="0" smtClean="0"/>
              <a:t>precisamente definido</a:t>
            </a:r>
          </a:p>
          <a:p>
            <a:pPr lvl="1" defTabSz="762000"/>
            <a:r>
              <a:rPr lang="pt-BR" dirty="0" smtClean="0"/>
              <a:t>Entradas</a:t>
            </a:r>
            <a:r>
              <a:rPr lang="pt-BR" dirty="0" smtClean="0"/>
              <a:t>: devem ter zero ou mais </a:t>
            </a:r>
            <a:r>
              <a:rPr lang="pt-BR" dirty="0" smtClean="0"/>
              <a:t>entradas</a:t>
            </a:r>
          </a:p>
          <a:p>
            <a:pPr lvl="1" defTabSz="762000"/>
            <a:r>
              <a:rPr lang="pt-BR" dirty="0" smtClean="0"/>
              <a:t>Saídas</a:t>
            </a:r>
            <a:r>
              <a:rPr lang="pt-BR" dirty="0" smtClean="0"/>
              <a:t>: devem ter uma ou mais </a:t>
            </a:r>
            <a:r>
              <a:rPr lang="pt-BR" dirty="0" smtClean="0"/>
              <a:t>saídas</a:t>
            </a:r>
          </a:p>
          <a:p>
            <a:pPr lvl="1" defTabSz="762000"/>
            <a:r>
              <a:rPr lang="pt-BR" dirty="0" smtClean="0"/>
              <a:t>Efetividade</a:t>
            </a:r>
            <a:r>
              <a:rPr lang="pt-BR" dirty="0" smtClean="0"/>
              <a:t>: todas as operações devem </a:t>
            </a:r>
            <a:r>
              <a:rPr lang="pt-BR" dirty="0" smtClean="0"/>
              <a:t>ser simples </a:t>
            </a:r>
            <a:r>
              <a:rPr lang="pt-BR" dirty="0" smtClean="0"/>
              <a:t>de modo que possam ser </a:t>
            </a:r>
            <a:r>
              <a:rPr lang="pt-BR" dirty="0" smtClean="0"/>
              <a:t>executadas em </a:t>
            </a:r>
            <a:r>
              <a:rPr lang="pt-BR" dirty="0" smtClean="0"/>
              <a:t>um tempo limitado.</a:t>
            </a:r>
            <a:endParaRPr lang="pt-BR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 dirty="0" smtClean="0"/>
              <a:t>Representação</a:t>
            </a:r>
          </a:p>
          <a:p>
            <a:pPr lvl="1" defTabSz="762000"/>
            <a:r>
              <a:rPr lang="pt-BR" dirty="0" smtClean="0"/>
              <a:t>Descrição </a:t>
            </a:r>
            <a:r>
              <a:rPr lang="pt-BR" dirty="0" smtClean="0"/>
              <a:t>narrativa</a:t>
            </a:r>
          </a:p>
          <a:p>
            <a:pPr lvl="1" defTabSz="762000"/>
            <a:r>
              <a:rPr lang="pt-BR" dirty="0" smtClean="0"/>
              <a:t>Diagrama </a:t>
            </a:r>
            <a:r>
              <a:rPr lang="pt-BR" dirty="0" smtClean="0"/>
              <a:t>de </a:t>
            </a:r>
            <a:r>
              <a:rPr lang="pt-BR" dirty="0" smtClean="0"/>
              <a:t>Blocos</a:t>
            </a:r>
          </a:p>
          <a:p>
            <a:pPr lvl="1" defTabSz="762000"/>
            <a:r>
              <a:rPr lang="pt-BR" dirty="0" smtClean="0"/>
              <a:t>Pseudocódigo</a:t>
            </a:r>
          </a:p>
          <a:p>
            <a:pPr lvl="1" defTabSz="762000"/>
            <a:r>
              <a:rPr lang="pt-BR" dirty="0" smtClean="0"/>
              <a:t>Linguagem </a:t>
            </a:r>
            <a:r>
              <a:rPr lang="pt-BR" dirty="0" smtClean="0"/>
              <a:t>de programação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 dirty="0" smtClean="0"/>
              <a:t>Descrição Narrativa</a:t>
            </a:r>
          </a:p>
          <a:p>
            <a:pPr lvl="1" defTabSz="762000"/>
            <a:r>
              <a:rPr lang="pt-BR" dirty="0" smtClean="0"/>
              <a:t>Utiliza linguagem natural</a:t>
            </a:r>
          </a:p>
          <a:p>
            <a:pPr lvl="1" defTabSz="762000"/>
            <a:r>
              <a:rPr lang="pt-BR" dirty="0" smtClean="0"/>
              <a:t>Simples</a:t>
            </a:r>
            <a:endParaRPr lang="pt-BR" dirty="0" smtClean="0"/>
          </a:p>
          <a:p>
            <a:pPr lvl="1" defTabSz="762000"/>
            <a:r>
              <a:rPr lang="pt-BR" dirty="0" smtClean="0"/>
              <a:t>Ambígua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 dirty="0" smtClean="0"/>
              <a:t>Descrição Narrativa</a:t>
            </a:r>
          </a:p>
          <a:p>
            <a:pPr lvl="1" defTabSz="762000"/>
            <a:r>
              <a:rPr lang="pt-BR" dirty="0" smtClean="0"/>
              <a:t>Algoritmo que calcula a divisão de </a:t>
            </a:r>
            <a:r>
              <a:rPr lang="pt-BR" dirty="0" smtClean="0"/>
              <a:t>dois números </a:t>
            </a:r>
            <a:r>
              <a:rPr lang="pt-BR" dirty="0" smtClean="0"/>
              <a:t>inteiros</a:t>
            </a:r>
          </a:p>
          <a:p>
            <a:pPr lvl="1" defTabSz="762000">
              <a:buNone/>
            </a:pPr>
            <a:endParaRPr lang="pt-BR" dirty="0" smtClean="0"/>
          </a:p>
          <a:p>
            <a:pPr lvl="1" defTabSz="762000">
              <a:buNone/>
            </a:pPr>
            <a:r>
              <a:rPr lang="pt-BR" dirty="0" smtClean="0"/>
              <a:t>1.  Ler </a:t>
            </a:r>
            <a:r>
              <a:rPr lang="pt-BR" dirty="0" smtClean="0"/>
              <a:t>dois números inteiros</a:t>
            </a:r>
          </a:p>
          <a:p>
            <a:pPr lvl="1" defTabSz="762000">
              <a:buNone/>
            </a:pPr>
            <a:r>
              <a:rPr lang="pt-BR" dirty="0" smtClean="0"/>
              <a:t>2</a:t>
            </a:r>
            <a:r>
              <a:rPr lang="pt-BR" dirty="0" smtClean="0"/>
              <a:t>.  Se </a:t>
            </a:r>
            <a:r>
              <a:rPr lang="pt-BR" dirty="0" smtClean="0"/>
              <a:t>o segundo número for igual a </a:t>
            </a:r>
            <a:r>
              <a:rPr lang="pt-BR" dirty="0" smtClean="0"/>
              <a:t>zero, não </a:t>
            </a:r>
            <a:r>
              <a:rPr lang="pt-BR" dirty="0" smtClean="0"/>
              <a:t>poderá ser feita a divisão. </a:t>
            </a:r>
            <a:r>
              <a:rPr lang="pt-BR" dirty="0" smtClean="0"/>
              <a:t>Caso contrário</a:t>
            </a:r>
            <a:r>
              <a:rPr lang="pt-BR" dirty="0" smtClean="0"/>
              <a:t>, dividir os dois números </a:t>
            </a:r>
            <a:r>
              <a:rPr lang="pt-BR" dirty="0" smtClean="0"/>
              <a:t>e mostrar </a:t>
            </a:r>
            <a:r>
              <a:rPr lang="pt-BR" dirty="0" smtClean="0"/>
              <a:t>o resultado da divisão</a:t>
            </a:r>
            <a:endParaRPr lang="pt-BR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 dirty="0" smtClean="0"/>
              <a:t>Diagrama de Blocos</a:t>
            </a:r>
          </a:p>
          <a:p>
            <a:pPr lvl="1" defTabSz="762000"/>
            <a:r>
              <a:rPr lang="pt-BR" dirty="0" smtClean="0"/>
              <a:t>Representação </a:t>
            </a:r>
            <a:r>
              <a:rPr lang="pt-BR" dirty="0" smtClean="0"/>
              <a:t>gráfica</a:t>
            </a:r>
          </a:p>
          <a:p>
            <a:pPr lvl="2" defTabSz="762000"/>
            <a:r>
              <a:rPr lang="pt-BR" dirty="0" smtClean="0"/>
              <a:t>Bastante </a:t>
            </a:r>
            <a:r>
              <a:rPr lang="pt-BR" dirty="0" smtClean="0"/>
              <a:t>disseminada e padronizada</a:t>
            </a:r>
          </a:p>
          <a:p>
            <a:pPr lvl="1" defTabSz="762000"/>
            <a:r>
              <a:rPr lang="pt-BR" dirty="0" smtClean="0"/>
              <a:t>Intuitiva</a:t>
            </a:r>
            <a:endParaRPr lang="pt-BR" dirty="0" smtClean="0"/>
          </a:p>
          <a:p>
            <a:pPr lvl="2" defTabSz="762000"/>
            <a:r>
              <a:rPr lang="pt-BR" dirty="0" smtClean="0"/>
              <a:t>Figuras </a:t>
            </a:r>
            <a:r>
              <a:rPr lang="pt-BR" dirty="0" smtClean="0"/>
              <a:t>dizem mais do que palavras</a:t>
            </a:r>
          </a:p>
          <a:p>
            <a:pPr lvl="1" defTabSz="762000"/>
            <a:r>
              <a:rPr lang="pt-BR" dirty="0" smtClean="0"/>
              <a:t>Difícil </a:t>
            </a:r>
            <a:r>
              <a:rPr lang="pt-BR" dirty="0" smtClean="0"/>
              <a:t>visualização de algoritmos extensos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 dirty="0" smtClean="0"/>
              <a:t>Diagrama de Blocos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  <p:pic>
        <p:nvPicPr>
          <p:cNvPr id="4" name="Imagem 3" descr="Captura de tela 2016-02-25 22.34.57.png"/>
          <p:cNvPicPr>
            <a:picLocks noChangeAspect="1"/>
          </p:cNvPicPr>
          <p:nvPr/>
        </p:nvPicPr>
        <p:blipFill>
          <a:blip r:embed="rId3" cstate="print"/>
          <a:srcRect l="60000" t="35573" r="11667" b="14032"/>
          <a:stretch>
            <a:fillRect/>
          </a:stretch>
        </p:blipFill>
        <p:spPr>
          <a:xfrm>
            <a:off x="990600" y="2209800"/>
            <a:ext cx="6324600" cy="3162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 dirty="0" smtClean="0"/>
              <a:t>Diagrama de Blocos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  <p:pic>
        <p:nvPicPr>
          <p:cNvPr id="5" name="Imagem 4" descr="Captura de tela 2016-02-25 22.39.02.png"/>
          <p:cNvPicPr>
            <a:picLocks noChangeAspect="1"/>
          </p:cNvPicPr>
          <p:nvPr/>
        </p:nvPicPr>
        <p:blipFill>
          <a:blip r:embed="rId3" cstate="print"/>
          <a:srcRect l="58867" t="32214" r="11667" b="14427"/>
          <a:stretch>
            <a:fillRect/>
          </a:stretch>
        </p:blipFill>
        <p:spPr>
          <a:xfrm>
            <a:off x="609600" y="2133600"/>
            <a:ext cx="7484533" cy="381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600" b="1" dirty="0" smtClean="0">
                <a:latin typeface="+mj-lt"/>
              </a:rPr>
              <a:t>Introdução à Programação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524000"/>
            <a:ext cx="82296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b="1" dirty="0" smtClean="0">
                <a:solidFill>
                  <a:schemeClr val="tx1"/>
                </a:solidFill>
                <a:latin typeface="+mj-lt"/>
              </a:rPr>
              <a:t>Página da Disciplina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b="1" dirty="0" smtClean="0">
                <a:latin typeface="+mj-lt"/>
                <a:hlinkClick r:id="rId2"/>
              </a:rPr>
              <a:t>https://sites.google.com/a/recife.ifpe.edu.br/marcodomingues</a:t>
            </a:r>
            <a:r>
              <a:rPr lang="pt-BR" b="1" dirty="0" smtClean="0">
                <a:latin typeface="+mj-lt"/>
                <a:hlinkClick r:id="rId2"/>
              </a:rPr>
              <a:t>/</a:t>
            </a:r>
            <a:endParaRPr lang="pt-BR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000" b="1" dirty="0" err="1" smtClean="0">
                <a:solidFill>
                  <a:schemeClr val="tx1"/>
                </a:solidFill>
                <a:latin typeface="+mj-lt"/>
              </a:rPr>
              <a:t>Mail</a:t>
            </a:r>
            <a:endParaRPr lang="pt-BR" sz="2000" b="1" dirty="0" smtClean="0">
              <a:solidFill>
                <a:schemeClr val="tx1"/>
              </a:solidFill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b="1" dirty="0" smtClean="0">
                <a:solidFill>
                  <a:schemeClr val="tx1"/>
                </a:solidFill>
                <a:latin typeface="+mj-lt"/>
                <a:hlinkClick r:id="rId3"/>
              </a:rPr>
              <a:t>marcodomingues@recife.ifpe.edu.br</a:t>
            </a:r>
            <a:endParaRPr lang="pt-BR" b="1" dirty="0" smtClean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b="1" dirty="0" err="1" smtClean="0">
                <a:latin typeface="+mj-lt"/>
              </a:rPr>
              <a:t>Whatsapp</a:t>
            </a:r>
            <a:endParaRPr lang="pt-BR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b="1" dirty="0" smtClean="0">
                <a:solidFill>
                  <a:schemeClr val="tx1"/>
                </a:solidFill>
                <a:latin typeface="+mj-lt"/>
              </a:rPr>
              <a:t>81-981355583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b="1" dirty="0" smtClean="0">
                <a:latin typeface="+mj-lt"/>
              </a:rPr>
              <a:t>Monitores da disciplina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b="1" dirty="0" smtClean="0">
                <a:solidFill>
                  <a:schemeClr val="tx1"/>
                </a:solidFill>
                <a:latin typeface="+mj-lt"/>
              </a:rPr>
              <a:t>Allan Santos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b="1" dirty="0" err="1" smtClean="0">
                <a:latin typeface="+mj-lt"/>
              </a:rPr>
              <a:t>Cèdric</a:t>
            </a:r>
            <a:r>
              <a:rPr lang="pt-BR" b="1" dirty="0" smtClean="0">
                <a:latin typeface="+mj-lt"/>
              </a:rPr>
              <a:t> Ribeiro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b="1" dirty="0" smtClean="0">
                <a:solidFill>
                  <a:schemeClr val="tx1"/>
                </a:solidFill>
                <a:latin typeface="+mj-lt"/>
              </a:rPr>
              <a:t>Horário de monitoria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b="1" dirty="0" smtClean="0">
                <a:latin typeface="+mj-lt"/>
              </a:rPr>
              <a:t>A combinar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Pseudocódigo</a:t>
            </a:r>
          </a:p>
          <a:p>
            <a:pPr lvl="1" defTabSz="762000"/>
            <a:r>
              <a:rPr lang="pt-BR" sz="2400" dirty="0" smtClean="0"/>
              <a:t>Utilizam o idioma </a:t>
            </a:r>
            <a:r>
              <a:rPr lang="pt-BR" sz="2400" dirty="0" smtClean="0"/>
              <a:t>nativo</a:t>
            </a:r>
          </a:p>
          <a:p>
            <a:pPr lvl="2" defTabSz="762000"/>
            <a:r>
              <a:rPr lang="pt-BR" sz="2000" dirty="0" smtClean="0"/>
              <a:t>Fácil </a:t>
            </a:r>
            <a:r>
              <a:rPr lang="pt-BR" sz="2000" dirty="0" smtClean="0"/>
              <a:t>entendimento</a:t>
            </a:r>
          </a:p>
          <a:p>
            <a:pPr lvl="1" defTabSz="762000"/>
            <a:endParaRPr lang="pt-BR" sz="2400" dirty="0" smtClean="0"/>
          </a:p>
          <a:p>
            <a:pPr lvl="1" defTabSz="762000"/>
            <a:r>
              <a:rPr lang="pt-BR" sz="2400" dirty="0" smtClean="0"/>
              <a:t>Possuem </a:t>
            </a:r>
            <a:r>
              <a:rPr lang="pt-BR" sz="2400" dirty="0" smtClean="0"/>
              <a:t>um grau intermediário de </a:t>
            </a:r>
            <a:r>
              <a:rPr lang="pt-BR" sz="2400" dirty="0" smtClean="0"/>
              <a:t>rigidez sintática</a:t>
            </a:r>
            <a:endParaRPr lang="pt-BR" sz="2400" dirty="0" smtClean="0"/>
          </a:p>
          <a:p>
            <a:pPr lvl="2" defTabSz="762000"/>
            <a:r>
              <a:rPr lang="pt-BR" sz="2000" dirty="0" smtClean="0"/>
              <a:t>Entre </a:t>
            </a:r>
            <a:r>
              <a:rPr lang="pt-BR" sz="2000" dirty="0" smtClean="0"/>
              <a:t>a linguagem natural e a </a:t>
            </a:r>
            <a:r>
              <a:rPr lang="pt-BR" sz="2000" dirty="0" smtClean="0"/>
              <a:t>linguagem de programação</a:t>
            </a:r>
          </a:p>
          <a:p>
            <a:pPr lvl="1" defTabSz="762000"/>
            <a:endParaRPr lang="pt-BR" sz="2400" dirty="0" smtClean="0"/>
          </a:p>
          <a:p>
            <a:pPr lvl="1" defTabSz="762000"/>
            <a:r>
              <a:rPr lang="pt-BR" sz="2400" dirty="0" smtClean="0"/>
              <a:t>Não </a:t>
            </a:r>
            <a:r>
              <a:rPr lang="pt-BR" sz="2400" dirty="0" smtClean="0"/>
              <a:t>cria programa executável</a:t>
            </a:r>
          </a:p>
          <a:p>
            <a:pPr lvl="2" defTabSz="762000"/>
            <a:r>
              <a:rPr lang="pt-BR" sz="2000" dirty="0" smtClean="0"/>
              <a:t>Mas </a:t>
            </a:r>
            <a:r>
              <a:rPr lang="pt-BR" sz="2000" dirty="0" smtClean="0"/>
              <a:t>pode ser traduzido para </a:t>
            </a:r>
            <a:r>
              <a:rPr lang="pt-BR" sz="2000" dirty="0" smtClean="0"/>
              <a:t>linguagens de </a:t>
            </a:r>
            <a:r>
              <a:rPr lang="pt-BR" sz="2000" dirty="0" smtClean="0"/>
              <a:t>programação</a:t>
            </a:r>
          </a:p>
          <a:p>
            <a:pPr lvl="1" defTabSz="762000"/>
            <a:endParaRPr lang="pt-BR" sz="2400" dirty="0" smtClean="0"/>
          </a:p>
          <a:p>
            <a:pPr lvl="1" defTabSz="762000"/>
            <a:r>
              <a:rPr lang="pt-BR" sz="2400" dirty="0" smtClean="0"/>
              <a:t>Não </a:t>
            </a:r>
            <a:r>
              <a:rPr lang="pt-BR" sz="2400" dirty="0" smtClean="0"/>
              <a:t>padronizado</a:t>
            </a:r>
            <a:endParaRPr lang="pt-BR" sz="24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Pseudocódigo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  <p:pic>
        <p:nvPicPr>
          <p:cNvPr id="4" name="Imagem 3" descr="Captura de tela 2016-02-25 22.42.32.png"/>
          <p:cNvPicPr>
            <a:picLocks noChangeAspect="1"/>
          </p:cNvPicPr>
          <p:nvPr/>
        </p:nvPicPr>
        <p:blipFill>
          <a:blip r:embed="rId3" cstate="print"/>
          <a:srcRect l="63645" t="24196" r="15000" b="9244"/>
          <a:stretch>
            <a:fillRect/>
          </a:stretch>
        </p:blipFill>
        <p:spPr>
          <a:xfrm>
            <a:off x="1447800" y="2147450"/>
            <a:ext cx="5218043" cy="4572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Pseudocódigo</a:t>
            </a:r>
          </a:p>
          <a:p>
            <a:pPr lvl="1" defTabSz="762000"/>
            <a:r>
              <a:rPr lang="pt-BR" sz="2500" dirty="0" smtClean="0"/>
              <a:t>Para representar algoritmos </a:t>
            </a:r>
            <a:r>
              <a:rPr lang="pt-BR" sz="2500" dirty="0" smtClean="0"/>
              <a:t>em pseudocódigo</a:t>
            </a:r>
            <a:endParaRPr lang="pt-BR" sz="2500" dirty="0" smtClean="0"/>
          </a:p>
          <a:p>
            <a:pPr lvl="2" defTabSz="762000"/>
            <a:r>
              <a:rPr lang="pt-BR" sz="2200" dirty="0" smtClean="0"/>
              <a:t>Podemos </a:t>
            </a:r>
            <a:r>
              <a:rPr lang="pt-BR" sz="2200" dirty="0" smtClean="0"/>
              <a:t>utilizar um software como </a:t>
            </a:r>
            <a:r>
              <a:rPr lang="pt-BR" sz="2200" dirty="0" smtClean="0"/>
              <a:t>o </a:t>
            </a:r>
            <a:r>
              <a:rPr lang="pt-BR" sz="2200" dirty="0" err="1" smtClean="0"/>
              <a:t>Visualg</a:t>
            </a:r>
            <a:endParaRPr lang="pt-BR" sz="2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  <p:pic>
        <p:nvPicPr>
          <p:cNvPr id="5" name="Imagem 4" descr="Captura de tela 2016-02-25 22.44.34.png"/>
          <p:cNvPicPr>
            <a:picLocks noChangeAspect="1"/>
          </p:cNvPicPr>
          <p:nvPr/>
        </p:nvPicPr>
        <p:blipFill>
          <a:blip r:embed="rId3" cstate="print"/>
          <a:srcRect l="57908" t="32330" r="6942" b="23537"/>
          <a:stretch>
            <a:fillRect/>
          </a:stretch>
        </p:blipFill>
        <p:spPr>
          <a:xfrm>
            <a:off x="228600" y="3048000"/>
            <a:ext cx="8420100" cy="2971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Linguagens de programação</a:t>
            </a:r>
          </a:p>
          <a:p>
            <a:pPr lvl="1" defTabSz="762000"/>
            <a:r>
              <a:rPr lang="pt-BR" sz="2500" dirty="0" smtClean="0"/>
              <a:t>Programas representam uma </a:t>
            </a:r>
            <a:r>
              <a:rPr lang="pt-BR" sz="2500" dirty="0" smtClean="0"/>
              <a:t>classe especial </a:t>
            </a:r>
            <a:r>
              <a:rPr lang="pt-BR" sz="2500" dirty="0" smtClean="0"/>
              <a:t>de algoritmos capazes de </a:t>
            </a:r>
            <a:r>
              <a:rPr lang="pt-BR" sz="2500" dirty="0" smtClean="0"/>
              <a:t>serem executados </a:t>
            </a:r>
            <a:r>
              <a:rPr lang="pt-BR" sz="2500" dirty="0" smtClean="0"/>
              <a:t>por </a:t>
            </a:r>
            <a:r>
              <a:rPr lang="pt-BR" sz="2500" dirty="0" smtClean="0"/>
              <a:t>computadores </a:t>
            </a:r>
          </a:p>
          <a:p>
            <a:pPr lvl="2" defTabSz="762000"/>
            <a:r>
              <a:rPr lang="pt-BR" sz="2200" dirty="0" smtClean="0"/>
              <a:t>Na </a:t>
            </a:r>
            <a:r>
              <a:rPr lang="pt-BR" sz="2200" dirty="0" smtClean="0"/>
              <a:t>prática, programas tornam-se </a:t>
            </a:r>
            <a:r>
              <a:rPr lang="pt-BR" sz="2200" dirty="0" smtClean="0"/>
              <a:t>um conjunto </a:t>
            </a:r>
            <a:r>
              <a:rPr lang="pt-BR" sz="2200" dirty="0" smtClean="0"/>
              <a:t>de instruções executadas </a:t>
            </a:r>
            <a:r>
              <a:rPr lang="pt-BR" sz="2200" dirty="0" smtClean="0"/>
              <a:t>pelo processador </a:t>
            </a:r>
            <a:r>
              <a:rPr lang="pt-BR" sz="2200" dirty="0" smtClean="0"/>
              <a:t>em uma </a:t>
            </a:r>
            <a:r>
              <a:rPr lang="pt-BR" sz="2200" dirty="0" smtClean="0"/>
              <a:t>determinada sequência</a:t>
            </a:r>
            <a:endParaRPr lang="pt-BR" sz="2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Linguagens de programação</a:t>
            </a:r>
          </a:p>
          <a:p>
            <a:pPr lvl="1" defTabSz="762000"/>
            <a:r>
              <a:rPr lang="pt-BR" sz="2500" dirty="0" smtClean="0"/>
              <a:t>Computadores só entendem 0´s e 1´s</a:t>
            </a:r>
          </a:p>
          <a:p>
            <a:pPr lvl="1" defTabSz="762000"/>
            <a:endParaRPr lang="pt-BR" sz="2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  <p:pic>
        <p:nvPicPr>
          <p:cNvPr id="4" name="Imagem 3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819400"/>
            <a:ext cx="5012840" cy="3124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Linguagem de Máquina</a:t>
            </a:r>
          </a:p>
          <a:p>
            <a:pPr lvl="1" defTabSz="762000"/>
            <a:r>
              <a:rPr lang="pt-BR" sz="2500" dirty="0" smtClean="0"/>
              <a:t>Todo computador possui um conjunto </a:t>
            </a:r>
            <a:r>
              <a:rPr lang="pt-BR" sz="2500" dirty="0" smtClean="0"/>
              <a:t>de instruções </a:t>
            </a:r>
            <a:r>
              <a:rPr lang="pt-BR" sz="2500" dirty="0" smtClean="0"/>
              <a:t>que seu processador é </a:t>
            </a:r>
            <a:r>
              <a:rPr lang="pt-BR" sz="2500" dirty="0" smtClean="0"/>
              <a:t>capaz de </a:t>
            </a:r>
            <a:r>
              <a:rPr lang="pt-BR" sz="2500" dirty="0" smtClean="0"/>
              <a:t>executar</a:t>
            </a:r>
          </a:p>
          <a:p>
            <a:pPr lvl="2" defTabSz="762000"/>
            <a:r>
              <a:rPr lang="pt-BR" sz="2200" dirty="0" smtClean="0"/>
              <a:t>Sequências de bits – limitadas pelo número de bits do registrador principal da </a:t>
            </a:r>
            <a:r>
              <a:rPr lang="pt-BR" sz="2200" dirty="0" smtClean="0"/>
              <a:t>CPU</a:t>
            </a:r>
          </a:p>
          <a:p>
            <a:pPr lvl="2" defTabSz="762000"/>
            <a:endParaRPr lang="pt-BR" sz="2200" dirty="0" smtClean="0"/>
          </a:p>
          <a:p>
            <a:pPr lvl="2" defTabSz="762000"/>
            <a:r>
              <a:rPr lang="pt-BR" sz="2200" dirty="0" smtClean="0"/>
              <a:t>Será que é fácil programar assim?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err="1" smtClean="0"/>
              <a:t>Assembly</a:t>
            </a:r>
            <a:endParaRPr lang="pt-BR" sz="2800" dirty="0" smtClean="0"/>
          </a:p>
          <a:p>
            <a:pPr lvl="1" defTabSz="762000"/>
            <a:r>
              <a:rPr lang="pt-BR" sz="2800" dirty="0" smtClean="0"/>
              <a:t>Criada para facilitar a programação de</a:t>
            </a:r>
            <a:br>
              <a:rPr lang="pt-BR" sz="2800" dirty="0" smtClean="0"/>
            </a:br>
            <a:r>
              <a:rPr lang="pt-BR" sz="2800" dirty="0" smtClean="0"/>
              <a:t>computadores</a:t>
            </a:r>
          </a:p>
          <a:p>
            <a:pPr lvl="1" defTabSz="762000"/>
            <a:r>
              <a:rPr lang="pt-BR" sz="2800" dirty="0" smtClean="0"/>
              <a:t>Possui </a:t>
            </a:r>
            <a:r>
              <a:rPr lang="pt-BR" sz="2800" dirty="0" smtClean="0"/>
              <a:t>uma instrução alfanumérica</a:t>
            </a:r>
            <a:br>
              <a:rPr lang="pt-BR" sz="2800" dirty="0" smtClean="0"/>
            </a:br>
            <a:r>
              <a:rPr lang="pt-BR" sz="2800" dirty="0" smtClean="0"/>
              <a:t>(mnemônica) para cada instrução</a:t>
            </a:r>
            <a:br>
              <a:rPr lang="pt-BR" sz="2800" dirty="0" smtClean="0"/>
            </a:br>
            <a:r>
              <a:rPr lang="pt-BR" sz="2800" dirty="0" smtClean="0"/>
              <a:t>numérica em linguagem de máquina</a:t>
            </a:r>
            <a:br>
              <a:rPr lang="pt-BR" sz="2800" dirty="0" smtClean="0"/>
            </a:br>
            <a:endParaRPr lang="pt-BR" sz="25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  <p:pic>
        <p:nvPicPr>
          <p:cNvPr id="4" name="Imagem 3" descr="Captura de tela 2016-02-25 22.52.01.png"/>
          <p:cNvPicPr>
            <a:picLocks noChangeAspect="1"/>
          </p:cNvPicPr>
          <p:nvPr/>
        </p:nvPicPr>
        <p:blipFill>
          <a:blip r:embed="rId3" cstate="print"/>
          <a:srcRect l="58333" t="35178" r="11667" b="44071"/>
          <a:stretch>
            <a:fillRect/>
          </a:stretch>
        </p:blipFill>
        <p:spPr>
          <a:xfrm>
            <a:off x="762000" y="4572000"/>
            <a:ext cx="7053943" cy="1371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err="1" smtClean="0"/>
              <a:t>Assembly</a:t>
            </a:r>
            <a:r>
              <a:rPr lang="pt-BR" sz="2800" dirty="0" smtClean="0"/>
              <a:t> – Linguagem de montagem</a:t>
            </a:r>
          </a:p>
          <a:p>
            <a:pPr lvl="1" defTabSz="762000"/>
            <a:r>
              <a:rPr lang="pt-BR" sz="2500" dirty="0" smtClean="0"/>
              <a:t>Um processador Intel x86/IA-32 </a:t>
            </a:r>
            <a:r>
              <a:rPr lang="pt-BR" sz="2500" dirty="0" smtClean="0"/>
              <a:t>pode executar </a:t>
            </a:r>
            <a:r>
              <a:rPr lang="pt-BR" sz="2500" dirty="0" smtClean="0"/>
              <a:t>a seguinte instrução binária </a:t>
            </a:r>
            <a:r>
              <a:rPr lang="pt-BR" sz="2500" dirty="0" smtClean="0"/>
              <a:t>em linguagem </a:t>
            </a:r>
            <a:r>
              <a:rPr lang="pt-BR" sz="2500" dirty="0" smtClean="0"/>
              <a:t>de máquina</a:t>
            </a:r>
          </a:p>
          <a:p>
            <a:pPr lvl="1" defTabSz="762000"/>
            <a:endParaRPr lang="pt-BR" sz="2500" dirty="0" smtClean="0"/>
          </a:p>
          <a:p>
            <a:pPr lvl="1" defTabSz="762000"/>
            <a:endParaRPr lang="pt-BR" sz="2500" dirty="0" smtClean="0"/>
          </a:p>
          <a:p>
            <a:pPr lvl="1" defTabSz="762000"/>
            <a:endParaRPr lang="pt-BR" sz="2500" dirty="0" smtClean="0"/>
          </a:p>
          <a:p>
            <a:pPr lvl="1" defTabSz="762000"/>
            <a:r>
              <a:rPr lang="pt-BR" sz="2500" dirty="0" smtClean="0"/>
              <a:t>Representação </a:t>
            </a:r>
            <a:r>
              <a:rPr lang="pt-BR" sz="2500" dirty="0" smtClean="0"/>
              <a:t>em </a:t>
            </a:r>
            <a:r>
              <a:rPr lang="pt-BR" sz="2500" dirty="0" err="1" smtClean="0"/>
              <a:t>Assembly</a:t>
            </a:r>
            <a:r>
              <a:rPr lang="pt-BR" sz="2500" dirty="0" smtClean="0"/>
              <a:t> </a:t>
            </a:r>
            <a:r>
              <a:rPr lang="pt-BR" sz="2500" dirty="0" smtClean="0"/>
              <a:t>da instrução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  <p:pic>
        <p:nvPicPr>
          <p:cNvPr id="5" name="Imagem 4" descr="Captura de tela 2016-02-25 22.54.05.png"/>
          <p:cNvPicPr>
            <a:picLocks noChangeAspect="1"/>
          </p:cNvPicPr>
          <p:nvPr/>
        </p:nvPicPr>
        <p:blipFill>
          <a:blip r:embed="rId3" cstate="print"/>
          <a:srcRect l="63106" t="51886" r="11439" b="35178"/>
          <a:stretch>
            <a:fillRect/>
          </a:stretch>
        </p:blipFill>
        <p:spPr>
          <a:xfrm>
            <a:off x="1143000" y="3048000"/>
            <a:ext cx="6400800" cy="914400"/>
          </a:xfrm>
          <a:prstGeom prst="rect">
            <a:avLst/>
          </a:prstGeom>
        </p:spPr>
      </p:pic>
      <p:pic>
        <p:nvPicPr>
          <p:cNvPr id="6" name="Imagem 5" descr="Captura de tela 2016-02-25 22.54.05.png"/>
          <p:cNvPicPr>
            <a:picLocks noChangeAspect="1"/>
          </p:cNvPicPr>
          <p:nvPr/>
        </p:nvPicPr>
        <p:blipFill>
          <a:blip r:embed="rId3" cstate="print"/>
          <a:srcRect l="63106" t="76348" r="25985" b="14696"/>
          <a:stretch>
            <a:fillRect/>
          </a:stretch>
        </p:blipFill>
        <p:spPr>
          <a:xfrm>
            <a:off x="1143000" y="4953000"/>
            <a:ext cx="3962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err="1" smtClean="0"/>
              <a:t>Assembly</a:t>
            </a:r>
            <a:r>
              <a:rPr lang="pt-BR" sz="2800" dirty="0" smtClean="0"/>
              <a:t> – Linguagem de montagem</a:t>
            </a:r>
          </a:p>
          <a:p>
            <a:pPr lvl="1" defTabSz="762000"/>
            <a:r>
              <a:rPr lang="pt-BR" sz="2500" dirty="0" smtClean="0"/>
              <a:t>E se o meu processador for </a:t>
            </a:r>
            <a:r>
              <a:rPr lang="pt-BR" sz="2500" dirty="0" smtClean="0"/>
              <a:t>um Intel</a:t>
            </a:r>
            <a:r>
              <a:rPr lang="pt-BR" sz="2500" dirty="0" smtClean="0"/>
              <a:t>?</a:t>
            </a:r>
          </a:p>
          <a:p>
            <a:pPr lvl="1" defTabSz="762000"/>
            <a:endParaRPr lang="pt-BR" sz="2500" dirty="0" smtClean="0"/>
          </a:p>
          <a:p>
            <a:pPr lvl="1" defTabSz="762000"/>
            <a:r>
              <a:rPr lang="pt-BR" sz="2500" dirty="0" smtClean="0"/>
              <a:t>E </a:t>
            </a:r>
            <a:r>
              <a:rPr lang="pt-BR" sz="2500" dirty="0" smtClean="0"/>
              <a:t>se o meu processador for </a:t>
            </a:r>
            <a:r>
              <a:rPr lang="pt-BR" sz="2500" dirty="0" smtClean="0"/>
              <a:t>um AMD</a:t>
            </a:r>
            <a:r>
              <a:rPr lang="pt-BR" sz="2500" dirty="0" smtClean="0"/>
              <a:t>?</a:t>
            </a:r>
            <a:endParaRPr lang="pt-BR" sz="25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  <p:pic>
        <p:nvPicPr>
          <p:cNvPr id="7" name="Imagem 6" descr="Captura de tela 2016-02-25 22.58.24.png"/>
          <p:cNvPicPr>
            <a:picLocks noChangeAspect="1"/>
          </p:cNvPicPr>
          <p:nvPr/>
        </p:nvPicPr>
        <p:blipFill>
          <a:blip r:embed="rId3" cstate="print"/>
          <a:srcRect l="77500" t="29249" r="15000" b="39625"/>
          <a:stretch>
            <a:fillRect/>
          </a:stretch>
        </p:blipFill>
        <p:spPr>
          <a:xfrm>
            <a:off x="1295400" y="3733800"/>
            <a:ext cx="1828800" cy="2133600"/>
          </a:xfrm>
          <a:prstGeom prst="rect">
            <a:avLst/>
          </a:prstGeom>
        </p:spPr>
      </p:pic>
      <p:pic>
        <p:nvPicPr>
          <p:cNvPr id="8" name="Imagem 7" descr="Captura de tela 2016-02-25 22.58.24.png"/>
          <p:cNvPicPr>
            <a:picLocks noChangeAspect="1"/>
          </p:cNvPicPr>
          <p:nvPr/>
        </p:nvPicPr>
        <p:blipFill>
          <a:blip r:embed="rId3" cstate="print"/>
          <a:srcRect l="77500" t="60374" r="15000" b="11835"/>
          <a:stretch>
            <a:fillRect/>
          </a:stretch>
        </p:blipFill>
        <p:spPr>
          <a:xfrm>
            <a:off x="3886200" y="3886200"/>
            <a:ext cx="1828800" cy="1905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err="1" smtClean="0"/>
              <a:t>Assembly</a:t>
            </a:r>
            <a:r>
              <a:rPr lang="pt-BR" sz="2800" dirty="0" smtClean="0"/>
              <a:t> – Linguagem de montagem</a:t>
            </a:r>
          </a:p>
          <a:p>
            <a:pPr lvl="1" defTabSz="762000"/>
            <a:r>
              <a:rPr lang="pt-BR" sz="2500" dirty="0" smtClean="0"/>
              <a:t>Arquitetura de computadores?</a:t>
            </a:r>
            <a:endParaRPr lang="pt-BR" sz="2500" dirty="0" smtClean="0"/>
          </a:p>
          <a:p>
            <a:pPr lvl="2" defTabSz="762000"/>
            <a:r>
              <a:rPr lang="pt-BR" sz="2200" dirty="0" smtClean="0"/>
              <a:t>Família de processadores com mesmo conjunto de instruções</a:t>
            </a:r>
          </a:p>
          <a:p>
            <a:pPr lvl="2" defTabSz="762000"/>
            <a:r>
              <a:rPr lang="pt-BR" sz="2200" dirty="0" smtClean="0"/>
              <a:t>Muda pouco com o tempo</a:t>
            </a:r>
          </a:p>
          <a:p>
            <a:pPr lvl="1" defTabSz="762000"/>
            <a:r>
              <a:rPr lang="pt-BR" sz="2500" dirty="0" smtClean="0"/>
              <a:t>Organização de computadores?</a:t>
            </a:r>
          </a:p>
          <a:p>
            <a:pPr lvl="2" defTabSz="762000"/>
            <a:r>
              <a:rPr lang="pt-BR" sz="2200" dirty="0" smtClean="0"/>
              <a:t>O modo como essas instruções são implementadas em hardware</a:t>
            </a:r>
          </a:p>
          <a:p>
            <a:pPr lvl="2" defTabSz="762000"/>
            <a:r>
              <a:rPr lang="pt-BR" sz="2200" dirty="0" smtClean="0"/>
              <a:t>Muda rapidamente com a evolução da tecnologia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9BEEA92-7B8A-47BB-BEC7-32271517D583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1F5EC2E-6E75-4BCB-8471-2DC61021E168}" type="slidenum">
              <a:rPr lang="en-US"/>
              <a:pPr/>
              <a:t>4</a:t>
            </a:fld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pPr>
              <a:buFontTx/>
              <a:buNone/>
            </a:pPr>
            <a:endParaRPr lang="pt-BR" dirty="0"/>
          </a:p>
          <a:p>
            <a:pPr algn="ctr">
              <a:buFontTx/>
              <a:buNone/>
            </a:pPr>
            <a:r>
              <a:rPr lang="pt-BR" sz="4400" dirty="0"/>
              <a:t>CONTEÚDO PROGRAMÁTICO</a:t>
            </a:r>
            <a:endParaRPr lang="pt-BR" dirty="0"/>
          </a:p>
          <a:p>
            <a:pPr algn="ctr">
              <a:buFontTx/>
              <a:buNone/>
            </a:pPr>
            <a:endParaRPr lang="pt-B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600" b="1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Introdução à Programação</a:t>
            </a:r>
            <a:endParaRPr kumimoji="0" lang="pt-BR" sz="92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err="1" smtClean="0"/>
              <a:t>Assembly</a:t>
            </a:r>
            <a:r>
              <a:rPr lang="pt-BR" sz="2800" dirty="0" smtClean="0"/>
              <a:t> – Linguagem de montagem</a:t>
            </a:r>
          </a:p>
          <a:p>
            <a:pPr lvl="1" defTabSz="762000"/>
            <a:r>
              <a:rPr lang="pt-BR" sz="2500" dirty="0" smtClean="0"/>
              <a:t>Devido ao fato de estar tão próxima </a:t>
            </a:r>
            <a:r>
              <a:rPr lang="pt-BR" sz="2500" dirty="0" smtClean="0"/>
              <a:t>da máquina </a:t>
            </a:r>
            <a:r>
              <a:rPr lang="pt-BR" sz="2500" dirty="0" smtClean="0"/>
              <a:t>e tão distante da </a:t>
            </a:r>
            <a:r>
              <a:rPr lang="pt-BR" sz="2500" dirty="0" smtClean="0"/>
              <a:t>linguagem humana</a:t>
            </a:r>
          </a:p>
          <a:p>
            <a:pPr lvl="2" defTabSz="762000"/>
            <a:r>
              <a:rPr lang="pt-BR" sz="2200" dirty="0" smtClean="0"/>
              <a:t> </a:t>
            </a:r>
            <a:r>
              <a:rPr lang="pt-BR" sz="2200" dirty="0" err="1" smtClean="0"/>
              <a:t>Assembly</a:t>
            </a:r>
            <a:r>
              <a:rPr lang="pt-BR" sz="2200" dirty="0" smtClean="0"/>
              <a:t> é considerada uma </a:t>
            </a:r>
            <a:r>
              <a:rPr lang="pt-BR" sz="1900" dirty="0" smtClean="0"/>
              <a:t>Linguagem de Baixo Nível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err="1" smtClean="0"/>
              <a:t>Assembly</a:t>
            </a:r>
            <a:r>
              <a:rPr lang="pt-BR" sz="2800" dirty="0" smtClean="0"/>
              <a:t> – Linguagem de montagem (Vantagens)</a:t>
            </a:r>
          </a:p>
          <a:p>
            <a:pPr lvl="1" defTabSz="762000"/>
            <a:r>
              <a:rPr lang="pt-BR" sz="2500" dirty="0" smtClean="0"/>
              <a:t>Eficiência</a:t>
            </a:r>
          </a:p>
          <a:p>
            <a:pPr lvl="2" defTabSz="762000"/>
            <a:r>
              <a:rPr lang="pt-BR" sz="2200" dirty="0" smtClean="0"/>
              <a:t>Justamente </a:t>
            </a:r>
            <a:r>
              <a:rPr lang="pt-BR" sz="2200" dirty="0" smtClean="0"/>
              <a:t>por ser traduzida </a:t>
            </a:r>
            <a:r>
              <a:rPr lang="pt-BR" sz="2200" dirty="0" smtClean="0"/>
              <a:t>diretamente para </a:t>
            </a:r>
            <a:r>
              <a:rPr lang="pt-BR" sz="2200" dirty="0" smtClean="0"/>
              <a:t>instruções da máquina</a:t>
            </a:r>
            <a:endParaRPr lang="pt-BR" sz="16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err="1" smtClean="0"/>
              <a:t>Assembly</a:t>
            </a:r>
            <a:r>
              <a:rPr lang="pt-BR" sz="2800" dirty="0" smtClean="0"/>
              <a:t> – Linguagem de montagem (Vantagens)</a:t>
            </a:r>
          </a:p>
          <a:p>
            <a:pPr lvl="1" defTabSz="762000"/>
            <a:r>
              <a:rPr lang="pt-BR" sz="2500" dirty="0" smtClean="0"/>
              <a:t>Problema</a:t>
            </a:r>
            <a:endParaRPr lang="pt-BR" sz="2500" dirty="0" smtClean="0"/>
          </a:p>
          <a:p>
            <a:pPr lvl="2" defTabSz="762000"/>
            <a:r>
              <a:rPr lang="pt-BR" sz="2200" dirty="0" smtClean="0"/>
              <a:t>Teremos que refazer nossos </a:t>
            </a:r>
            <a:r>
              <a:rPr lang="pt-BR" sz="2200" dirty="0" smtClean="0"/>
              <a:t>programas sempre </a:t>
            </a:r>
            <a:r>
              <a:rPr lang="pt-BR" sz="2200" dirty="0" smtClean="0"/>
              <a:t>que formos executá-los em </a:t>
            </a:r>
            <a:r>
              <a:rPr lang="pt-BR" sz="2200" dirty="0" smtClean="0"/>
              <a:t>outro processador</a:t>
            </a:r>
            <a:r>
              <a:rPr lang="pt-BR" sz="2200" dirty="0" smtClean="0"/>
              <a:t>?</a:t>
            </a:r>
          </a:p>
          <a:p>
            <a:pPr lvl="2" defTabSz="762000"/>
            <a:r>
              <a:rPr lang="pt-BR" sz="2200" dirty="0" smtClean="0"/>
              <a:t>Precisamos</a:t>
            </a:r>
            <a:endParaRPr lang="pt-BR" sz="2200" dirty="0" smtClean="0"/>
          </a:p>
          <a:p>
            <a:pPr lvl="3" defTabSz="762000"/>
            <a:r>
              <a:rPr lang="pt-BR" sz="2200" dirty="0" smtClean="0"/>
              <a:t> </a:t>
            </a:r>
            <a:r>
              <a:rPr lang="pt-BR" sz="2200" dirty="0" smtClean="0"/>
              <a:t>Aumentar a produtividade </a:t>
            </a:r>
            <a:r>
              <a:rPr lang="pt-BR" sz="2200" dirty="0" smtClean="0"/>
              <a:t>dos programadores</a:t>
            </a:r>
            <a:endParaRPr lang="pt-BR" sz="2200" dirty="0" smtClean="0"/>
          </a:p>
          <a:p>
            <a:pPr lvl="3" defTabSz="762000"/>
            <a:r>
              <a:rPr lang="pt-BR" sz="2200" dirty="0" smtClean="0"/>
              <a:t> Permitir </a:t>
            </a:r>
            <a:r>
              <a:rPr lang="pt-BR" sz="2200" dirty="0" smtClean="0"/>
              <a:t>a portabilidade dos programas</a:t>
            </a:r>
            <a:endParaRPr lang="pt-BR" sz="16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Linguagem de Alto </a:t>
            </a:r>
            <a:r>
              <a:rPr lang="pt-BR" sz="2800" dirty="0" smtClean="0"/>
              <a:t>Nível</a:t>
            </a:r>
          </a:p>
          <a:p>
            <a:pPr lvl="1" defTabSz="762000"/>
            <a:r>
              <a:rPr lang="pt-BR" sz="2500" dirty="0" smtClean="0"/>
              <a:t>Independentes do processador</a:t>
            </a:r>
          </a:p>
          <a:p>
            <a:pPr lvl="1" defTabSz="762000"/>
            <a:r>
              <a:rPr lang="pt-BR" sz="2500" dirty="0" smtClean="0"/>
              <a:t>Possuem </a:t>
            </a:r>
            <a:r>
              <a:rPr lang="pt-BR" sz="2500" dirty="0" smtClean="0"/>
              <a:t>instruções mais complexas</a:t>
            </a:r>
          </a:p>
          <a:p>
            <a:pPr lvl="2" defTabSz="762000"/>
            <a:r>
              <a:rPr lang="pt-BR" sz="2200" dirty="0" smtClean="0"/>
              <a:t> </a:t>
            </a:r>
            <a:r>
              <a:rPr lang="pt-BR" sz="2200" dirty="0" smtClean="0"/>
              <a:t>Não correspondem diretamente </a:t>
            </a:r>
            <a:r>
              <a:rPr lang="pt-BR" sz="2200" dirty="0" smtClean="0"/>
              <a:t>às instruções </a:t>
            </a:r>
            <a:r>
              <a:rPr lang="pt-BR" sz="2200" dirty="0" smtClean="0"/>
              <a:t>da máquina</a:t>
            </a:r>
          </a:p>
          <a:p>
            <a:pPr lvl="1" defTabSz="762000"/>
            <a:r>
              <a:rPr lang="pt-BR" sz="2500" dirty="0" smtClean="0"/>
              <a:t>Próximas </a:t>
            </a:r>
            <a:r>
              <a:rPr lang="pt-BR" sz="2500" dirty="0" smtClean="0"/>
              <a:t>da linguagem humana</a:t>
            </a:r>
            <a:endParaRPr lang="pt-BR" sz="25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Linguagem de Alto </a:t>
            </a:r>
            <a:r>
              <a:rPr lang="pt-BR" sz="2800" dirty="0" smtClean="0"/>
              <a:t>Nível</a:t>
            </a:r>
          </a:p>
          <a:p>
            <a:pPr lvl="1" defTabSz="762000"/>
            <a:r>
              <a:rPr lang="pt-BR" sz="2500" dirty="0" smtClean="0"/>
              <a:t> Para ser processado</a:t>
            </a:r>
          </a:p>
          <a:p>
            <a:pPr lvl="2" defTabSz="762000"/>
            <a:r>
              <a:rPr lang="pt-BR" sz="2200" dirty="0" smtClean="0"/>
              <a:t>Um </a:t>
            </a:r>
            <a:r>
              <a:rPr lang="pt-BR" sz="2200" dirty="0" smtClean="0"/>
              <a:t>programa em linguagem de alto </a:t>
            </a:r>
            <a:r>
              <a:rPr lang="pt-BR" sz="2200" dirty="0" smtClean="0"/>
              <a:t>nível necessita </a:t>
            </a:r>
            <a:r>
              <a:rPr lang="pt-BR" sz="2200" dirty="0" smtClean="0"/>
              <a:t>ser traduzido para </a:t>
            </a:r>
            <a:r>
              <a:rPr lang="pt-BR" sz="2200" dirty="0" smtClean="0"/>
              <a:t>a linguagem </a:t>
            </a:r>
            <a:r>
              <a:rPr lang="pt-BR" sz="2200" dirty="0" smtClean="0"/>
              <a:t>de máquina</a:t>
            </a:r>
          </a:p>
          <a:p>
            <a:pPr lvl="2" defTabSz="762000"/>
            <a:r>
              <a:rPr lang="pt-BR" sz="2200" dirty="0" smtClean="0"/>
              <a:t> </a:t>
            </a:r>
            <a:r>
              <a:rPr lang="pt-BR" sz="2200" dirty="0" smtClean="0"/>
              <a:t>Os compiladores e </a:t>
            </a:r>
            <a:r>
              <a:rPr lang="pt-BR" sz="2200" dirty="0" smtClean="0"/>
              <a:t>interpretadores realizam </a:t>
            </a:r>
            <a:r>
              <a:rPr lang="pt-BR" sz="2200" dirty="0" smtClean="0"/>
              <a:t>esta tradução</a:t>
            </a:r>
            <a:endParaRPr lang="pt-BR" sz="2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Compiladores</a:t>
            </a:r>
          </a:p>
          <a:p>
            <a:pPr lvl="1" defTabSz="762000"/>
            <a:r>
              <a:rPr lang="pt-BR" sz="2500" dirty="0" smtClean="0"/>
              <a:t> Compilação é um processo </a:t>
            </a:r>
            <a:r>
              <a:rPr lang="pt-BR" sz="2500" dirty="0" smtClean="0"/>
              <a:t>que transforma </a:t>
            </a:r>
            <a:r>
              <a:rPr lang="pt-BR" sz="2500" dirty="0" smtClean="0"/>
              <a:t>um código fonte em um </a:t>
            </a:r>
            <a:r>
              <a:rPr lang="pt-BR" sz="2500" dirty="0" smtClean="0"/>
              <a:t>código objeto</a:t>
            </a:r>
            <a:endParaRPr lang="pt-BR" sz="2500" dirty="0" smtClean="0"/>
          </a:p>
          <a:p>
            <a:pPr lvl="2" defTabSz="762000"/>
            <a:r>
              <a:rPr lang="pt-BR" sz="2200" dirty="0" smtClean="0"/>
              <a:t> </a:t>
            </a:r>
            <a:r>
              <a:rPr lang="pt-BR" sz="2200" dirty="0" smtClean="0"/>
              <a:t>Código fonte</a:t>
            </a:r>
          </a:p>
          <a:p>
            <a:pPr lvl="3" defTabSz="762000"/>
            <a:r>
              <a:rPr lang="pt-BR" sz="2200" dirty="0" smtClean="0"/>
              <a:t>Escrito </a:t>
            </a:r>
            <a:r>
              <a:rPr lang="pt-BR" sz="2200" dirty="0" smtClean="0"/>
              <a:t>em uma linguagem </a:t>
            </a:r>
            <a:r>
              <a:rPr lang="pt-BR" sz="2200" dirty="0" smtClean="0"/>
              <a:t>de programação </a:t>
            </a:r>
            <a:r>
              <a:rPr lang="pt-BR" sz="2200" dirty="0" smtClean="0"/>
              <a:t>de alto nível</a:t>
            </a:r>
          </a:p>
          <a:p>
            <a:pPr lvl="2" defTabSz="762000"/>
            <a:r>
              <a:rPr lang="pt-BR" sz="2200" dirty="0" smtClean="0"/>
              <a:t>Código </a:t>
            </a:r>
            <a:r>
              <a:rPr lang="pt-BR" sz="2200" dirty="0" smtClean="0"/>
              <a:t>objeto</a:t>
            </a:r>
          </a:p>
          <a:p>
            <a:pPr lvl="3" defTabSz="762000"/>
            <a:r>
              <a:rPr lang="pt-BR" sz="2200" dirty="0" smtClean="0"/>
              <a:t> </a:t>
            </a:r>
            <a:r>
              <a:rPr lang="pt-BR" sz="2200" dirty="0" smtClean="0"/>
              <a:t>Escrito em uma linguagem de máquina</a:t>
            </a:r>
            <a:endParaRPr lang="pt-BR" sz="19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  <p:pic>
        <p:nvPicPr>
          <p:cNvPr id="4" name="Imagem 3" descr="Captura de tela 2016-02-25 23.11.52.png"/>
          <p:cNvPicPr>
            <a:picLocks noChangeAspect="1"/>
          </p:cNvPicPr>
          <p:nvPr/>
        </p:nvPicPr>
        <p:blipFill>
          <a:blip r:embed="rId3" cstate="print"/>
          <a:srcRect l="60000" t="47036" r="11667" b="35178"/>
          <a:stretch>
            <a:fillRect/>
          </a:stretch>
        </p:blipFill>
        <p:spPr>
          <a:xfrm>
            <a:off x="685800" y="4648200"/>
            <a:ext cx="7340600" cy="1295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Interpretadores</a:t>
            </a:r>
          </a:p>
          <a:p>
            <a:pPr lvl="1" defTabSz="762000"/>
            <a:r>
              <a:rPr lang="pt-BR" sz="2500" dirty="0" smtClean="0"/>
              <a:t>Instruções traduzidas para linguagem </a:t>
            </a:r>
            <a:r>
              <a:rPr lang="pt-BR" sz="2500" dirty="0" smtClean="0"/>
              <a:t>de máquina </a:t>
            </a:r>
            <a:r>
              <a:rPr lang="pt-BR" sz="2500" dirty="0" smtClean="0"/>
              <a:t>em tempo de execução – uma </a:t>
            </a:r>
            <a:r>
              <a:rPr lang="pt-BR" sz="2500" dirty="0" smtClean="0"/>
              <a:t>a uma</a:t>
            </a:r>
            <a:endParaRPr lang="pt-BR" sz="2500" dirty="0" smtClean="0"/>
          </a:p>
          <a:p>
            <a:pPr lvl="2" defTabSz="762000"/>
            <a:r>
              <a:rPr lang="pt-BR" sz="2200" dirty="0" smtClean="0"/>
              <a:t> </a:t>
            </a:r>
            <a:r>
              <a:rPr lang="pt-BR" sz="2200" dirty="0" smtClean="0"/>
              <a:t>Não há código objeto</a:t>
            </a:r>
            <a:endParaRPr lang="pt-BR" sz="16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  <p:pic>
        <p:nvPicPr>
          <p:cNvPr id="5" name="Imagem 4" descr="Captura de tela 2016-02-25 23.13.13.png"/>
          <p:cNvPicPr>
            <a:picLocks noChangeAspect="1"/>
          </p:cNvPicPr>
          <p:nvPr/>
        </p:nvPicPr>
        <p:blipFill>
          <a:blip r:embed="rId3" cstate="print"/>
          <a:srcRect l="59167" t="64822" r="11667" b="17391"/>
          <a:stretch>
            <a:fillRect/>
          </a:stretch>
        </p:blipFill>
        <p:spPr>
          <a:xfrm>
            <a:off x="304800" y="3733800"/>
            <a:ext cx="8001000" cy="1371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Dificuldades na escrita de algoritmos</a:t>
            </a:r>
          </a:p>
          <a:p>
            <a:pPr lvl="1" defTabSz="762000"/>
            <a:r>
              <a:rPr lang="pt-BR" sz="2500" dirty="0" smtClean="0"/>
              <a:t>Criação de algoritmos é um processo </a:t>
            </a:r>
            <a:r>
              <a:rPr lang="pt-BR" sz="2500" dirty="0" smtClean="0"/>
              <a:t>não automático</a:t>
            </a:r>
            <a:endParaRPr lang="pt-BR" sz="2500" dirty="0" smtClean="0"/>
          </a:p>
          <a:p>
            <a:pPr lvl="2" defTabSz="762000"/>
            <a:r>
              <a:rPr lang="pt-BR" sz="2200" dirty="0" smtClean="0"/>
              <a:t>Exige </a:t>
            </a:r>
            <a:r>
              <a:rPr lang="pt-BR" sz="2200" dirty="0" smtClean="0"/>
              <a:t>raciocínio </a:t>
            </a:r>
            <a:r>
              <a:rPr lang="pt-BR" sz="2200" dirty="0" smtClean="0"/>
              <a:t>lógico</a:t>
            </a:r>
          </a:p>
          <a:p>
            <a:pPr lvl="2" defTabSz="762000"/>
            <a:endParaRPr lang="pt-BR" sz="2200" dirty="0" smtClean="0"/>
          </a:p>
          <a:p>
            <a:pPr lvl="1" defTabSz="762000"/>
            <a:r>
              <a:rPr lang="pt-BR" sz="2500" dirty="0" smtClean="0"/>
              <a:t>Pode </a:t>
            </a:r>
            <a:r>
              <a:rPr lang="pt-BR" sz="2500" dirty="0" smtClean="0"/>
              <a:t>haver mais de um algoritmo </a:t>
            </a:r>
            <a:r>
              <a:rPr lang="pt-BR" sz="2500" dirty="0" smtClean="0"/>
              <a:t>que leve </a:t>
            </a:r>
            <a:r>
              <a:rPr lang="pt-BR" sz="2500" dirty="0" smtClean="0"/>
              <a:t>à solução de um mesmo problema</a:t>
            </a:r>
            <a:endParaRPr lang="pt-BR" sz="25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Dicas para a construção</a:t>
            </a:r>
          </a:p>
          <a:p>
            <a:pPr lvl="1" defTabSz="762000"/>
            <a:r>
              <a:rPr lang="pt-BR" sz="2500" dirty="0" smtClean="0"/>
              <a:t>Entender o problema</a:t>
            </a:r>
          </a:p>
          <a:p>
            <a:pPr lvl="2" defTabSz="762000"/>
            <a:r>
              <a:rPr lang="pt-BR" sz="2200" dirty="0" smtClean="0"/>
              <a:t> </a:t>
            </a:r>
            <a:r>
              <a:rPr lang="pt-BR" sz="2200" dirty="0" smtClean="0"/>
              <a:t>O que deve ser resolvido?</a:t>
            </a:r>
          </a:p>
          <a:p>
            <a:pPr lvl="2" defTabSz="762000"/>
            <a:r>
              <a:rPr lang="pt-BR" sz="2200" dirty="0" smtClean="0"/>
              <a:t> </a:t>
            </a:r>
            <a:r>
              <a:rPr lang="pt-BR" sz="2200" dirty="0" smtClean="0"/>
              <a:t>Quais as entradas?</a:t>
            </a:r>
          </a:p>
          <a:p>
            <a:pPr lvl="2" defTabSz="762000"/>
            <a:r>
              <a:rPr lang="pt-BR" sz="2200" dirty="0" smtClean="0"/>
              <a:t> </a:t>
            </a:r>
            <a:r>
              <a:rPr lang="pt-BR" sz="2200" dirty="0" smtClean="0"/>
              <a:t>Quais as saídas?</a:t>
            </a:r>
          </a:p>
          <a:p>
            <a:pPr lvl="1" defTabSz="762000"/>
            <a:r>
              <a:rPr lang="pt-BR" sz="2500" dirty="0" smtClean="0"/>
              <a:t> </a:t>
            </a:r>
            <a:r>
              <a:rPr lang="pt-BR" sz="2500" dirty="0" smtClean="0"/>
              <a:t>Pensar em como resolvê-lo</a:t>
            </a:r>
          </a:p>
          <a:p>
            <a:pPr lvl="1" defTabSz="762000"/>
            <a:r>
              <a:rPr lang="pt-BR" sz="2500" dirty="0" smtClean="0"/>
              <a:t> </a:t>
            </a:r>
            <a:r>
              <a:rPr lang="pt-BR" sz="2500" dirty="0" smtClean="0"/>
              <a:t>Construir o algoritmo passo a passo</a:t>
            </a:r>
          </a:p>
          <a:p>
            <a:pPr lvl="1" defTabSz="762000"/>
            <a:r>
              <a:rPr lang="pt-BR" sz="2500" dirty="0" smtClean="0"/>
              <a:t> </a:t>
            </a:r>
            <a:r>
              <a:rPr lang="pt-BR" sz="2500" dirty="0" smtClean="0"/>
              <a:t>Validar o algoritmo</a:t>
            </a:r>
          </a:p>
          <a:p>
            <a:pPr lvl="2" defTabSz="762000"/>
            <a:r>
              <a:rPr lang="pt-BR" sz="2200" dirty="0" smtClean="0"/>
              <a:t> </a:t>
            </a:r>
            <a:r>
              <a:rPr lang="pt-BR" sz="2200" dirty="0" smtClean="0"/>
              <a:t>Testar</a:t>
            </a:r>
            <a:endParaRPr lang="pt-BR" sz="2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defTabSz="762000"/>
            <a:r>
              <a:rPr lang="pt-BR" sz="2800" dirty="0" smtClean="0"/>
              <a:t>Algoritmos e lógica</a:t>
            </a:r>
          </a:p>
          <a:p>
            <a:pPr lvl="1" defTabSz="762000"/>
            <a:r>
              <a:rPr lang="pt-BR" sz="2500" dirty="0" smtClean="0"/>
              <a:t>Algoritmos representam mais fielmente </a:t>
            </a:r>
            <a:r>
              <a:rPr lang="pt-BR" sz="2500" dirty="0" smtClean="0"/>
              <a:t>o raciocínio </a:t>
            </a:r>
            <a:r>
              <a:rPr lang="pt-BR" sz="2500" dirty="0" smtClean="0"/>
              <a:t>envolvido na Lógica </a:t>
            </a:r>
            <a:r>
              <a:rPr lang="pt-BR" sz="2500" dirty="0" smtClean="0"/>
              <a:t>de Programação</a:t>
            </a:r>
            <a:endParaRPr lang="pt-BR" sz="2500" dirty="0" smtClean="0"/>
          </a:p>
          <a:p>
            <a:pPr lvl="1" defTabSz="762000"/>
            <a:endParaRPr lang="pt-BR" sz="2500" dirty="0" smtClean="0"/>
          </a:p>
          <a:p>
            <a:pPr lvl="1" defTabSz="762000"/>
            <a:r>
              <a:rPr lang="pt-BR" sz="2500" dirty="0" smtClean="0"/>
              <a:t>Permite </a:t>
            </a:r>
            <a:r>
              <a:rPr lang="pt-BR" sz="2500" dirty="0" smtClean="0"/>
              <a:t>abstrair uma série de detalhes</a:t>
            </a:r>
          </a:p>
          <a:p>
            <a:pPr lvl="1" defTabSz="762000"/>
            <a:endParaRPr lang="pt-BR" sz="2500" dirty="0" smtClean="0"/>
          </a:p>
          <a:p>
            <a:pPr lvl="1" defTabSz="762000"/>
            <a:r>
              <a:rPr lang="pt-BR" sz="2500" dirty="0" smtClean="0"/>
              <a:t>Uma </a:t>
            </a:r>
            <a:r>
              <a:rPr lang="pt-BR" sz="2500" dirty="0" smtClean="0"/>
              <a:t>vez concebido o algoritmo, ele </a:t>
            </a:r>
            <a:r>
              <a:rPr lang="pt-BR" sz="2500" dirty="0" smtClean="0"/>
              <a:t>pode ser </a:t>
            </a:r>
            <a:r>
              <a:rPr lang="pt-BR" sz="2500" dirty="0" smtClean="0"/>
              <a:t>traduzido para uma linguagem </a:t>
            </a:r>
            <a:r>
              <a:rPr lang="pt-BR" sz="2500" dirty="0" smtClean="0"/>
              <a:t>de programação </a:t>
            </a:r>
            <a:r>
              <a:rPr lang="pt-BR" sz="2500" dirty="0" smtClean="0"/>
              <a:t>qualquer</a:t>
            </a:r>
            <a:endParaRPr lang="pt-BR" sz="2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20CD9DC-F63E-46B3-80F7-C9B5691E5129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B2043FE-8A4F-4A17-8FCD-C19C0D9012F6}" type="slidenum">
              <a:rPr lang="en-US"/>
              <a:pPr/>
              <a:t>5</a:t>
            </a:fld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/>
              <a:t>1 - Introdução</a:t>
            </a:r>
          </a:p>
          <a:p>
            <a:pPr lvl="1"/>
            <a:r>
              <a:rPr lang="pt-BR"/>
              <a:t>Histórico e Características Básicas</a:t>
            </a:r>
          </a:p>
          <a:p>
            <a:pPr lvl="1"/>
            <a:r>
              <a:rPr lang="pt-BR"/>
              <a:t>Compiladores e Interpretadores</a:t>
            </a:r>
          </a:p>
          <a:p>
            <a:pPr lvl="1"/>
            <a:r>
              <a:rPr lang="pt-BR"/>
              <a:t>Estrutura Básica de um programa “C”</a:t>
            </a:r>
          </a:p>
          <a:p>
            <a:pPr lvl="1"/>
            <a:r>
              <a:rPr lang="pt-BR"/>
              <a:t>Palavras Chaves</a:t>
            </a:r>
          </a:p>
          <a:p>
            <a:pPr lvl="1"/>
            <a:r>
              <a:rPr lang="pt-BR"/>
              <a:t>Ponto e vírgula, chaves e Comentários</a:t>
            </a:r>
          </a:p>
          <a:p>
            <a:pPr lvl="1"/>
            <a:r>
              <a:rPr lang="pt-BR"/>
              <a:t>Tipos de Dados ,Identificadores, Constantes e Variáveis</a:t>
            </a:r>
          </a:p>
          <a:p>
            <a:pPr lvl="1"/>
            <a:r>
              <a:rPr lang="pt-BR"/>
              <a:t>Funções : </a:t>
            </a:r>
            <a:r>
              <a:rPr lang="pt-BR" sz="2400" i="1"/>
              <a:t>main, printf, scanf</a:t>
            </a:r>
            <a:r>
              <a:rPr lang="pt-BR" sz="2400"/>
              <a:t> e diretiva #</a:t>
            </a:r>
            <a:r>
              <a:rPr lang="pt-BR" sz="2400" i="1"/>
              <a:t>include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600" b="1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Introdução à Programação</a:t>
            </a:r>
            <a:endParaRPr kumimoji="0" lang="pt-BR" sz="92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 dirty="0" smtClean="0"/>
              <a:t>Desafios (Linguagem livre)</a:t>
            </a:r>
          </a:p>
          <a:p>
            <a:pPr lvl="1" defTabSz="762000"/>
            <a:r>
              <a:rPr lang="pt-BR" dirty="0" smtClean="0"/>
              <a:t>Elabore um algoritmo para sacar dinheiro em um terminal</a:t>
            </a:r>
          </a:p>
          <a:p>
            <a:pPr defTabSz="762000"/>
            <a:r>
              <a:rPr lang="pt-BR" dirty="0" smtClean="0"/>
              <a:t>Adicionando testes condicionais</a:t>
            </a:r>
          </a:p>
          <a:p>
            <a:pPr lvl="1" defTabSz="762000"/>
            <a:r>
              <a:rPr lang="pt-BR" dirty="0" smtClean="0"/>
              <a:t>Elabore </a:t>
            </a:r>
            <a:r>
              <a:rPr lang="pt-BR" dirty="0" smtClean="0"/>
              <a:t>um algoritmo </a:t>
            </a:r>
            <a:r>
              <a:rPr lang="pt-BR" dirty="0" smtClean="0"/>
              <a:t>para trocar uma lâmpada</a:t>
            </a:r>
          </a:p>
          <a:p>
            <a:pPr defTabSz="762000"/>
            <a:r>
              <a:rPr lang="pt-BR" dirty="0" smtClean="0"/>
              <a:t>Adicionando mecanismos de repetição</a:t>
            </a:r>
          </a:p>
          <a:p>
            <a:pPr lvl="1" defTabSz="762000"/>
            <a:r>
              <a:rPr lang="pt-BR" dirty="0" smtClean="0"/>
              <a:t>Elabore um algoritmo para fazer um bolo</a:t>
            </a:r>
            <a:endParaRPr lang="pt-BR" dirty="0" smtClean="0"/>
          </a:p>
          <a:p>
            <a:pPr lvl="1" defTabSz="762000"/>
            <a:endParaRPr lang="pt-BR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Retornando à arte da programação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200400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 smtClean="0"/>
              <a:t>Porque vamos usar a linguagem c</a:t>
            </a:r>
            <a:endParaRPr lang="pt-BR" sz="4400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Autofit/>
          </a:bodyPr>
          <a:lstStyle/>
          <a:p>
            <a:pPr defTabSz="762000"/>
            <a:r>
              <a:rPr lang="pt-BR" sz="4400" dirty="0"/>
              <a:t>A Linguagem 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376363"/>
            <a:ext cx="8553450" cy="5291137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/>
              <a:t>Histórico</a:t>
            </a:r>
          </a:p>
          <a:p>
            <a:pPr lvl="1" defTabSz="762000"/>
            <a:r>
              <a:rPr lang="pt-BR"/>
              <a:t>C é resultado de um processo iniciado com a linguagem BCPL. BCPL influenciou a linguagem de nome B, que evoluiu posteriormente para C.</a:t>
            </a:r>
          </a:p>
          <a:p>
            <a:pPr lvl="1" defTabSz="762000"/>
            <a:r>
              <a:rPr lang="pt-BR"/>
              <a:t>Projetada em 1972, nos laboratórios da Bell (empresa de desenvolvimento de software básico), por Brian Kernighan e Dennis Ritchie para o UNIX do PDP-11</a:t>
            </a:r>
          </a:p>
          <a:p>
            <a:pPr lvl="1" defTabSz="762000"/>
            <a:r>
              <a:rPr lang="pt-BR"/>
              <a:t>A simplicidade de sua implementação permitiu a extensão da linguagem e a criação de compiladores C para praticamente todas as plataformas de hardware e sistemas operacionais </a:t>
            </a:r>
          </a:p>
          <a:p>
            <a:pPr lvl="1" defTabSz="762000"/>
            <a:r>
              <a:rPr lang="pt-BR"/>
              <a:t>Em 1983 estabeleceu-se o padrão ANSI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88963" y="5308600"/>
            <a:ext cx="8148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1143000" lvl="2" defTabSz="762000">
              <a:spcBef>
                <a:spcPct val="20000"/>
              </a:spcBef>
            </a:pPr>
            <a:endParaRPr lang="pt-BR"/>
          </a:p>
          <a:p>
            <a:pPr defTabSz="762000"/>
            <a:endParaRPr lang="pt-BR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/>
              <a:t>A Linguagem 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9213"/>
            <a:ext cx="8458200" cy="5367337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 dirty="0"/>
              <a:t>Características</a:t>
            </a:r>
          </a:p>
          <a:p>
            <a:pPr lvl="1" defTabSz="762000"/>
            <a:r>
              <a:rPr lang="pt-BR" dirty="0"/>
              <a:t>Linguagem de nível médio</a:t>
            </a:r>
          </a:p>
          <a:p>
            <a:pPr lvl="2" defTabSz="762000"/>
            <a:r>
              <a:rPr lang="pt-BR" dirty="0"/>
              <a:t>Combina facilidades de uma linguagem de alto nível com a versatilidade e potencialidade do </a:t>
            </a:r>
            <a:r>
              <a:rPr lang="pt-BR" dirty="0" err="1"/>
              <a:t>assembly</a:t>
            </a:r>
            <a:endParaRPr lang="pt-BR" dirty="0"/>
          </a:p>
          <a:p>
            <a:pPr lvl="2" defTabSz="762000"/>
            <a:r>
              <a:rPr lang="pt-BR" dirty="0"/>
              <a:t>Oferece um conjunto simples de declarações de controle e manipulação de dados que podem ser usados para a definição de estruturas de alto nível</a:t>
            </a:r>
          </a:p>
          <a:p>
            <a:pPr lvl="2" defTabSz="762000"/>
            <a:r>
              <a:rPr lang="pt-BR" dirty="0"/>
              <a:t>Uso intenso de bibliotecas funções que implementam os recursos de alto nível para o programador</a:t>
            </a:r>
          </a:p>
          <a:p>
            <a:pPr lvl="2" defTabSz="762000"/>
            <a:r>
              <a:rPr lang="pt-BR" dirty="0"/>
              <a:t>Capaz de manipular com bytes, bits e endereços de memória e I/O de forma direta</a:t>
            </a:r>
          </a:p>
          <a:p>
            <a:pPr lvl="1" defTabSz="762000"/>
            <a:r>
              <a:rPr lang="pt-BR" dirty="0"/>
              <a:t>Possui poucas declarações para  serem lembradas: </a:t>
            </a:r>
            <a:endParaRPr lang="pt-BR" dirty="0" smtClean="0"/>
          </a:p>
          <a:p>
            <a:pPr lvl="1" defTabSz="762000"/>
            <a:r>
              <a:rPr lang="pt-BR" dirty="0" smtClean="0"/>
              <a:t>palavras </a:t>
            </a:r>
            <a:r>
              <a:rPr lang="pt-BR" dirty="0"/>
              <a:t>chaves</a:t>
            </a:r>
          </a:p>
          <a:p>
            <a:pPr lvl="2" defTabSz="762000"/>
            <a:r>
              <a:rPr lang="pt-BR" dirty="0"/>
              <a:t>Compiladores podem ser escritos de forma mais simples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88963" y="5308600"/>
            <a:ext cx="8148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1143000" lvl="2" defTabSz="762000">
              <a:spcBef>
                <a:spcPct val="20000"/>
              </a:spcBef>
            </a:pPr>
            <a:endParaRPr lang="pt-BR"/>
          </a:p>
          <a:p>
            <a:pPr defTabSz="762000"/>
            <a:endParaRPr lang="pt-BR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100D386-6AC8-41C7-A4DB-0113025CDF32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58B8BEA-4F63-4109-970A-CD0F377CE45E}" type="slidenum">
              <a:rPr lang="en-US"/>
              <a:pPr/>
              <a:t>54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Autofit/>
          </a:bodyPr>
          <a:lstStyle/>
          <a:p>
            <a:r>
              <a:rPr lang="pt-BR" sz="4400" dirty="0"/>
              <a:t>Palavras Chaves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/>
          </a:bodyPr>
          <a:lstStyle/>
          <a:p>
            <a:pPr>
              <a:buFontTx/>
              <a:buChar char=" "/>
            </a:pPr>
            <a:r>
              <a:rPr lang="pt-BR" sz="2800" dirty="0"/>
              <a:t>auto		</a:t>
            </a:r>
            <a:r>
              <a:rPr lang="pt-BR" sz="2800" dirty="0" err="1"/>
              <a:t>double</a:t>
            </a:r>
            <a:r>
              <a:rPr lang="pt-BR" sz="2800" dirty="0"/>
              <a:t>	</a:t>
            </a:r>
            <a:r>
              <a:rPr lang="pt-BR" sz="2800" dirty="0" err="1"/>
              <a:t>int</a:t>
            </a:r>
            <a:r>
              <a:rPr lang="pt-BR" sz="2800" dirty="0"/>
              <a:t>		</a:t>
            </a:r>
            <a:r>
              <a:rPr lang="pt-BR" sz="2800" dirty="0" err="1"/>
              <a:t>struct</a:t>
            </a:r>
            <a:endParaRPr lang="pt-BR" sz="2800" dirty="0"/>
          </a:p>
          <a:p>
            <a:pPr>
              <a:buFontTx/>
              <a:buChar char=" "/>
            </a:pPr>
            <a:r>
              <a:rPr lang="pt-BR" sz="2800" dirty="0" err="1"/>
              <a:t>break</a:t>
            </a:r>
            <a:r>
              <a:rPr lang="pt-BR" sz="2800" dirty="0"/>
              <a:t>		</a:t>
            </a:r>
            <a:r>
              <a:rPr lang="pt-BR" sz="2800" dirty="0" err="1"/>
              <a:t>else</a:t>
            </a:r>
            <a:r>
              <a:rPr lang="pt-BR" sz="2800" dirty="0"/>
              <a:t>		</a:t>
            </a:r>
            <a:r>
              <a:rPr lang="pt-BR" sz="2800" dirty="0" err="1"/>
              <a:t>long</a:t>
            </a:r>
            <a:r>
              <a:rPr lang="pt-BR" sz="2800" dirty="0"/>
              <a:t>		switch</a:t>
            </a:r>
          </a:p>
          <a:p>
            <a:pPr>
              <a:buFontTx/>
              <a:buChar char=" "/>
            </a:pPr>
            <a:r>
              <a:rPr lang="pt-BR" sz="2800" dirty="0"/>
              <a:t>case 		</a:t>
            </a:r>
            <a:r>
              <a:rPr lang="pt-BR" sz="2800" i="1" dirty="0" err="1"/>
              <a:t>enum</a:t>
            </a:r>
            <a:r>
              <a:rPr lang="pt-BR" sz="2800" i="1" dirty="0"/>
              <a:t>	*</a:t>
            </a:r>
            <a:r>
              <a:rPr lang="pt-BR" sz="2800" dirty="0"/>
              <a:t>	</a:t>
            </a:r>
            <a:r>
              <a:rPr lang="pt-BR" sz="2800" dirty="0" err="1"/>
              <a:t>register</a:t>
            </a:r>
            <a:r>
              <a:rPr lang="pt-BR" sz="2800" dirty="0"/>
              <a:t>     </a:t>
            </a:r>
            <a:r>
              <a:rPr lang="pt-BR" sz="2800" dirty="0" err="1"/>
              <a:t>typedef</a:t>
            </a:r>
            <a:endParaRPr lang="pt-BR" sz="2800" dirty="0"/>
          </a:p>
          <a:p>
            <a:pPr>
              <a:buFontTx/>
              <a:buChar char=" "/>
            </a:pPr>
            <a:r>
              <a:rPr lang="pt-BR" sz="2800" dirty="0" err="1"/>
              <a:t>char</a:t>
            </a:r>
            <a:r>
              <a:rPr lang="pt-BR" sz="2800" dirty="0"/>
              <a:t>		</a:t>
            </a:r>
            <a:r>
              <a:rPr lang="pt-BR" sz="2800" dirty="0" err="1"/>
              <a:t>extern</a:t>
            </a:r>
            <a:r>
              <a:rPr lang="pt-BR" sz="2800" dirty="0"/>
              <a:t>	</a:t>
            </a:r>
            <a:r>
              <a:rPr lang="pt-BR" sz="2800" dirty="0" err="1" smtClean="0"/>
              <a:t>return</a:t>
            </a:r>
            <a:r>
              <a:rPr lang="pt-BR" sz="2800" dirty="0"/>
              <a:t>	</a:t>
            </a:r>
            <a:r>
              <a:rPr lang="pt-BR" sz="2800" dirty="0" err="1" smtClean="0"/>
              <a:t>union</a:t>
            </a:r>
            <a:endParaRPr lang="pt-BR" sz="2800" dirty="0"/>
          </a:p>
          <a:p>
            <a:pPr>
              <a:buFontTx/>
              <a:buChar char=" "/>
            </a:pPr>
            <a:r>
              <a:rPr lang="pt-BR" sz="2800" i="1" dirty="0" err="1"/>
              <a:t>const</a:t>
            </a:r>
            <a:r>
              <a:rPr lang="pt-BR" sz="2800" i="1" dirty="0"/>
              <a:t> *	</a:t>
            </a:r>
            <a:r>
              <a:rPr lang="pt-BR" sz="2800" dirty="0"/>
              <a:t>	</a:t>
            </a:r>
            <a:r>
              <a:rPr lang="pt-BR" sz="2800" dirty="0" err="1"/>
              <a:t>float</a:t>
            </a:r>
            <a:r>
              <a:rPr lang="pt-BR" sz="2800" dirty="0"/>
              <a:t>		short         </a:t>
            </a:r>
            <a:r>
              <a:rPr lang="pt-BR" sz="2800" dirty="0" err="1"/>
              <a:t>unsigned</a:t>
            </a:r>
            <a:endParaRPr lang="pt-BR" sz="2800" dirty="0"/>
          </a:p>
          <a:p>
            <a:pPr>
              <a:buFontTx/>
              <a:buChar char=" "/>
            </a:pPr>
            <a:r>
              <a:rPr lang="pt-BR" sz="2800" dirty="0"/>
              <a:t>continue		for		</a:t>
            </a:r>
            <a:r>
              <a:rPr lang="pt-BR" sz="2800" i="1" dirty="0" err="1"/>
              <a:t>signed</a:t>
            </a:r>
            <a:r>
              <a:rPr lang="pt-BR" sz="2800" i="1" dirty="0"/>
              <a:t> *	</a:t>
            </a:r>
            <a:r>
              <a:rPr lang="pt-BR" sz="2800" i="1" dirty="0" err="1"/>
              <a:t>void</a:t>
            </a:r>
            <a:r>
              <a:rPr lang="pt-BR" sz="2800" i="1" dirty="0"/>
              <a:t> *</a:t>
            </a:r>
            <a:endParaRPr lang="pt-BR" sz="2800" dirty="0"/>
          </a:p>
          <a:p>
            <a:pPr>
              <a:buFontTx/>
              <a:buChar char=" "/>
            </a:pPr>
            <a:r>
              <a:rPr lang="pt-BR" sz="2800" dirty="0"/>
              <a:t>default		</a:t>
            </a:r>
            <a:r>
              <a:rPr lang="pt-BR" sz="2800" dirty="0" err="1"/>
              <a:t>goto</a:t>
            </a:r>
            <a:r>
              <a:rPr lang="pt-BR" sz="2800" dirty="0"/>
              <a:t>!!		</a:t>
            </a:r>
            <a:r>
              <a:rPr lang="pt-BR" sz="2800" dirty="0" err="1"/>
              <a:t>Sizeof</a:t>
            </a:r>
            <a:r>
              <a:rPr lang="pt-BR" sz="2800" dirty="0"/>
              <a:t>       </a:t>
            </a:r>
            <a:r>
              <a:rPr lang="pt-BR" sz="2800" i="1" dirty="0" err="1"/>
              <a:t>volatile</a:t>
            </a:r>
            <a:r>
              <a:rPr lang="pt-BR" sz="2800" i="1" dirty="0"/>
              <a:t>*</a:t>
            </a:r>
          </a:p>
          <a:p>
            <a:pPr>
              <a:buFontTx/>
              <a:buChar char=" "/>
            </a:pPr>
            <a:r>
              <a:rPr lang="pt-BR" sz="2800" dirty="0"/>
              <a:t>do			</a:t>
            </a:r>
            <a:r>
              <a:rPr lang="pt-BR" sz="2800" dirty="0" err="1"/>
              <a:t>if</a:t>
            </a:r>
            <a:r>
              <a:rPr lang="pt-BR" sz="2800" dirty="0"/>
              <a:t>		</a:t>
            </a:r>
            <a:r>
              <a:rPr lang="pt-BR" sz="2800" dirty="0" err="1"/>
              <a:t>static</a:t>
            </a:r>
            <a:r>
              <a:rPr lang="pt-BR" sz="2800" dirty="0"/>
              <a:t>		</a:t>
            </a:r>
            <a:r>
              <a:rPr lang="pt-BR" sz="2800" dirty="0" err="1"/>
              <a:t>while</a:t>
            </a:r>
            <a:endParaRPr lang="pt-BR" sz="2800" dirty="0"/>
          </a:p>
          <a:p>
            <a:pPr>
              <a:buFontTx/>
              <a:buChar char=" "/>
            </a:pPr>
            <a:r>
              <a:rPr lang="pt-BR" sz="1800" dirty="0"/>
              <a:t>* ANSI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Autofit/>
          </a:bodyPr>
          <a:lstStyle/>
          <a:p>
            <a:pPr defTabSz="762000"/>
            <a:r>
              <a:rPr lang="pt-BR" sz="4400" dirty="0"/>
              <a:t>A Linguagem 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9213"/>
            <a:ext cx="8458200" cy="5367337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/>
              <a:t>Características</a:t>
            </a:r>
          </a:p>
          <a:p>
            <a:pPr lvl="1" defTabSz="762000"/>
            <a:r>
              <a:rPr lang="pt-BR"/>
              <a:t>Opera com os mesmos tipos de dados do computador </a:t>
            </a:r>
          </a:p>
          <a:p>
            <a:pPr lvl="2" defTabSz="762000"/>
            <a:r>
              <a:rPr lang="pt-BR"/>
              <a:t>Código eficiente e rápido</a:t>
            </a:r>
          </a:p>
          <a:p>
            <a:pPr lvl="1" defTabSz="762000"/>
            <a:r>
              <a:rPr lang="pt-BR"/>
              <a:t>Alto grau de portabilidade</a:t>
            </a:r>
          </a:p>
          <a:p>
            <a:pPr lvl="2" defTabSz="762000"/>
            <a:r>
              <a:rPr lang="pt-BR"/>
              <a:t>Há compiladores C para inúmeros ambientes operacionais</a:t>
            </a:r>
          </a:p>
          <a:p>
            <a:pPr lvl="3" defTabSz="762000"/>
            <a:r>
              <a:rPr lang="pt-BR"/>
              <a:t>MainFrames</a:t>
            </a:r>
          </a:p>
          <a:p>
            <a:pPr lvl="3" defTabSz="762000"/>
            <a:r>
              <a:rPr lang="pt-BR"/>
              <a:t>Máquinas RISC</a:t>
            </a:r>
          </a:p>
          <a:p>
            <a:pPr lvl="3" defTabSz="762000"/>
            <a:r>
              <a:rPr lang="pt-BR"/>
              <a:t>Computadores Pessoais (PC, Macintosh)</a:t>
            </a:r>
          </a:p>
          <a:p>
            <a:pPr lvl="3" defTabSz="762000"/>
            <a:r>
              <a:rPr lang="pt-BR"/>
              <a:t>Máquinas microcontroladas (Registradoras, Terminais de Banco, etc.)</a:t>
            </a:r>
          </a:p>
          <a:p>
            <a:pPr lvl="1" defTabSz="762000"/>
            <a:r>
              <a:rPr lang="pt-BR"/>
              <a:t>Linguagem estruturada e modular</a:t>
            </a:r>
          </a:p>
          <a:p>
            <a:pPr lvl="2" defTabSz="762000"/>
            <a:r>
              <a:rPr lang="pt-BR"/>
              <a:t>Facilidade de Manutenção</a:t>
            </a:r>
          </a:p>
          <a:p>
            <a:pPr lvl="2" defTabSz="762000"/>
            <a:r>
              <a:rPr lang="pt-BR"/>
              <a:t>Desenvolvimento em equipe é facilitado</a:t>
            </a:r>
          </a:p>
          <a:p>
            <a:pPr lvl="1" defTabSz="762000"/>
            <a:r>
              <a:rPr lang="pt-BR"/>
              <a:t>Permite o uso de estruturas de dados compostas, na forma de registros e campos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88963" y="5308600"/>
            <a:ext cx="8148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1143000" lvl="2" defTabSz="762000">
              <a:spcBef>
                <a:spcPct val="20000"/>
              </a:spcBef>
            </a:pPr>
            <a:endParaRPr lang="pt-BR"/>
          </a:p>
          <a:p>
            <a:pPr defTabSz="762000"/>
            <a:endParaRPr lang="pt-BR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724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 dirty="0"/>
              <a:t>Compiladores para a linguagem C</a:t>
            </a:r>
          </a:p>
          <a:p>
            <a:pPr lvl="1" defTabSz="762000"/>
            <a:r>
              <a:rPr lang="pt-BR" dirty="0"/>
              <a:t>No MS-DOS/Windows</a:t>
            </a:r>
          </a:p>
          <a:p>
            <a:pPr lvl="2" defTabSz="762000"/>
            <a:r>
              <a:rPr lang="pt-BR" dirty="0" err="1" smtClean="0"/>
              <a:t>DevC</a:t>
            </a:r>
            <a:r>
              <a:rPr lang="pt-BR" dirty="0" smtClean="0"/>
              <a:t>++</a:t>
            </a:r>
          </a:p>
          <a:p>
            <a:pPr lvl="2" defTabSz="762000"/>
            <a:r>
              <a:rPr lang="pt-BR" dirty="0" smtClean="0"/>
              <a:t>Turbo </a:t>
            </a:r>
            <a:r>
              <a:rPr lang="pt-BR" dirty="0"/>
              <a:t>C++</a:t>
            </a:r>
          </a:p>
          <a:p>
            <a:pPr lvl="2" defTabSz="762000"/>
            <a:r>
              <a:rPr lang="pt-BR" dirty="0"/>
              <a:t>Borland C++</a:t>
            </a:r>
          </a:p>
          <a:p>
            <a:pPr lvl="2" defTabSz="762000"/>
            <a:r>
              <a:rPr lang="pt-BR" dirty="0"/>
              <a:t>Microsoft Visual C++</a:t>
            </a:r>
          </a:p>
          <a:p>
            <a:pPr lvl="2" defTabSz="762000"/>
            <a:r>
              <a:rPr lang="pt-BR" dirty="0"/>
              <a:t>Compilador GNU (</a:t>
            </a:r>
            <a:r>
              <a:rPr lang="pt-BR" dirty="0" err="1"/>
              <a:t>gcc</a:t>
            </a:r>
            <a:r>
              <a:rPr lang="pt-BR" dirty="0"/>
              <a:t>)</a:t>
            </a:r>
          </a:p>
          <a:p>
            <a:pPr lvl="1" defTabSz="762000"/>
            <a:r>
              <a:rPr lang="pt-BR" dirty="0"/>
              <a:t>No Unix</a:t>
            </a:r>
          </a:p>
          <a:p>
            <a:pPr lvl="2" defTabSz="762000"/>
            <a:r>
              <a:rPr lang="pt-BR" dirty="0"/>
              <a:t>Compilador que integra o sistema </a:t>
            </a:r>
            <a:r>
              <a:rPr lang="pt-BR" dirty="0" err="1"/>
              <a:t>unix</a:t>
            </a:r>
            <a:r>
              <a:rPr lang="pt-BR" dirty="0"/>
              <a:t> (cc)</a:t>
            </a:r>
          </a:p>
          <a:p>
            <a:pPr lvl="2" defTabSz="762000"/>
            <a:r>
              <a:rPr lang="pt-BR" dirty="0"/>
              <a:t>Compilador GNU (</a:t>
            </a:r>
            <a:r>
              <a:rPr lang="pt-BR" dirty="0" err="1"/>
              <a:t>gcc</a:t>
            </a:r>
            <a:r>
              <a:rPr lang="pt-BR" dirty="0"/>
              <a:t>)</a:t>
            </a:r>
          </a:p>
          <a:p>
            <a:pPr lvl="1" defTabSz="762000"/>
            <a:r>
              <a:rPr lang="pt-BR" dirty="0"/>
              <a:t>Outras plataformas</a:t>
            </a:r>
          </a:p>
          <a:p>
            <a:pPr lvl="2" defTabSz="762000"/>
            <a:r>
              <a:rPr lang="pt-BR" dirty="0"/>
              <a:t>Compilador C51 para microcontroladores da linha Intel 8051 da KEIL ELEKTRONIK</a:t>
            </a:r>
          </a:p>
          <a:p>
            <a:pPr defTabSz="762000"/>
            <a:endParaRPr lang="pt-B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Autofit/>
          </a:bodyPr>
          <a:lstStyle/>
          <a:p>
            <a:pPr defTabSz="762000"/>
            <a:r>
              <a:rPr lang="pt-BR" sz="4400" dirty="0"/>
              <a:t>A Linguagem C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/>
              <a:t>Utilização de C</a:t>
            </a:r>
          </a:p>
          <a:p>
            <a:pPr lvl="1" defTabSz="762000"/>
            <a:r>
              <a:rPr lang="pt-BR"/>
              <a:t>Sistemas operacionais</a:t>
            </a:r>
          </a:p>
          <a:p>
            <a:pPr lvl="1" defTabSz="762000"/>
            <a:r>
              <a:rPr lang="pt-BR"/>
              <a:t>Compiladores</a:t>
            </a:r>
          </a:p>
          <a:p>
            <a:pPr lvl="1" defTabSz="762000"/>
            <a:r>
              <a:rPr lang="pt-BR"/>
              <a:t>Editores de Texto</a:t>
            </a:r>
          </a:p>
          <a:p>
            <a:pPr lvl="1" defTabSz="762000"/>
            <a:r>
              <a:rPr lang="pt-BR"/>
              <a:t>Bancos de Dados</a:t>
            </a:r>
          </a:p>
          <a:p>
            <a:pPr lvl="1" defTabSz="762000"/>
            <a:r>
              <a:rPr lang="pt-BR"/>
              <a:t>Utilitários</a:t>
            </a:r>
          </a:p>
          <a:p>
            <a:pPr lvl="1" defTabSz="762000"/>
            <a:r>
              <a:rPr lang="pt-BR"/>
              <a:t>Programas de uso geral</a:t>
            </a:r>
          </a:p>
          <a:p>
            <a:pPr defTabSz="762000"/>
            <a:r>
              <a:rPr lang="pt-BR"/>
              <a:t>C como a linguagem dos programadores</a:t>
            </a:r>
          </a:p>
          <a:p>
            <a:pPr lvl="1" defTabSz="762000"/>
            <a:r>
              <a:rPr lang="pt-BR"/>
              <a:t>Fluxo fácil de ser seguido (código enxuto e elegante)</a:t>
            </a:r>
          </a:p>
          <a:p>
            <a:pPr lvl="1" defTabSz="762000"/>
            <a:r>
              <a:rPr lang="pt-BR"/>
              <a:t>Facilidade, flexibilidade e portabilidade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Autofit/>
          </a:bodyPr>
          <a:lstStyle/>
          <a:p>
            <a:pPr defTabSz="762000"/>
            <a:r>
              <a:rPr lang="pt-BR" sz="4400" dirty="0"/>
              <a:t>A Linguagem C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pt-BR"/>
              <a:t>Elementos que formam o IDE</a:t>
            </a:r>
          </a:p>
          <a:p>
            <a:pPr lvl="1" defTabSz="762000"/>
            <a:r>
              <a:rPr lang="pt-BR"/>
              <a:t>Editor de Texto</a:t>
            </a:r>
          </a:p>
          <a:p>
            <a:pPr lvl="1" defTabSz="762000"/>
            <a:r>
              <a:rPr lang="pt-BR"/>
              <a:t>Compilador</a:t>
            </a:r>
          </a:p>
          <a:p>
            <a:pPr lvl="1" defTabSz="762000"/>
            <a:r>
              <a:rPr lang="pt-BR"/>
              <a:t>Link-Editor</a:t>
            </a:r>
          </a:p>
          <a:p>
            <a:pPr lvl="1" defTabSz="762000"/>
            <a:r>
              <a:rPr lang="pt-BR"/>
              <a:t>Depurador (</a:t>
            </a:r>
            <a:r>
              <a:rPr lang="en-US"/>
              <a:t>Debbuger</a:t>
            </a:r>
            <a:r>
              <a:rPr lang="pt-BR"/>
              <a:t>)</a:t>
            </a:r>
          </a:p>
          <a:p>
            <a:pPr defTabSz="762000"/>
            <a:r>
              <a:rPr lang="pt-BR"/>
              <a:t>Vantagens</a:t>
            </a:r>
          </a:p>
          <a:p>
            <a:pPr lvl="1" defTabSz="762000"/>
            <a:r>
              <a:rPr lang="pt-BR"/>
              <a:t>Interface amigável </a:t>
            </a:r>
          </a:p>
          <a:p>
            <a:pPr lvl="2" defTabSz="762000"/>
            <a:r>
              <a:rPr lang="pt-BR"/>
              <a:t>Bom para quem está começando a programar</a:t>
            </a:r>
          </a:p>
          <a:p>
            <a:pPr lvl="1" defTabSz="762000"/>
            <a:r>
              <a:rPr lang="pt-BR"/>
              <a:t>Ambiente único para editar, compilar e depurar programas</a:t>
            </a:r>
          </a:p>
          <a:p>
            <a:pPr lvl="1" defTabSz="762000"/>
            <a:r>
              <a:rPr lang="pt-BR"/>
              <a:t>Possibilidade de trabalhar com projetos</a:t>
            </a:r>
          </a:p>
          <a:p>
            <a:pPr lvl="2" defTabSz="762000"/>
            <a:r>
              <a:rPr lang="pt-BR"/>
              <a:t>Vários arquivos fonte compondo uma única aplicação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4921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defTabSz="762000"/>
            <a:r>
              <a:rPr lang="pt-BR" sz="4400" dirty="0"/>
              <a:t>O IDE do </a:t>
            </a:r>
            <a:r>
              <a:rPr lang="pt-BR" sz="4400" dirty="0" err="1" smtClean="0"/>
              <a:t>DevC</a:t>
            </a:r>
            <a:r>
              <a:rPr lang="pt-BR" sz="4400" dirty="0"/>
              <a:t>++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600" b="1" dirty="0" smtClean="0">
                <a:latin typeface="+mj-lt"/>
              </a:rPr>
              <a:t>Introdução à Programação</a:t>
            </a:r>
            <a:endParaRPr lang="pt-BR" sz="4600" b="1" dirty="0">
              <a:latin typeface="+mj-lt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52400" y="1371600"/>
            <a:ext cx="8915400" cy="4038600"/>
          </a:xfrm>
        </p:spPr>
        <p:txBody>
          <a:bodyPr/>
          <a:lstStyle/>
          <a:p>
            <a:pPr lvl="1"/>
            <a:r>
              <a:rPr lang="pt-BR" sz="2800" dirty="0">
                <a:latin typeface="+mj-lt"/>
              </a:rPr>
              <a:t>Constantes (Exercícios)</a:t>
            </a:r>
          </a:p>
          <a:p>
            <a:pPr lvl="2">
              <a:buFont typeface="Wingdings 2" pitchFamily="18" charset="2"/>
              <a:buNone/>
            </a:pPr>
            <a:r>
              <a:rPr lang="pt-BR" sz="2500" dirty="0">
                <a:latin typeface="+mj-lt"/>
                <a:cs typeface="Times New Roman" pitchFamily="18" charset="0"/>
              </a:rPr>
              <a:t>	1. Calcular  e imprimir o comprimento de um círculo.</a:t>
            </a:r>
            <a:br>
              <a:rPr lang="pt-BR" sz="2500" dirty="0">
                <a:latin typeface="+mj-lt"/>
                <a:cs typeface="Times New Roman" pitchFamily="18" charset="0"/>
              </a:rPr>
            </a:br>
            <a:r>
              <a:rPr lang="pt-BR" sz="2500" dirty="0">
                <a:latin typeface="+mj-lt"/>
                <a:cs typeface="Times New Roman" pitchFamily="18" charset="0"/>
              </a:rPr>
              <a:t>2. Calcular e imprimir a área de um círculo.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FDE44EA-C6BF-4F81-8176-CC07501397DA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3CEAE30-47BD-4695-8116-C5FB27436A94}" type="slidenum">
              <a:rPr lang="en-US"/>
              <a:pPr/>
              <a:t>6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/>
              <a:t>2 - Operadores e Expressões </a:t>
            </a:r>
          </a:p>
          <a:p>
            <a:pPr lvl="1"/>
            <a:r>
              <a:rPr lang="pt-BR"/>
              <a:t>Operadores Aritméticos</a:t>
            </a:r>
          </a:p>
          <a:p>
            <a:pPr lvl="1"/>
            <a:r>
              <a:rPr lang="pt-BR"/>
              <a:t>Operador  de Atribuição</a:t>
            </a:r>
          </a:p>
          <a:p>
            <a:pPr lvl="1"/>
            <a:r>
              <a:rPr lang="pt-BR"/>
              <a:t>Operadores relacionais</a:t>
            </a:r>
          </a:p>
          <a:p>
            <a:pPr lvl="1"/>
            <a:r>
              <a:rPr lang="pt-BR"/>
              <a:t>Operadores Lógicos</a:t>
            </a:r>
          </a:p>
          <a:p>
            <a:pPr lvl="1"/>
            <a:r>
              <a:rPr lang="pt-BR"/>
              <a:t>Operadores bit a bit</a:t>
            </a:r>
          </a:p>
          <a:p>
            <a:r>
              <a:rPr lang="pt-BR"/>
              <a:t>3 - Funções de entrada e saída de caracteres</a:t>
            </a:r>
          </a:p>
          <a:p>
            <a:pPr lvl="1"/>
            <a:r>
              <a:rPr lang="pt-BR" i="1"/>
              <a:t>getch, getche, getchar, putchar, gets e  puts</a:t>
            </a:r>
            <a:endParaRPr lang="pt-B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pt-BR" sz="4600" b="1" dirty="0" smtClean="0">
                <a:latin typeface="+mj-lt"/>
              </a:rPr>
              <a:t>Introdução à Programação</a:t>
            </a:r>
            <a:endParaRPr lang="pt-BR" sz="9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DC63E65-6454-4980-8647-E9338471F237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7E9FD51-F4D3-4F49-A04E-453342110D64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/>
              <a:t>4 - Instruções de Seleção (condicional)</a:t>
            </a:r>
          </a:p>
          <a:p>
            <a:pPr lvl="1"/>
            <a:r>
              <a:rPr lang="pt-BR"/>
              <a:t>Comandos </a:t>
            </a:r>
            <a:r>
              <a:rPr lang="pt-BR" i="1"/>
              <a:t>if </a:t>
            </a:r>
            <a:r>
              <a:rPr lang="pt-BR"/>
              <a:t>, </a:t>
            </a:r>
            <a:r>
              <a:rPr lang="pt-BR" i="1"/>
              <a:t>if-else e if-else-if</a:t>
            </a:r>
          </a:p>
          <a:p>
            <a:pPr lvl="1"/>
            <a:r>
              <a:rPr lang="pt-BR" i="1"/>
              <a:t>if  </a:t>
            </a:r>
            <a:r>
              <a:rPr lang="pt-BR"/>
              <a:t>aninhados</a:t>
            </a:r>
            <a:endParaRPr lang="pt-BR" i="1"/>
          </a:p>
          <a:p>
            <a:pPr lvl="1"/>
            <a:r>
              <a:rPr lang="pt-BR"/>
              <a:t>Comandos </a:t>
            </a:r>
            <a:r>
              <a:rPr lang="pt-BR" i="1"/>
              <a:t>switch</a:t>
            </a:r>
            <a:r>
              <a:rPr lang="pt-BR"/>
              <a:t> e</a:t>
            </a:r>
            <a:r>
              <a:rPr lang="pt-BR" i="1"/>
              <a:t> break</a:t>
            </a:r>
            <a:endParaRPr lang="pt-BR"/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endParaRPr lang="pt-BR" i="1"/>
          </a:p>
          <a:p>
            <a:pPr lvl="1"/>
            <a:endParaRPr lang="pt-BR" i="1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pt-BR" sz="4600" b="1" dirty="0" smtClean="0">
                <a:latin typeface="+mj-lt"/>
              </a:rPr>
              <a:t>Introdução à Programação</a:t>
            </a:r>
            <a:endParaRPr lang="pt-BR" sz="9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C7FB69F-5AB0-4EE8-8F52-D76B602B2ADB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D1B6208-1D62-4BC9-B078-4F8409CFC4EC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/>
              <a:t>5 - Instruções de Repetição (laço)</a:t>
            </a:r>
          </a:p>
          <a:p>
            <a:pPr lvl="1"/>
            <a:r>
              <a:rPr lang="pt-BR"/>
              <a:t>Comando </a:t>
            </a:r>
            <a:r>
              <a:rPr lang="pt-BR" i="1"/>
              <a:t>for</a:t>
            </a:r>
          </a:p>
          <a:p>
            <a:pPr lvl="1"/>
            <a:r>
              <a:rPr lang="pt-BR"/>
              <a:t>Comando </a:t>
            </a:r>
            <a:r>
              <a:rPr lang="pt-BR" i="1"/>
              <a:t> while </a:t>
            </a:r>
            <a:r>
              <a:rPr lang="pt-BR"/>
              <a:t>e </a:t>
            </a:r>
            <a:r>
              <a:rPr lang="pt-BR" i="1"/>
              <a:t>do-while</a:t>
            </a:r>
          </a:p>
          <a:p>
            <a:pPr lvl="1"/>
            <a:r>
              <a:rPr lang="pt-BR"/>
              <a:t>Comandos aninhados</a:t>
            </a:r>
            <a:endParaRPr lang="pt-BR" i="1"/>
          </a:p>
          <a:p>
            <a:pPr lvl="1"/>
            <a:r>
              <a:rPr lang="pt-BR"/>
              <a:t>Repetições Aninhadas</a:t>
            </a:r>
          </a:p>
          <a:p>
            <a:pPr lvl="1"/>
            <a:r>
              <a:rPr lang="pt-BR"/>
              <a:t>Comando Continue</a:t>
            </a:r>
          </a:p>
          <a:p>
            <a:pPr lvl="1"/>
            <a:endParaRPr lang="pt-B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pt-BR" sz="4600" b="1" dirty="0" smtClean="0">
                <a:latin typeface="+mj-lt"/>
              </a:rPr>
              <a:t>Introdução à Programação</a:t>
            </a:r>
            <a:endParaRPr lang="pt-BR" sz="9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A14BB23-4C42-4F39-8915-1261D5B82264}" type="datetime1">
              <a:rPr lang="en-US"/>
              <a:pPr/>
              <a:t>2/25/2016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Linguagem C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C643259-6442-482A-844D-A557F7712C21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/>
              <a:t>6 - Funções</a:t>
            </a:r>
          </a:p>
          <a:p>
            <a:pPr lvl="1"/>
            <a:r>
              <a:rPr lang="pt-BR"/>
              <a:t>Funções simples e variáveis locais</a:t>
            </a:r>
          </a:p>
          <a:p>
            <a:pPr lvl="1"/>
            <a:r>
              <a:rPr lang="pt-BR"/>
              <a:t>Funções com retorno de valor (comando </a:t>
            </a:r>
            <a:r>
              <a:rPr lang="pt-BR" i="1"/>
              <a:t>return</a:t>
            </a:r>
            <a:r>
              <a:rPr lang="pt-BR"/>
              <a:t>)</a:t>
            </a:r>
          </a:p>
          <a:p>
            <a:pPr lvl="1"/>
            <a:r>
              <a:rPr lang="pt-BR"/>
              <a:t>Conceitos Básicos de Ponteiros</a:t>
            </a:r>
          </a:p>
          <a:p>
            <a:pPr lvl="1"/>
            <a:r>
              <a:rPr lang="pt-BR"/>
              <a:t>Argumentos e parâmetros</a:t>
            </a:r>
          </a:p>
          <a:p>
            <a:pPr lvl="1"/>
            <a:r>
              <a:rPr lang="pt-BR"/>
              <a:t>Funções Recursivas</a:t>
            </a:r>
          </a:p>
          <a:p>
            <a:pPr lvl="1"/>
            <a:r>
              <a:rPr lang="pt-BR"/>
              <a:t>Variáveis externas e estáticas</a:t>
            </a:r>
          </a:p>
          <a:p>
            <a:pPr lvl="1"/>
            <a:r>
              <a:rPr lang="pt-BR"/>
              <a:t>Definição de Macros  e diretiva  </a:t>
            </a:r>
            <a:r>
              <a:rPr lang="pt-BR" i="1"/>
              <a:t>#define</a:t>
            </a:r>
            <a:endParaRPr lang="pt-BR"/>
          </a:p>
          <a:p>
            <a:pPr lvl="1"/>
            <a:endParaRPr lang="pt-B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pt-BR" sz="4600" b="1" dirty="0" smtClean="0">
                <a:latin typeface="+mj-lt"/>
              </a:rPr>
              <a:t>Introdução à Programação</a:t>
            </a:r>
            <a:endParaRPr lang="pt-BR" sz="9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2333</Words>
  <Application>Microsoft Office PowerPoint</Application>
  <PresentationFormat>Apresentação na tela (4:3)</PresentationFormat>
  <Paragraphs>459</Paragraphs>
  <Slides>59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Constantia</vt:lpstr>
      <vt:lpstr>Wingdings 2</vt:lpstr>
      <vt:lpstr>Times New Roman</vt:lpstr>
      <vt:lpstr>Tahoma</vt:lpstr>
      <vt:lpstr>Courier New</vt:lpstr>
      <vt:lpstr>Wingdings</vt:lpstr>
      <vt:lpstr>Balcão Envidraçado</vt:lpstr>
      <vt:lpstr>Slide 1</vt:lpstr>
      <vt:lpstr>Introdução à Programação</vt:lpstr>
      <vt:lpstr>Introdução à Programação</vt:lpstr>
      <vt:lpstr>Slide 4</vt:lpstr>
      <vt:lpstr>Slide 5</vt:lpstr>
      <vt:lpstr>Introdução à Programação</vt:lpstr>
      <vt:lpstr>Introdução à Programação</vt:lpstr>
      <vt:lpstr>Introdução à Programação</vt:lpstr>
      <vt:lpstr>Introdução à Programação</vt:lpstr>
      <vt:lpstr>Introdução à Programação</vt:lpstr>
      <vt:lpstr>Introdução à Programação</vt:lpstr>
      <vt:lpstr>Introdução à Programação</vt:lpstr>
      <vt:lpstr>Bibliografia Básica</vt:lpstr>
      <vt:lpstr>Slide 14</vt:lpstr>
      <vt:lpstr>Slide 15</vt:lpstr>
      <vt:lpstr>Slide 16</vt:lpstr>
      <vt:lpstr>Slide 17</vt:lpstr>
      <vt:lpstr>Slide 18</vt:lpstr>
      <vt:lpstr>O que o mercado espera ...</vt:lpstr>
      <vt:lpstr>O que o mercado espera ...</vt:lpstr>
      <vt:lpstr>O que o mercado espera ...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Retornando à arte da programação</vt:lpstr>
      <vt:lpstr>Porque vamos usar a linguagem c</vt:lpstr>
      <vt:lpstr>A Linguagem C</vt:lpstr>
      <vt:lpstr>A Linguagem C</vt:lpstr>
      <vt:lpstr>Palavras Chaves</vt:lpstr>
      <vt:lpstr>A Linguagem C</vt:lpstr>
      <vt:lpstr>A Linguagem C</vt:lpstr>
      <vt:lpstr>A Linguagem C</vt:lpstr>
      <vt:lpstr>O IDE do DevC++</vt:lpstr>
      <vt:lpstr>Introdução à Programação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Thiago José Marques Moura</dc:creator>
  <cp:lastModifiedBy>marco</cp:lastModifiedBy>
  <cp:revision>30</cp:revision>
  <dcterms:modified xsi:type="dcterms:W3CDTF">2016-02-26T02:19:32Z</dcterms:modified>
</cp:coreProperties>
</file>