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32" y="183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F74F-6358-42F7-B765-F0E777903BD8}" type="datetimeFigureOut">
              <a:rPr lang="pt-BR" smtClean="0"/>
              <a:pPr/>
              <a:t>04/03/2016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7210F-3276-4517-9BB8-2C1CAE8A5F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FEA70FD-D74E-46A6-A81A-7B98EF35E0C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6F08-BBA3-4403-A799-6D283B66E13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31FF-D3BE-4472-99A5-47D584179B4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96B8F6-1E93-4C9B-BCE6-39670D984B1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808EB3E-6F4F-48CD-877C-1689985AFB0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9747-0D5E-48C8-A6C5-B50E6447F11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4CF8-B46B-44A3-AE72-1453C6E54D7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2BACA1C-D419-471B-97F7-D2E8F43452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3A85-E56D-4469-822A-9F843209A9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B11114-2290-436C-95F7-90C09027B69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61C38E-DD27-4171-82DC-8D4602C5AEA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9B52D6-F852-4CC6-8625-5870EB9C619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85800" y="1143000"/>
            <a:ext cx="7315200" cy="1187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err="1" smtClean="0">
                <a:solidFill>
                  <a:schemeClr val="tx1"/>
                </a:solidFill>
              </a:rPr>
              <a:t>Introdução</a:t>
            </a:r>
            <a:r>
              <a:rPr lang="en-US" sz="3600" dirty="0" smtClean="0">
                <a:solidFill>
                  <a:schemeClr val="tx1"/>
                </a:solidFill>
              </a:rPr>
              <a:t> à </a:t>
            </a:r>
            <a:r>
              <a:rPr lang="en-US" sz="3600" dirty="0" err="1" smtClean="0">
                <a:solidFill>
                  <a:schemeClr val="tx1"/>
                </a:solidFill>
              </a:rPr>
              <a:t>Programação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3505200"/>
            <a:ext cx="785495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18360"/>
          <a:lstStyle/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Instituto Federal de Pernambuco</a:t>
            </a:r>
            <a:endParaRPr lang="pt-BR" sz="2600" dirty="0">
              <a:solidFill>
                <a:schemeClr val="tx1"/>
              </a:solidFill>
              <a:latin typeface="Constantia" pitchFamily="18" charset="0"/>
            </a:endParaRPr>
          </a:p>
          <a:p>
            <a:pPr algn="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Tecnologia em Analise </a:t>
            </a: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e Desenvolvimento de Sistemas</a:t>
            </a:r>
          </a:p>
          <a:p>
            <a:pPr algn="ctr">
              <a:spcBef>
                <a:spcPts val="650"/>
              </a:spcBef>
              <a:buClr>
                <a:srgbClr val="0BD0D9"/>
              </a:buClr>
              <a:buSzPct val="95000"/>
              <a:buFont typeface="Wingdings 2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dirty="0">
                <a:solidFill>
                  <a:schemeClr val="tx1"/>
                </a:solidFill>
                <a:latin typeface="Constantia" pitchFamily="18" charset="0"/>
              </a:rPr>
              <a:t>Prof. Marco </a:t>
            </a:r>
            <a:r>
              <a:rPr lang="pt-BR" sz="2600" dirty="0" smtClean="0">
                <a:solidFill>
                  <a:schemeClr val="tx1"/>
                </a:solidFill>
                <a:latin typeface="Constantia" pitchFamily="18" charset="0"/>
              </a:rPr>
              <a:t>Domingues</a:t>
            </a:r>
            <a:endParaRPr lang="pt-BR" sz="26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A linguagem C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Observação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Um mesmo programa C, para ser executado em um sistema operacional diferente, precisará passar pelo processo de compilação e </a:t>
            </a:r>
            <a:r>
              <a:rPr lang="pt-BR" sz="2900" b="1" dirty="0" err="1" smtClean="0">
                <a:solidFill>
                  <a:srgbClr val="FF0000"/>
                </a:solidFill>
                <a:latin typeface="+mj-lt"/>
              </a:rPr>
              <a:t>linking</a:t>
            </a:r>
            <a:r>
              <a:rPr lang="pt-BR" sz="2900" b="1" dirty="0" smtClean="0">
                <a:latin typeface="+mj-lt"/>
              </a:rPr>
              <a:t> novamente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A linguagem C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Exemplo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Suponha um programa chamado </a:t>
            </a:r>
            <a:r>
              <a:rPr lang="pt-BR" sz="2900" b="1" dirty="0" err="1" smtClean="0">
                <a:latin typeface="+mj-lt"/>
              </a:rPr>
              <a:t>Hello</a:t>
            </a:r>
            <a:r>
              <a:rPr lang="pt-BR" sz="2900" b="1" dirty="0" smtClean="0">
                <a:latin typeface="+mj-lt"/>
              </a:rPr>
              <a:t>.c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Após compilação e </a:t>
            </a:r>
            <a:r>
              <a:rPr lang="pt-BR" sz="2900" b="1" dirty="0" err="1" smtClean="0">
                <a:latin typeface="+mj-lt"/>
              </a:rPr>
              <a:t>linking</a:t>
            </a:r>
            <a:r>
              <a:rPr lang="pt-BR" sz="2900" b="1" dirty="0" smtClean="0">
                <a:latin typeface="+mj-lt"/>
              </a:rPr>
              <a:t> no </a:t>
            </a:r>
            <a:r>
              <a:rPr lang="pt-BR" sz="2900" b="1" dirty="0" err="1" smtClean="0">
                <a:latin typeface="+mj-lt"/>
              </a:rPr>
              <a:t>S.O.</a:t>
            </a:r>
            <a:r>
              <a:rPr lang="pt-BR" sz="2900" b="1" dirty="0" smtClean="0">
                <a:latin typeface="+mj-lt"/>
              </a:rPr>
              <a:t> Windows, teremos</a:t>
            </a:r>
          </a:p>
        </p:txBody>
      </p:sp>
      <p:pic>
        <p:nvPicPr>
          <p:cNvPr id="2050" name="Picture 2" descr="D:\Dropbox\Capturas de tela\Captura de tela 2016-03-04 00.05.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962400"/>
            <a:ext cx="7123112" cy="2371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Primeiro Programa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Vamos fazer um programa que imprime a mensagem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solidFill>
                  <a:srgbClr val="00B050"/>
                </a:solidFill>
                <a:latin typeface="+mj-lt"/>
              </a:rPr>
              <a:t>#include  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</a:rPr>
              <a:t>&lt;</a:t>
            </a:r>
            <a:r>
              <a:rPr lang="pt-BR" sz="2400" b="1" dirty="0" err="1" smtClean="0">
                <a:solidFill>
                  <a:srgbClr val="FF0000"/>
                </a:solidFill>
                <a:latin typeface="+mj-lt"/>
              </a:rPr>
              <a:t>stdio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</a:rPr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solidFill>
                  <a:srgbClr val="00B050"/>
                </a:solidFill>
                <a:latin typeface="+mj-lt"/>
              </a:rPr>
              <a:t>#include 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</a:rPr>
              <a:t>&lt;</a:t>
            </a:r>
            <a:r>
              <a:rPr lang="pt-BR" sz="2400" b="1" dirty="0" err="1" smtClean="0">
                <a:solidFill>
                  <a:srgbClr val="FF0000"/>
                </a:solidFill>
                <a:latin typeface="+mj-lt"/>
              </a:rPr>
              <a:t>stdlib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</a:rPr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/*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* Um primeiro programa em C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*/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err="1" smtClean="0">
                <a:latin typeface="+mj-lt"/>
              </a:rPr>
              <a:t>main</a:t>
            </a:r>
            <a:r>
              <a:rPr lang="pt-BR" sz="2400" b="1" dirty="0" smtClean="0">
                <a:latin typeface="+mj-lt"/>
              </a:rPr>
              <a:t>(</a:t>
            </a:r>
            <a:r>
              <a:rPr lang="pt-BR" sz="2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2400" b="1" dirty="0" smtClean="0">
                <a:latin typeface="+mj-lt"/>
              </a:rPr>
              <a:t>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</a:rPr>
              <a:t>"Bem vindo ao C\n"</a:t>
            </a:r>
            <a:r>
              <a:rPr lang="pt-BR" sz="2400" b="1" dirty="0" smtClean="0">
                <a:latin typeface="+mj-lt"/>
              </a:rPr>
              <a:t>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system(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</a:rPr>
              <a:t>"PAUSE"</a:t>
            </a:r>
            <a:r>
              <a:rPr lang="pt-BR" sz="2400" b="1" dirty="0" smtClean="0">
                <a:latin typeface="+mj-lt"/>
              </a:rPr>
              <a:t>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2400" b="1" dirty="0" smtClean="0">
                <a:latin typeface="+mj-lt"/>
              </a:rPr>
              <a:t> 0; //indica término com sucesso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Primeiro Programa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solidFill>
                  <a:srgbClr val="00B050"/>
                </a:solidFill>
              </a:rPr>
              <a:t>#include  </a:t>
            </a:r>
            <a:r>
              <a:rPr lang="pt-BR" sz="2400" b="1" dirty="0" smtClean="0">
                <a:solidFill>
                  <a:srgbClr val="FF0000"/>
                </a:solidFill>
              </a:rPr>
              <a:t>&lt;</a:t>
            </a:r>
            <a:r>
              <a:rPr lang="pt-BR" sz="2400" b="1" dirty="0" err="1" smtClean="0">
                <a:solidFill>
                  <a:srgbClr val="FF0000"/>
                </a:solidFill>
              </a:rPr>
              <a:t>stdio</a:t>
            </a:r>
            <a:r>
              <a:rPr lang="pt-BR" sz="2400" b="1" dirty="0" smtClean="0">
                <a:solidFill>
                  <a:srgbClr val="FF0000"/>
                </a:solidFill>
              </a:rPr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– Biblioteca de funções padrões para entrada e saída de dados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solidFill>
                  <a:srgbClr val="00B050"/>
                </a:solidFill>
              </a:rPr>
              <a:t>#include </a:t>
            </a:r>
            <a:r>
              <a:rPr lang="pt-BR" sz="2400" b="1" dirty="0" smtClean="0">
                <a:solidFill>
                  <a:srgbClr val="FF0000"/>
                </a:solidFill>
              </a:rPr>
              <a:t>&lt;</a:t>
            </a:r>
            <a:r>
              <a:rPr lang="pt-BR" sz="2400" b="1" dirty="0" err="1" smtClean="0">
                <a:solidFill>
                  <a:srgbClr val="FF0000"/>
                </a:solidFill>
              </a:rPr>
              <a:t>stdlib</a:t>
            </a:r>
            <a:r>
              <a:rPr lang="pt-BR" sz="2400" b="1" dirty="0" smtClean="0">
                <a:solidFill>
                  <a:srgbClr val="FF0000"/>
                </a:solidFill>
              </a:rPr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– Biblioteca de propósito geral padrão da linguagem C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	"</a:t>
            </a:r>
            <a:r>
              <a:rPr lang="pt-BR" sz="2400" b="1" dirty="0" err="1" smtClean="0">
                <a:latin typeface="+mj-lt"/>
              </a:rPr>
              <a:t>stdlib</a:t>
            </a:r>
            <a:r>
              <a:rPr lang="pt-BR" sz="2400" b="1" dirty="0" smtClean="0">
                <a:latin typeface="+mj-lt"/>
              </a:rPr>
              <a:t>" vem de standard </a:t>
            </a:r>
            <a:r>
              <a:rPr lang="pt-BR" sz="2400" b="1" dirty="0" err="1" smtClean="0">
                <a:latin typeface="+mj-lt"/>
              </a:rPr>
              <a:t>library</a:t>
            </a:r>
            <a:endParaRPr lang="pt-BR" sz="2400" b="1" dirty="0" smtClean="0">
              <a:latin typeface="+mj-lt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/*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* Um primeiro programa em C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*/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– É um comentário. Comentários são ignorados pelo compilador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Primeiro Programa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err="1" smtClean="0">
                <a:solidFill>
                  <a:srgbClr val="0070C0"/>
                </a:solidFill>
              </a:rPr>
              <a:t>int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main</a:t>
            </a:r>
            <a:r>
              <a:rPr lang="pt-BR" sz="2400" b="1" dirty="0" smtClean="0"/>
              <a:t>(</a:t>
            </a:r>
            <a:r>
              <a:rPr lang="pt-BR" sz="2400" b="1" dirty="0" err="1" smtClean="0">
                <a:solidFill>
                  <a:srgbClr val="0070C0"/>
                </a:solidFill>
              </a:rPr>
              <a:t>void</a:t>
            </a:r>
            <a:r>
              <a:rPr lang="pt-BR" sz="2400" b="1" dirty="0" smtClean="0"/>
              <a:t>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/>
              <a:t>	– É parte de todo programa C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/>
              <a:t>	– Inicia a execução do programa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/>
              <a:t>	– Retorna um inteiro e não recebe argumento algum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err="1" smtClean="0"/>
              <a:t>printf</a:t>
            </a:r>
            <a:r>
              <a:rPr lang="pt-BR" sz="2400" b="1" dirty="0" smtClean="0"/>
              <a:t>(</a:t>
            </a:r>
            <a:r>
              <a:rPr lang="pt-BR" sz="2400" b="1" dirty="0" smtClean="0">
                <a:solidFill>
                  <a:srgbClr val="FF0000"/>
                </a:solidFill>
              </a:rPr>
              <a:t>"Bem vindo ao C!\n"</a:t>
            </a:r>
            <a:r>
              <a:rPr lang="pt-BR" sz="2400" b="1" dirty="0" smtClean="0"/>
              <a:t>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/>
              <a:t>	– Função da biblioteca </a:t>
            </a:r>
            <a:r>
              <a:rPr lang="pt-BR" sz="2400" b="1" dirty="0" err="1" smtClean="0">
                <a:solidFill>
                  <a:srgbClr val="FF0000"/>
                </a:solidFill>
              </a:rPr>
              <a:t>stdio</a:t>
            </a:r>
            <a:r>
              <a:rPr lang="pt-BR" sz="2400" b="1" dirty="0" smtClean="0">
                <a:solidFill>
                  <a:srgbClr val="FF0000"/>
                </a:solidFill>
              </a:rPr>
              <a:t>.h</a:t>
            </a:r>
            <a:r>
              <a:rPr lang="pt-BR" sz="2400" b="1" dirty="0" smtClean="0"/>
              <a:t> que imprime na tela o string de caracteres entre aspas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/>
              <a:t>	– </a:t>
            </a:r>
            <a:r>
              <a:rPr lang="pt-BR" sz="2400" b="1" dirty="0" smtClean="0">
                <a:solidFill>
                  <a:srgbClr val="FF0000"/>
                </a:solidFill>
              </a:rPr>
              <a:t>\n </a:t>
            </a:r>
            <a:r>
              <a:rPr lang="pt-BR" sz="2400" b="1" dirty="0" smtClean="0"/>
              <a:t>é o caractere de nova linha</a:t>
            </a:r>
            <a:endParaRPr lang="pt-BR" sz="2400" b="1" dirty="0" smtClean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Primeiro Programa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/>
              <a:t>system(</a:t>
            </a:r>
            <a:r>
              <a:rPr lang="pt-BR" sz="2400" b="1" dirty="0" smtClean="0">
                <a:solidFill>
                  <a:srgbClr val="FF0000"/>
                </a:solidFill>
              </a:rPr>
              <a:t>"PAUSE"</a:t>
            </a:r>
            <a:r>
              <a:rPr lang="pt-BR" sz="2400" b="1" dirty="0" smtClean="0"/>
              <a:t>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/>
              <a:t>		– Função da biblioteca </a:t>
            </a:r>
            <a:r>
              <a:rPr lang="pt-BR" sz="2400" b="1" dirty="0" err="1" smtClean="0">
                <a:solidFill>
                  <a:srgbClr val="FF0000"/>
                </a:solidFill>
              </a:rPr>
              <a:t>stdlib</a:t>
            </a:r>
            <a:r>
              <a:rPr lang="pt-BR" sz="2400" b="1" dirty="0" smtClean="0">
                <a:solidFill>
                  <a:srgbClr val="FF0000"/>
                </a:solidFill>
              </a:rPr>
              <a:t>.h</a:t>
            </a:r>
            <a:r>
              <a:rPr lang="pt-BR" sz="2400" b="1" dirty="0" smtClean="0"/>
              <a:t> que executa 	comandos do sistema operacional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err="1" smtClean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pt-BR" sz="2400" b="1" dirty="0" smtClean="0"/>
              <a:t> 0;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/>
              <a:t>		– O retorno 0 da função </a:t>
            </a:r>
            <a:r>
              <a:rPr lang="pt-BR" sz="2400" b="1" dirty="0" err="1" smtClean="0"/>
              <a:t>main</a:t>
            </a:r>
            <a:r>
              <a:rPr lang="pt-BR" sz="2400" b="1" dirty="0" smtClean="0"/>
              <a:t> indica o término do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/>
              <a:t>		programa com sucesso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</a:rPr>
              <a:t>//indica término com sucesso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/>
              <a:t>	– Comentário de linha – ignorado pelo compilador</a:t>
            </a:r>
            <a:endParaRPr lang="pt-BR" sz="2400" b="1" dirty="0" smtClean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Primeiro Programa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400" b="1" dirty="0" smtClean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209800" y="3124200"/>
            <a:ext cx="495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Importante:</a:t>
            </a:r>
          </a:p>
          <a:p>
            <a:pPr algn="ctr"/>
            <a:r>
              <a:rPr lang="pt-BR" sz="2400" dirty="0" smtClean="0"/>
              <a:t>Instruções em C terminam com “;”</a:t>
            </a:r>
            <a:endParaRPr lang="pt-BR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Ambiente de Desenvolvimento - IDE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err="1" smtClean="0"/>
              <a:t>Dev</a:t>
            </a:r>
            <a:r>
              <a:rPr lang="pt-BR" sz="2400" b="1" dirty="0" smtClean="0"/>
              <a:t> C++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</a:rPr>
              <a:t>http://www.bloodshed.net/devcpp.html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pt-BR" sz="2400" b="1" dirty="0" smtClean="0">
              <a:latin typeface="+mj-lt"/>
            </a:endParaRPr>
          </a:p>
        </p:txBody>
      </p:sp>
      <p:pic>
        <p:nvPicPr>
          <p:cNvPr id="1026" name="Picture 2" descr="D:\Dropbox\Capturas de tela\Captura de tela 2016-03-04 00.22.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971800"/>
            <a:ext cx="3467100" cy="23145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Criando um Projeto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3200" b="1" dirty="0" smtClean="0">
                <a:latin typeface="+mj-lt"/>
              </a:rPr>
              <a:t>Clique no atalho </a:t>
            </a:r>
            <a:r>
              <a:rPr lang="pt-BR" sz="3200" b="1" dirty="0" err="1" smtClean="0">
                <a:latin typeface="+mj-lt"/>
              </a:rPr>
              <a:t>Dev</a:t>
            </a:r>
            <a:r>
              <a:rPr lang="pt-BR" sz="3200" b="1" dirty="0" smtClean="0">
                <a:latin typeface="+mj-lt"/>
              </a:rPr>
              <a:t> C++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3200" b="1" dirty="0" smtClean="0">
                <a:latin typeface="+mj-lt"/>
              </a:rPr>
              <a:t>Quando </a:t>
            </a:r>
            <a:r>
              <a:rPr lang="pt-BR" sz="3200" b="1" dirty="0" smtClean="0">
                <a:latin typeface="+mj-lt"/>
              </a:rPr>
              <a:t>a janela abrir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Seleciona </a:t>
            </a:r>
            <a:r>
              <a:rPr lang="pt-BR" sz="2400" b="1" dirty="0" smtClean="0">
                <a:latin typeface="+mj-lt"/>
              </a:rPr>
              <a:t>no menu Arquivo -&gt; Novo </a:t>
            </a:r>
            <a:r>
              <a:rPr lang="pt-BR" sz="2400" b="1" dirty="0" smtClean="0">
                <a:latin typeface="+mj-lt"/>
              </a:rPr>
              <a:t>-&gt; </a:t>
            </a:r>
            <a:r>
              <a:rPr lang="pt-BR" sz="2400" b="1" dirty="0" smtClean="0">
                <a:latin typeface="+mj-lt"/>
              </a:rPr>
              <a:t>Projeto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Selecione </a:t>
            </a:r>
            <a:r>
              <a:rPr lang="pt-BR" sz="2400" b="1" dirty="0" smtClean="0">
                <a:latin typeface="+mj-lt"/>
              </a:rPr>
              <a:t>Console Application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Dê </a:t>
            </a:r>
            <a:r>
              <a:rPr lang="pt-BR" sz="2400" b="1" dirty="0" smtClean="0">
                <a:latin typeface="+mj-lt"/>
              </a:rPr>
              <a:t>um nome ao projeto, como ''</a:t>
            </a:r>
            <a:r>
              <a:rPr lang="pt-BR" sz="2400" b="1" dirty="0" err="1" smtClean="0">
                <a:latin typeface="+mj-lt"/>
              </a:rPr>
              <a:t>Hello</a:t>
            </a:r>
            <a:r>
              <a:rPr lang="pt-BR" sz="2400" b="1" dirty="0" smtClean="0">
                <a:latin typeface="+mj-lt"/>
              </a:rPr>
              <a:t>'‘</a:t>
            </a:r>
            <a:endParaRPr lang="pt-BR" sz="24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Clique </a:t>
            </a:r>
            <a:r>
              <a:rPr lang="pt-BR" sz="2400" b="1" dirty="0" smtClean="0">
                <a:latin typeface="+mj-lt"/>
              </a:rPr>
              <a:t>no botão ok</a:t>
            </a:r>
            <a:endParaRPr lang="pt-BR" sz="2400" b="1" dirty="0" smtClean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Criando um Projeto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endParaRPr lang="pt-BR" sz="2400" b="1" dirty="0" smtClean="0">
              <a:latin typeface="+mj-lt"/>
            </a:endParaRPr>
          </a:p>
        </p:txBody>
      </p:sp>
      <p:pic>
        <p:nvPicPr>
          <p:cNvPr id="2050" name="Picture 2" descr="D:\Dropbox\Capturas de tela\Captura de tela 2016-03-04 00.26.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5105400" cy="336290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>
                <a:latin typeface="+mj-lt"/>
              </a:rPr>
              <a:t>Roteiro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Introdução à Linguagem C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b="1" dirty="0" smtClean="0">
                <a:latin typeface="+mj-lt"/>
              </a:rPr>
              <a:t>Um pouco de História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b="1" dirty="0" smtClean="0">
                <a:latin typeface="+mj-lt"/>
              </a:rPr>
              <a:t>A linguagem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400" b="1" dirty="0" smtClean="0">
                <a:latin typeface="+mj-lt"/>
              </a:rPr>
              <a:t>Primeiro exemplo</a:t>
            </a:r>
            <a:endParaRPr lang="pt-BR" sz="24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Criando um Projeto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800" b="1" dirty="0" smtClean="0">
                <a:latin typeface="+mj-lt"/>
              </a:rPr>
              <a:t>Após selecionar o local de salvamento </a:t>
            </a:r>
            <a:r>
              <a:rPr lang="pt-BR" sz="2800" b="1" dirty="0" smtClean="0">
                <a:latin typeface="+mj-lt"/>
              </a:rPr>
              <a:t>do projeto</a:t>
            </a:r>
            <a:endParaRPr lang="pt-BR" sz="28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Arquivo </a:t>
            </a:r>
            <a:r>
              <a:rPr lang="pt-BR" sz="2400" b="1" dirty="0" err="1" smtClean="0">
                <a:latin typeface="+mj-lt"/>
              </a:rPr>
              <a:t>Hello</a:t>
            </a:r>
            <a:r>
              <a:rPr lang="pt-BR" sz="2400" b="1" dirty="0" smtClean="0">
                <a:latin typeface="+mj-lt"/>
              </a:rPr>
              <a:t>.</a:t>
            </a:r>
            <a:r>
              <a:rPr lang="pt-BR" sz="2400" b="1" dirty="0" err="1" smtClean="0">
                <a:latin typeface="+mj-lt"/>
              </a:rPr>
              <a:t>dev</a:t>
            </a:r>
            <a:endParaRPr lang="pt-BR" sz="24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Será criado automaticamente um </a:t>
            </a:r>
            <a:r>
              <a:rPr lang="pt-BR" sz="2400" b="1" dirty="0" smtClean="0">
                <a:latin typeface="+mj-lt"/>
              </a:rPr>
              <a:t>arquivo </a:t>
            </a:r>
            <a:r>
              <a:rPr lang="pt-BR" sz="2400" b="1" dirty="0" err="1" smtClean="0">
                <a:latin typeface="+mj-lt"/>
              </a:rPr>
              <a:t>main</a:t>
            </a:r>
            <a:r>
              <a:rPr lang="pt-BR" sz="2400" b="1" dirty="0" smtClean="0">
                <a:latin typeface="+mj-lt"/>
              </a:rPr>
              <a:t>.c</a:t>
            </a:r>
            <a:endParaRPr lang="pt-BR" sz="2400" b="1" dirty="0" smtClean="0">
              <a:latin typeface="+mj-lt"/>
            </a:endParaRP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Este </a:t>
            </a:r>
            <a:r>
              <a:rPr lang="pt-BR" sz="2400" b="1" dirty="0" smtClean="0">
                <a:latin typeface="+mj-lt"/>
              </a:rPr>
              <a:t>arquivo será o arquivo principal </a:t>
            </a:r>
            <a:r>
              <a:rPr lang="pt-BR" sz="2400" b="1" dirty="0" smtClean="0">
                <a:latin typeface="+mj-lt"/>
              </a:rPr>
              <a:t>da aplicação</a:t>
            </a:r>
            <a:r>
              <a:rPr lang="pt-BR" sz="2400" b="1" dirty="0" smtClean="0">
                <a:latin typeface="+mj-lt"/>
              </a:rPr>
              <a:t>, que conterá o código fonte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Para </a:t>
            </a:r>
            <a:r>
              <a:rPr lang="pt-BR" sz="2400" b="1" dirty="0" smtClean="0">
                <a:latin typeface="+mj-lt"/>
              </a:rPr>
              <a:t>compilar e executar o programa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Pressione </a:t>
            </a:r>
            <a:r>
              <a:rPr lang="pt-BR" sz="2400" b="1" dirty="0" smtClean="0">
                <a:latin typeface="+mj-lt"/>
              </a:rPr>
              <a:t>a tecla F9</a:t>
            </a:r>
            <a:endParaRPr lang="pt-BR" sz="2400" b="1" dirty="0" smtClean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Execução do Programa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endParaRPr lang="pt-BR" sz="2400" b="1" dirty="0" smtClean="0">
              <a:latin typeface="+mj-lt"/>
            </a:endParaRPr>
          </a:p>
        </p:txBody>
      </p:sp>
      <p:pic>
        <p:nvPicPr>
          <p:cNvPr id="3074" name="Picture 2" descr="D:\Dropbox\Capturas de tela\Captura de tela 2016-03-04 00.29.4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81200"/>
            <a:ext cx="5657850" cy="34956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A função </a:t>
            </a:r>
            <a:r>
              <a:rPr lang="pt-BR" sz="4600" b="1" dirty="0" err="1" smtClean="0">
                <a:latin typeface="Calibri" pitchFamily="34" charset="0"/>
              </a:rPr>
              <a:t>printf</a:t>
            </a:r>
            <a:endParaRPr lang="pt-BR" sz="9200" b="1" dirty="0">
              <a:latin typeface="Calibri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Para imprimir alguns caracteres é necessário </a:t>
            </a:r>
            <a:r>
              <a:rPr lang="pt-BR" sz="2400" b="1" dirty="0" smtClean="0">
                <a:latin typeface="+mj-lt"/>
              </a:rPr>
              <a:t>utilizar uma </a:t>
            </a:r>
            <a:r>
              <a:rPr lang="pt-BR" sz="2400" b="1" dirty="0" smtClean="0">
                <a:latin typeface="+mj-lt"/>
              </a:rPr>
              <a:t>sequência de escape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pt-BR" b="1" dirty="0" smtClean="0">
                <a:solidFill>
                  <a:srgbClr val="FF0000"/>
                </a:solidFill>
                <a:latin typeface="+mj-lt"/>
              </a:rPr>
              <a:t>\n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Imprime </a:t>
            </a:r>
            <a:r>
              <a:rPr lang="pt-BR" sz="2400" b="1" dirty="0" smtClean="0">
                <a:latin typeface="+mj-lt"/>
              </a:rPr>
              <a:t>uma nova linha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b="1" dirty="0" smtClean="0">
                <a:latin typeface="+mj-lt"/>
              </a:rPr>
              <a:t> </a:t>
            </a:r>
            <a:r>
              <a:rPr lang="pt-BR" b="1" dirty="0" smtClean="0">
                <a:solidFill>
                  <a:srgbClr val="FF0000"/>
                </a:solidFill>
                <a:latin typeface="+mj-lt"/>
              </a:rPr>
              <a:t>\t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Imprime uma tabulação horizontal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b="1" dirty="0" smtClean="0">
                <a:latin typeface="+mj-lt"/>
              </a:rPr>
              <a:t> </a:t>
            </a:r>
            <a:r>
              <a:rPr lang="pt-BR" b="1" dirty="0" smtClean="0">
                <a:solidFill>
                  <a:srgbClr val="FF0000"/>
                </a:solidFill>
                <a:latin typeface="+mj-lt"/>
              </a:rPr>
              <a:t>\\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Imprime uma barra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b="1" dirty="0" smtClean="0">
                <a:latin typeface="+mj-lt"/>
              </a:rPr>
              <a:t> </a:t>
            </a:r>
            <a:r>
              <a:rPr lang="pt-BR" b="1" dirty="0" smtClean="0">
                <a:solidFill>
                  <a:srgbClr val="FF0000"/>
                </a:solidFill>
                <a:latin typeface="+mj-lt"/>
              </a:rPr>
              <a:t>\''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– Imprime aspas duplas</a:t>
            </a:r>
            <a:endParaRPr lang="pt-BR" sz="2400" b="1" dirty="0" smtClean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Segundo Exemplo</a:t>
            </a:r>
            <a:endParaRPr lang="pt-BR" sz="9200" b="1" dirty="0">
              <a:latin typeface="Calibri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sz="2400" b="1" dirty="0" smtClean="0">
                <a:latin typeface="+mj-lt"/>
              </a:rPr>
              <a:t>A biblioteca </a:t>
            </a:r>
            <a:r>
              <a:rPr lang="pt-BR" sz="2400" b="1" dirty="0" err="1" smtClean="0">
                <a:latin typeface="+mj-lt"/>
              </a:rPr>
              <a:t>stdlib</a:t>
            </a:r>
            <a:r>
              <a:rPr lang="pt-BR" sz="2400" b="1" dirty="0" smtClean="0">
                <a:latin typeface="+mj-lt"/>
              </a:rPr>
              <a:t>.h que possui uma constante que indica fim </a:t>
            </a:r>
            <a:r>
              <a:rPr lang="pt-BR" sz="2400" b="1" dirty="0" smtClean="0">
                <a:latin typeface="+mj-lt"/>
              </a:rPr>
              <a:t>de programa </a:t>
            </a:r>
            <a:r>
              <a:rPr lang="pt-BR" sz="2400" b="1" dirty="0" smtClean="0">
                <a:latin typeface="+mj-lt"/>
              </a:rPr>
              <a:t>com sucesso (EXIT_SUCCESS)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r>
              <a:rPr lang="pt-BR" b="1" dirty="0" smtClean="0">
                <a:latin typeface="+mj-lt"/>
              </a:rPr>
              <a:t> </a:t>
            </a:r>
            <a:r>
              <a:rPr lang="pt-BR" b="1" dirty="0" smtClean="0">
                <a:latin typeface="+mj-lt"/>
              </a:rPr>
              <a:t>Constante é um valor fixo, inalterável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solidFill>
                  <a:srgbClr val="00B050"/>
                </a:solidFill>
                <a:latin typeface="+mj-lt"/>
              </a:rPr>
              <a:t>#include 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</a:rPr>
              <a:t>&lt;</a:t>
            </a:r>
            <a:r>
              <a:rPr lang="pt-BR" sz="2400" b="1" dirty="0" err="1" smtClean="0">
                <a:solidFill>
                  <a:srgbClr val="FF0000"/>
                </a:solidFill>
                <a:latin typeface="+mj-lt"/>
              </a:rPr>
              <a:t>stdio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</a:rPr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solidFill>
                  <a:srgbClr val="00B050"/>
                </a:solidFill>
                <a:latin typeface="+mj-lt"/>
              </a:rPr>
              <a:t>#include 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</a:rPr>
              <a:t>&lt;</a:t>
            </a:r>
            <a:r>
              <a:rPr lang="pt-BR" sz="2400" b="1" dirty="0" err="1" smtClean="0">
                <a:solidFill>
                  <a:srgbClr val="FF0000"/>
                </a:solidFill>
                <a:latin typeface="+mj-lt"/>
              </a:rPr>
              <a:t>stdlib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</a:rPr>
              <a:t>.h&gt;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//Segundo exemplo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err="1" smtClean="0">
                <a:latin typeface="+mj-lt"/>
              </a:rPr>
              <a:t>main</a:t>
            </a:r>
            <a:r>
              <a:rPr lang="pt-BR" sz="2400" b="1" dirty="0" smtClean="0">
                <a:latin typeface="+mj-lt"/>
              </a:rPr>
              <a:t>(</a:t>
            </a:r>
            <a:r>
              <a:rPr lang="pt-BR" sz="2400" b="1" dirty="0" err="1" smtClean="0">
                <a:solidFill>
                  <a:srgbClr val="0070C0"/>
                </a:solidFill>
                <a:latin typeface="+mj-lt"/>
              </a:rPr>
              <a:t>void</a:t>
            </a:r>
            <a:r>
              <a:rPr lang="pt-BR" sz="2400" b="1" dirty="0" smtClean="0">
                <a:latin typeface="+mj-lt"/>
              </a:rPr>
              <a:t>) {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latin typeface="+mj-lt"/>
              </a:rPr>
              <a:t>printf</a:t>
            </a:r>
            <a:r>
              <a:rPr lang="pt-BR" sz="2400" b="1" dirty="0" smtClean="0">
                <a:latin typeface="+mj-lt"/>
              </a:rPr>
              <a:t>(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</a:rPr>
              <a:t>"\t\''Bem vindo ao C\"\n"</a:t>
            </a:r>
            <a:r>
              <a:rPr lang="pt-BR" sz="2400" b="1" dirty="0" smtClean="0">
                <a:latin typeface="+mj-lt"/>
              </a:rPr>
              <a:t>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system</a:t>
            </a:r>
            <a:r>
              <a:rPr lang="pt-BR" sz="2400" b="1" dirty="0" smtClean="0">
                <a:latin typeface="+mj-lt"/>
              </a:rPr>
              <a:t>(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</a:rPr>
              <a:t>"DIR"</a:t>
            </a:r>
            <a:r>
              <a:rPr lang="pt-BR" sz="2400" b="1" dirty="0" smtClean="0">
                <a:latin typeface="+mj-lt"/>
              </a:rPr>
              <a:t>); //Executa o comando DIR do SO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system</a:t>
            </a:r>
            <a:r>
              <a:rPr lang="pt-BR" sz="2400" b="1" dirty="0" smtClean="0">
                <a:latin typeface="+mj-lt"/>
              </a:rPr>
              <a:t>(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</a:rPr>
              <a:t>"PAUSE"</a:t>
            </a:r>
            <a:r>
              <a:rPr lang="pt-BR" sz="2400" b="1" dirty="0" smtClean="0">
                <a:latin typeface="+mj-lt"/>
              </a:rPr>
              <a:t>);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	</a:t>
            </a:r>
            <a:r>
              <a:rPr lang="pt-BR" sz="2400" b="1" dirty="0" err="1" smtClean="0">
                <a:solidFill>
                  <a:srgbClr val="0070C0"/>
                </a:solidFill>
                <a:latin typeface="+mj-lt"/>
              </a:rPr>
              <a:t>return</a:t>
            </a:r>
            <a:r>
              <a:rPr lang="pt-BR" sz="2400" b="1" dirty="0" smtClean="0">
                <a:latin typeface="+mj-lt"/>
              </a:rPr>
              <a:t> </a:t>
            </a:r>
            <a:r>
              <a:rPr lang="pt-BR" sz="2400" b="1" dirty="0" smtClean="0">
                <a:latin typeface="+mj-lt"/>
              </a:rPr>
              <a:t>(EXIT_SUCCESS); //término com sucesso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2400" b="1" dirty="0" smtClean="0">
                <a:latin typeface="+mj-lt"/>
              </a:rPr>
              <a:t>}</a:t>
            </a:r>
            <a:endParaRPr lang="pt-BR" sz="2400" b="1" dirty="0" smtClean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Saída do programa</a:t>
            </a:r>
            <a:endParaRPr lang="pt-BR" sz="9200" b="1" dirty="0">
              <a:latin typeface="Calibri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q"/>
            </a:pPr>
            <a:endParaRPr lang="pt-BR" sz="2400" b="1" dirty="0" smtClean="0">
              <a:latin typeface="+mj-lt"/>
            </a:endParaRPr>
          </a:p>
        </p:txBody>
      </p:sp>
      <p:pic>
        <p:nvPicPr>
          <p:cNvPr id="4098" name="Picture 2" descr="D:\Dropbox\Capturas de tela\Captura de tela 2016-03-04 00.36.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6570662" cy="34099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Um Pouco de História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C surgiu a partir da evolução de duas linguagens anteriores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BCPL e B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BCPL e B não eram linguagens </a:t>
            </a:r>
            <a:r>
              <a:rPr lang="pt-BR" sz="2900" b="1" dirty="0" err="1" smtClean="0">
                <a:latin typeface="+mj-lt"/>
              </a:rPr>
              <a:t>tipadas</a:t>
            </a:r>
            <a:endParaRPr lang="pt-BR" sz="29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B foi usada em antigas versões do sistema operacional UNIX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Um Pouco de História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C foi criada no início dos anos 70 por Dennis Ritchie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Nos laboratórios Bell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Braço de pesquisa da AT&amp;T </a:t>
            </a:r>
            <a:r>
              <a:rPr lang="pt-BR" sz="2900" b="1" dirty="0" err="1" smtClean="0">
                <a:latin typeface="+mj-lt"/>
              </a:rPr>
              <a:t>Corporation</a:t>
            </a:r>
            <a:r>
              <a:rPr lang="pt-BR" sz="2900" b="1" dirty="0" smtClean="0">
                <a:latin typeface="+mj-lt"/>
              </a:rPr>
              <a:t> (uma </a:t>
            </a:r>
            <a:r>
              <a:rPr lang="pt-BR" sz="3200" b="1" dirty="0" smtClean="0">
                <a:latin typeface="+mj-lt"/>
              </a:rPr>
              <a:t>companhia americana de telecomunicações)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– Originalmente implementado no PDP-11(UNIX)</a:t>
            </a:r>
            <a:endParaRPr lang="pt-BR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D:\Dropbox\Capturas de tela\Captura de tela 2016-03-03 23.40.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630136"/>
            <a:ext cx="2170412" cy="2227864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Um Pouco de História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C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Ao contrário dos seus predecessores, possui </a:t>
            </a:r>
            <a:r>
              <a:rPr lang="pt-BR" sz="2900" b="1" dirty="0" err="1" smtClean="0">
                <a:latin typeface="+mj-lt"/>
              </a:rPr>
              <a:t>tipagem</a:t>
            </a:r>
            <a:r>
              <a:rPr lang="pt-BR" sz="2900" b="1" dirty="0" smtClean="0">
                <a:latin typeface="+mj-lt"/>
              </a:rPr>
              <a:t> de dados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Tornou-se largamente conhecida como linguagem para o desenvolvimento do </a:t>
            </a:r>
            <a:r>
              <a:rPr lang="pt-BR" sz="2900" b="1" dirty="0" err="1" smtClean="0">
                <a:latin typeface="+mj-lt"/>
              </a:rPr>
              <a:t>S.O.</a:t>
            </a:r>
            <a:r>
              <a:rPr lang="pt-BR" sz="2900" b="1" dirty="0" smtClean="0">
                <a:latin typeface="+mj-lt"/>
              </a:rPr>
              <a:t> UNIX.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Atualmente é a linguagem utilizada para escrever a maioria dos sistemas operacionais</a:t>
            </a:r>
            <a:endParaRPr lang="pt-BR" sz="2900" b="1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A linguagem C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Programas em C consistem de módulos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Funções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Existe uma biblioteca padrão que já possui várias funções existentes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C Standard </a:t>
            </a:r>
            <a:r>
              <a:rPr lang="pt-BR" sz="2900" b="1" dirty="0" err="1" smtClean="0">
                <a:latin typeface="+mj-lt"/>
              </a:rPr>
              <a:t>Library</a:t>
            </a:r>
            <a:endParaRPr lang="pt-BR" sz="2900" b="1" dirty="0" smtClean="0"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Assim, é necessário conhecer a linguagem e também as funções da biblioteca padrão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A linguagem C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C é uma Linguagem de Alto-Nível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Aproxima-se da linguagem humana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err="1" smtClean="0">
                <a:solidFill>
                  <a:srgbClr val="FF0000"/>
                </a:solidFill>
                <a:latin typeface="+mj-lt"/>
              </a:rPr>
              <a:t>English</a:t>
            </a:r>
            <a:endParaRPr lang="pt-BR" sz="2900" b="1" dirty="0" smtClean="0">
              <a:solidFill>
                <a:srgbClr val="FF0000"/>
              </a:solidFill>
              <a:latin typeface="+mj-lt"/>
            </a:endParaRP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O programa pode ser escrito e lido de uma maneira intuitiva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Independente em relação à máquina, podendo um mesmo programa ser utilizado em diferentes equipamentos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Para isso, é necessário que haja um </a:t>
            </a:r>
            <a:r>
              <a:rPr lang="pt-BR" sz="2900" b="1" dirty="0" smtClean="0">
                <a:solidFill>
                  <a:srgbClr val="FF0000"/>
                </a:solidFill>
                <a:latin typeface="+mj-lt"/>
              </a:rPr>
              <a:t>compilador</a:t>
            </a:r>
            <a:r>
              <a:rPr lang="pt-BR" sz="2900" b="1" dirty="0" smtClean="0">
                <a:latin typeface="+mj-lt"/>
              </a:rPr>
              <a:t> que traduza o programa escrito para linguagem de máquina.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A linguagem C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Programas em C possuem extensão .c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C é uma linguagem compilada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Compilação é um processo que transforma um código fonte em um código objeto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Código fonte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Escrito em uma linguagem de programação de alto nível (C)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Código objeto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Escrito em uma linguagem de máquina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Sequência de instruções a ser executada pelo processador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pt-BR" sz="4600" b="1" dirty="0" smtClean="0"/>
              <a:t>A linguagem C</a:t>
            </a:r>
            <a:endParaRPr lang="pt-BR" sz="9200" b="1" dirty="0">
              <a:latin typeface="+mj-lt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458200" cy="4724400"/>
          </a:xfrm>
        </p:spPr>
        <p:txBody>
          <a:bodyPr>
            <a:noAutofit/>
          </a:bodyPr>
          <a:lstStyle/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3200" b="1" dirty="0" smtClean="0">
                <a:latin typeface="+mj-lt"/>
              </a:rPr>
              <a:t>Após ser compilado, o programa objeto passa por uma fase chamada </a:t>
            </a:r>
            <a:r>
              <a:rPr lang="pt-BR" sz="3200" b="1" dirty="0" err="1" smtClean="0">
                <a:solidFill>
                  <a:srgbClr val="FF0000"/>
                </a:solidFill>
                <a:latin typeface="+mj-lt"/>
              </a:rPr>
              <a:t>linking</a:t>
            </a:r>
            <a:endParaRPr lang="pt-BR" sz="3200" b="1" dirty="0" smtClean="0">
              <a:solidFill>
                <a:srgbClr val="FF0000"/>
              </a:solidFill>
              <a:latin typeface="+mj-lt"/>
            </a:endParaRPr>
          </a:p>
          <a:p>
            <a:pPr lvl="2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O </a:t>
            </a:r>
            <a:r>
              <a:rPr lang="pt-BR" sz="2900" b="1" dirty="0" err="1" smtClean="0">
                <a:latin typeface="+mj-lt"/>
              </a:rPr>
              <a:t>linker</a:t>
            </a:r>
            <a:r>
              <a:rPr lang="pt-BR" sz="2900" b="1" dirty="0" smtClean="0">
                <a:latin typeface="+mj-lt"/>
              </a:rPr>
              <a:t> une o código objeto gerado na fase de compilação com o código das funções utilizadas e produz um executável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 No Linux, o arquivo executável gerado possui extensão .</a:t>
            </a:r>
            <a:r>
              <a:rPr lang="pt-BR" sz="2900" b="1" dirty="0" smtClean="0">
                <a:solidFill>
                  <a:srgbClr val="FF0000"/>
                </a:solidFill>
                <a:latin typeface="+mj-lt"/>
              </a:rPr>
              <a:t>out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pt-BR" sz="2900" b="1" dirty="0" smtClean="0">
                <a:latin typeface="+mj-lt"/>
              </a:rPr>
              <a:t>No Windows, o arquivo executável gerado possui extensão .</a:t>
            </a:r>
            <a:r>
              <a:rPr lang="pt-BR" sz="2900" b="1" dirty="0" err="1" smtClean="0">
                <a:solidFill>
                  <a:srgbClr val="FF0000"/>
                </a:solidFill>
                <a:latin typeface="+mj-lt"/>
              </a:rPr>
              <a:t>exe</a:t>
            </a:r>
            <a:endParaRPr lang="pt-BR" sz="2900" b="1" dirty="0" smtClean="0">
              <a:solidFill>
                <a:srgbClr val="FF0000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Escritório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673</Words>
  <Application>Microsoft Office PowerPoint</Application>
  <PresentationFormat>Apresentação na tela (4:3)</PresentationFormat>
  <Paragraphs>141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Balcão Envidraçado</vt:lpstr>
      <vt:lpstr>Slide 1</vt:lpstr>
      <vt:lpstr>Roteiro</vt:lpstr>
      <vt:lpstr>Um Pouco de História</vt:lpstr>
      <vt:lpstr>Um Pouco de História</vt:lpstr>
      <vt:lpstr>Um Pouco de História</vt:lpstr>
      <vt:lpstr>A linguagem C</vt:lpstr>
      <vt:lpstr>A linguagem C</vt:lpstr>
      <vt:lpstr>A linguagem C</vt:lpstr>
      <vt:lpstr>A linguagem C</vt:lpstr>
      <vt:lpstr>A linguagem C</vt:lpstr>
      <vt:lpstr>A linguagem C</vt:lpstr>
      <vt:lpstr>Primeiro Programa</vt:lpstr>
      <vt:lpstr>Primeiro Programa</vt:lpstr>
      <vt:lpstr>Primeiro Programa</vt:lpstr>
      <vt:lpstr>Primeiro Programa</vt:lpstr>
      <vt:lpstr>Primeiro Programa</vt:lpstr>
      <vt:lpstr>Ambiente de Desenvolvimento - IDE</vt:lpstr>
      <vt:lpstr>Criando um Projeto</vt:lpstr>
      <vt:lpstr>Criando um Projeto</vt:lpstr>
      <vt:lpstr>Criando um Projeto</vt:lpstr>
      <vt:lpstr>Execução do Programa</vt:lpstr>
      <vt:lpstr>A função printf</vt:lpstr>
      <vt:lpstr>Segundo Exemplo</vt:lpstr>
      <vt:lpstr>Saída do programa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Thiago José Marques Moura</dc:creator>
  <cp:lastModifiedBy>marco</cp:lastModifiedBy>
  <cp:revision>47</cp:revision>
  <dcterms:modified xsi:type="dcterms:W3CDTF">2016-03-04T03:38:17Z</dcterms:modified>
</cp:coreProperties>
</file>