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1" r:id="rId20"/>
    <p:sldId id="340" r:id="rId21"/>
    <p:sldId id="342" r:id="rId22"/>
    <p:sldId id="343" r:id="rId23"/>
    <p:sldId id="344" r:id="rId24"/>
    <p:sldId id="345" r:id="rId25"/>
    <p:sldId id="346" r:id="rId26"/>
    <p:sldId id="347" r:id="rId27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32" y="1836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8F74F-6358-42F7-B765-F0E777903BD8}" type="datetimeFigureOut">
              <a:rPr lang="pt-BR" smtClean="0"/>
              <a:pPr/>
              <a:t>10/03/2016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7210F-3276-4517-9BB8-2C1CAE8A5F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512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FEA70FD-D74E-46A6-A81A-7B98EF35E0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6F08-BBA3-4403-A799-6D283B66E13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31FF-D3BE-4472-99A5-47D584179B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96B8F6-1E93-4C9B-BCE6-39670D984B1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08EB3E-6F4F-48CD-877C-1689985AFB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9747-0D5E-48C8-A6C5-B50E6447F11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4CF8-B46B-44A3-AE72-1453C6E54D7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2BACA1C-D419-471B-97F7-D2E8F43452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3A85-E56D-4469-822A-9F843209A9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B11114-2290-436C-95F7-90C09027B69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61C38E-DD27-4171-82DC-8D4602C5AEA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A9B52D6-F852-4CC6-8625-5870EB9C619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85800" y="1143000"/>
            <a:ext cx="7315200" cy="1187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err="1" smtClean="0">
                <a:solidFill>
                  <a:schemeClr val="tx1"/>
                </a:solidFill>
              </a:rPr>
              <a:t>Introdução</a:t>
            </a:r>
            <a:r>
              <a:rPr lang="en-US" sz="3600" dirty="0" smtClean="0">
                <a:solidFill>
                  <a:schemeClr val="tx1"/>
                </a:solidFill>
              </a:rPr>
              <a:t> à </a:t>
            </a:r>
            <a:r>
              <a:rPr lang="en-US" sz="3600" dirty="0" err="1" smtClean="0">
                <a:solidFill>
                  <a:schemeClr val="tx1"/>
                </a:solidFill>
              </a:rPr>
              <a:t>Programação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3505200"/>
            <a:ext cx="785495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18360"/>
          <a:lstStyle/>
          <a:p>
            <a:pPr algn="ct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Instituto Federal de Pernambuco</a:t>
            </a:r>
            <a:endParaRPr lang="pt-BR" sz="2600" dirty="0">
              <a:solidFill>
                <a:schemeClr val="tx1"/>
              </a:solidFill>
              <a:latin typeface="Constantia" pitchFamily="18" charset="0"/>
            </a:endParaRPr>
          </a:p>
          <a:p>
            <a:pPr algn="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Tecnologia em Analise </a:t>
            </a:r>
            <a:r>
              <a:rPr lang="pt-BR" sz="2600" dirty="0">
                <a:solidFill>
                  <a:schemeClr val="tx1"/>
                </a:solidFill>
                <a:latin typeface="Constantia" pitchFamily="18" charset="0"/>
              </a:rPr>
              <a:t>e Desenvolvimento de Sistemas</a:t>
            </a:r>
          </a:p>
          <a:p>
            <a:pPr algn="ct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>
                <a:solidFill>
                  <a:schemeClr val="tx1"/>
                </a:solidFill>
                <a:latin typeface="Constantia" pitchFamily="18" charset="0"/>
              </a:rPr>
              <a:t>Prof. Marco </a:t>
            </a: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Domingues</a:t>
            </a:r>
            <a:endParaRPr lang="pt-BR" sz="2600" dirty="0">
              <a:solidFill>
                <a:srgbClr val="FFFFFF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Variáveis 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Nomes de variáveis válidos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Séries </a:t>
            </a:r>
            <a:r>
              <a:rPr lang="pt-BR" sz="2900" b="1" dirty="0" smtClean="0">
                <a:latin typeface="+mj-lt"/>
              </a:rPr>
              <a:t>de caracteres consistindo de </a:t>
            </a:r>
            <a:r>
              <a:rPr lang="pt-BR" sz="2900" b="1" dirty="0" smtClean="0">
                <a:latin typeface="+mj-lt"/>
              </a:rPr>
              <a:t>letras, dígitos </a:t>
            </a:r>
            <a:r>
              <a:rPr lang="pt-BR" sz="2900" b="1" dirty="0" smtClean="0">
                <a:latin typeface="+mj-lt"/>
              </a:rPr>
              <a:t>e underscores (_) que não </a:t>
            </a:r>
            <a:r>
              <a:rPr lang="pt-BR" sz="2900" b="1" dirty="0" smtClean="0">
                <a:latin typeface="+mj-lt"/>
              </a:rPr>
              <a:t>podem começar </a:t>
            </a:r>
            <a:r>
              <a:rPr lang="pt-BR" sz="2900" b="1" dirty="0" smtClean="0">
                <a:latin typeface="+mj-lt"/>
              </a:rPr>
              <a:t>com dígitos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Case </a:t>
            </a:r>
            <a:r>
              <a:rPr lang="pt-BR" sz="2900" b="1" dirty="0" err="1" smtClean="0">
                <a:latin typeface="+mj-lt"/>
              </a:rPr>
              <a:t>sensitive</a:t>
            </a:r>
            <a:endParaRPr lang="pt-BR" sz="2900" b="1" dirty="0" smtClean="0">
              <a:latin typeface="+mj-lt"/>
            </a:endParaRP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b="1" dirty="0" err="1" smtClean="0">
                <a:latin typeface="+mj-lt"/>
              </a:rPr>
              <a:t>int</a:t>
            </a:r>
            <a:r>
              <a:rPr lang="pt-BR" sz="2800" b="1" dirty="0" smtClean="0">
                <a:latin typeface="+mj-lt"/>
              </a:rPr>
              <a:t> </a:t>
            </a:r>
            <a:r>
              <a:rPr lang="pt-BR" sz="2800" b="1" dirty="0" smtClean="0">
                <a:latin typeface="+mj-lt"/>
              </a:rPr>
              <a:t>numero ≠ </a:t>
            </a:r>
            <a:r>
              <a:rPr lang="pt-BR" sz="2800" b="1" dirty="0" err="1" smtClean="0">
                <a:latin typeface="+mj-lt"/>
              </a:rPr>
              <a:t>int</a:t>
            </a:r>
            <a:r>
              <a:rPr lang="pt-BR" sz="2800" b="1" dirty="0" smtClean="0">
                <a:latin typeface="+mj-lt"/>
              </a:rPr>
              <a:t> Numero</a:t>
            </a:r>
            <a:endParaRPr lang="pt-BR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Variáveis 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De acordo com C Standard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</a:t>
            </a:r>
            <a:r>
              <a:rPr lang="pt-BR" sz="2900" b="1" dirty="0" smtClean="0">
                <a:latin typeface="+mj-lt"/>
              </a:rPr>
              <a:t>Identificadores válidos (variáveis) podem </a:t>
            </a:r>
            <a:r>
              <a:rPr lang="pt-BR" sz="2900" b="1" dirty="0" smtClean="0">
                <a:latin typeface="+mj-lt"/>
              </a:rPr>
              <a:t>ter até </a:t>
            </a:r>
            <a:r>
              <a:rPr lang="pt-BR" sz="2900" b="1" dirty="0" smtClean="0">
                <a:latin typeface="+mj-lt"/>
              </a:rPr>
              <a:t>31 caracteres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Uma </a:t>
            </a:r>
            <a:r>
              <a:rPr lang="pt-BR" sz="2900" b="1" dirty="0" smtClean="0">
                <a:latin typeface="+mj-lt"/>
              </a:rPr>
              <a:t>quantidade maior de caracteres </a:t>
            </a:r>
            <a:r>
              <a:rPr lang="pt-BR" sz="2900" b="1" dirty="0" smtClean="0">
                <a:latin typeface="+mj-lt"/>
              </a:rPr>
              <a:t>poderá ser </a:t>
            </a:r>
            <a:r>
              <a:rPr lang="pt-BR" sz="2900" b="1" dirty="0" smtClean="0">
                <a:latin typeface="+mj-lt"/>
              </a:rPr>
              <a:t>ignorada pelo compilador</a:t>
            </a:r>
            <a:endParaRPr lang="pt-BR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Conceitos de memória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Variáveis correspondem a localizações na memória do computador</a:t>
            </a:r>
            <a:endParaRPr lang="pt-BR" b="1" dirty="0">
              <a:latin typeface="+mj-lt"/>
            </a:endParaRPr>
          </a:p>
        </p:txBody>
      </p:sp>
      <p:pic>
        <p:nvPicPr>
          <p:cNvPr id="2050" name="Picture 2" descr="D:\Dropbox\Capturas de tela\Captura de tela 2016-03-10 22.53.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667000"/>
            <a:ext cx="3400425" cy="29813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Palavras reservadas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C possui uma série de palavras que </a:t>
            </a:r>
            <a:r>
              <a:rPr lang="pt-BR" sz="3200" b="1" dirty="0" smtClean="0">
                <a:latin typeface="+mj-lt"/>
              </a:rPr>
              <a:t>não podem </a:t>
            </a:r>
            <a:r>
              <a:rPr lang="pt-BR" sz="3200" b="1" dirty="0" smtClean="0">
                <a:latin typeface="+mj-lt"/>
              </a:rPr>
              <a:t>ser usadas como identificadores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São </a:t>
            </a:r>
            <a:r>
              <a:rPr lang="pt-BR" sz="3200" b="1" dirty="0" smtClean="0">
                <a:latin typeface="+mj-lt"/>
              </a:rPr>
              <a:t>palavras que são reconhecidas </a:t>
            </a:r>
            <a:r>
              <a:rPr lang="pt-BR" sz="3200" b="1" dirty="0" smtClean="0">
                <a:latin typeface="+mj-lt"/>
              </a:rPr>
              <a:t>pelo compilador</a:t>
            </a:r>
            <a:endParaRPr lang="pt-BR" sz="3200" b="1" dirty="0" smtClean="0">
              <a:latin typeface="+mj-lt"/>
            </a:endParaRP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auto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pt-BR" sz="29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, case, </a:t>
            </a:r>
            <a:r>
              <a:rPr lang="pt-BR" sz="29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pt-BR" sz="29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continue, default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, do, </a:t>
            </a:r>
            <a:r>
              <a:rPr lang="pt-BR" sz="29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pt-BR" sz="29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pt-BR" sz="29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pt-BR" sz="29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extern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pt-BR" sz="29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, for, </a:t>
            </a:r>
            <a:r>
              <a:rPr lang="pt-BR" sz="29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goto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pt-BR" sz="29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pt-BR" sz="29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pt-BR" sz="29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pt-BR" sz="29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register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pt-BR" sz="29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, short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pt-BR" sz="29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signed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pt-BR" sz="29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pt-BR" sz="29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static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pt-BR" sz="29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switch, </a:t>
            </a:r>
            <a:r>
              <a:rPr lang="pt-BR" sz="29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typedef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pt-BR" sz="29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union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pt-BR" sz="29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pt-BR" sz="29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pt-BR" sz="29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volatile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pt-BR" sz="29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while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Tipos de dados em C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074" name="Picture 2" descr="D:\Dropbox\Capturas de tela\Captura de tela 2016-03-10 22.55.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6970713" cy="34861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Tipos de dados em C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098" name="Picture 2" descr="D:\Dropbox\Capturas de tela\Captura de tela 2016-03-10 22.57.1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6999287" cy="37909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228600"/>
            <a:ext cx="8458200" cy="60198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int</a:t>
            </a:r>
            <a:r>
              <a:rPr lang="pt-BR" b="1" dirty="0" smtClean="0">
                <a:latin typeface="+mj-lt"/>
              </a:rPr>
              <a:t> </a:t>
            </a:r>
            <a:r>
              <a:rPr lang="pt-BR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main</a:t>
            </a:r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(</a:t>
            </a:r>
            <a:r>
              <a:rPr lang="pt-BR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b="1" dirty="0" smtClean="0">
                <a:latin typeface="+mj-lt"/>
              </a:rPr>
              <a:t>) </a:t>
            </a:r>
            <a:endParaRPr lang="pt-BR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b="1" dirty="0" smtClean="0">
                <a:latin typeface="+mj-lt"/>
              </a:rPr>
              <a:t>{ </a:t>
            </a:r>
            <a:r>
              <a:rPr lang="pt-BR" b="1" dirty="0" smtClean="0">
                <a:latin typeface="+mj-lt"/>
              </a:rPr>
              <a:t>//Includes omitidos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b="1" dirty="0" smtClean="0">
                <a:latin typeface="+mj-lt"/>
              </a:rPr>
              <a:t>	//</a:t>
            </a:r>
            <a:r>
              <a:rPr lang="pt-BR" b="1" dirty="0" smtClean="0">
                <a:latin typeface="+mj-lt"/>
              </a:rPr>
              <a:t>Declarando e inicializando três variáveis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b="1" dirty="0" smtClean="0">
                <a:latin typeface="+mj-lt"/>
              </a:rPr>
              <a:t>	</a:t>
            </a:r>
            <a:r>
              <a:rPr lang="pt-BR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b="1" dirty="0" smtClean="0">
                <a:latin typeface="+mj-lt"/>
              </a:rPr>
              <a:t> </a:t>
            </a:r>
            <a:r>
              <a:rPr lang="pt-BR" b="1" dirty="0" smtClean="0">
                <a:latin typeface="+mj-lt"/>
              </a:rPr>
              <a:t>x = 2.5;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b="1" dirty="0" smtClean="0">
                <a:latin typeface="+mj-lt"/>
              </a:rPr>
              <a:t>	</a:t>
            </a:r>
            <a:r>
              <a:rPr lang="pt-BR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b="1" dirty="0" smtClean="0">
                <a:latin typeface="+mj-lt"/>
              </a:rPr>
              <a:t> </a:t>
            </a:r>
            <a:r>
              <a:rPr lang="pt-BR" b="1" dirty="0" smtClean="0">
                <a:latin typeface="+mj-lt"/>
              </a:rPr>
              <a:t>y = 8.4;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b="1" dirty="0" smtClean="0">
                <a:latin typeface="+mj-lt"/>
              </a:rPr>
              <a:t>	</a:t>
            </a:r>
            <a:r>
              <a:rPr lang="pt-BR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b="1" dirty="0" smtClean="0">
                <a:latin typeface="+mj-lt"/>
              </a:rPr>
              <a:t> </a:t>
            </a:r>
            <a:r>
              <a:rPr lang="pt-BR" b="1" dirty="0" smtClean="0">
                <a:latin typeface="+mj-lt"/>
              </a:rPr>
              <a:t>c = 'a';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b="1" dirty="0" smtClean="0">
                <a:latin typeface="+mj-lt"/>
              </a:rPr>
              <a:t>	</a:t>
            </a:r>
            <a:r>
              <a:rPr lang="pt-BR" b="1" dirty="0" err="1" smtClean="0">
                <a:latin typeface="+mj-lt"/>
              </a:rPr>
              <a:t>printf</a:t>
            </a:r>
            <a:r>
              <a:rPr lang="pt-BR" b="1" dirty="0" smtClean="0">
                <a:latin typeface="+mj-lt"/>
              </a:rPr>
              <a:t>("</a:t>
            </a:r>
            <a:r>
              <a:rPr lang="pt-BR" b="1" dirty="0" smtClean="0">
                <a:solidFill>
                  <a:srgbClr val="FF0000"/>
                </a:solidFill>
                <a:latin typeface="+mj-lt"/>
              </a:rPr>
              <a:t>x = %</a:t>
            </a:r>
            <a:r>
              <a:rPr lang="pt-BR" b="1" dirty="0" err="1" smtClean="0">
                <a:solidFill>
                  <a:srgbClr val="FF0000"/>
                </a:solidFill>
                <a:latin typeface="+mj-lt"/>
              </a:rPr>
              <a:t>lf</a:t>
            </a:r>
            <a:r>
              <a:rPr lang="pt-BR" b="1" dirty="0" smtClean="0">
                <a:solidFill>
                  <a:srgbClr val="FF0000"/>
                </a:solidFill>
                <a:latin typeface="+mj-lt"/>
              </a:rPr>
              <a:t>\n</a:t>
            </a:r>
            <a:r>
              <a:rPr lang="pt-BR" b="1" dirty="0" smtClean="0">
                <a:latin typeface="+mj-lt"/>
              </a:rPr>
              <a:t>", x); //Para imprimir um </a:t>
            </a:r>
            <a:r>
              <a:rPr lang="pt-BR" b="1" dirty="0" err="1" smtClean="0">
                <a:latin typeface="+mj-lt"/>
              </a:rPr>
              <a:t>double</a:t>
            </a:r>
            <a:r>
              <a:rPr lang="pt-BR" b="1" dirty="0" smtClean="0">
                <a:latin typeface="+mj-lt"/>
              </a:rPr>
              <a:t>, utilize %</a:t>
            </a:r>
            <a:r>
              <a:rPr lang="pt-BR" b="1" dirty="0" err="1" smtClean="0">
                <a:latin typeface="+mj-lt"/>
              </a:rPr>
              <a:t>lf</a:t>
            </a:r>
            <a:endParaRPr lang="pt-BR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b="1" dirty="0" smtClean="0">
                <a:latin typeface="+mj-lt"/>
              </a:rPr>
              <a:t>	</a:t>
            </a:r>
            <a:r>
              <a:rPr lang="pt-BR" b="1" dirty="0" err="1" smtClean="0">
                <a:latin typeface="+mj-lt"/>
              </a:rPr>
              <a:t>printf</a:t>
            </a:r>
            <a:r>
              <a:rPr lang="pt-BR" b="1" dirty="0" smtClean="0">
                <a:latin typeface="+mj-lt"/>
              </a:rPr>
              <a:t>("</a:t>
            </a:r>
            <a:r>
              <a:rPr lang="pt-BR" b="1" dirty="0" smtClean="0">
                <a:solidFill>
                  <a:srgbClr val="FF0000"/>
                </a:solidFill>
                <a:latin typeface="+mj-lt"/>
              </a:rPr>
              <a:t>y = %f\n</a:t>
            </a:r>
            <a:r>
              <a:rPr lang="pt-BR" b="1" dirty="0" smtClean="0">
                <a:latin typeface="+mj-lt"/>
              </a:rPr>
              <a:t>", y); //Para imprimir um </a:t>
            </a:r>
            <a:r>
              <a:rPr lang="pt-BR" b="1" dirty="0" err="1" smtClean="0">
                <a:latin typeface="+mj-lt"/>
              </a:rPr>
              <a:t>float</a:t>
            </a:r>
            <a:r>
              <a:rPr lang="pt-BR" b="1" dirty="0" smtClean="0">
                <a:latin typeface="+mj-lt"/>
              </a:rPr>
              <a:t>, utilize %f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b="1" dirty="0" smtClean="0">
                <a:latin typeface="+mj-lt"/>
              </a:rPr>
              <a:t>	</a:t>
            </a:r>
            <a:r>
              <a:rPr lang="pt-BR" b="1" dirty="0" err="1" smtClean="0">
                <a:latin typeface="+mj-lt"/>
              </a:rPr>
              <a:t>printf</a:t>
            </a:r>
            <a:r>
              <a:rPr lang="pt-BR" b="1" dirty="0" smtClean="0">
                <a:latin typeface="+mj-lt"/>
              </a:rPr>
              <a:t>("</a:t>
            </a:r>
            <a:r>
              <a:rPr lang="pt-BR" b="1" dirty="0" smtClean="0">
                <a:solidFill>
                  <a:srgbClr val="FF0000"/>
                </a:solidFill>
                <a:latin typeface="+mj-lt"/>
              </a:rPr>
              <a:t>c = %c\n</a:t>
            </a:r>
            <a:r>
              <a:rPr lang="pt-BR" b="1" dirty="0" smtClean="0">
                <a:latin typeface="+mj-lt"/>
              </a:rPr>
              <a:t>", c); //Para imprimir um </a:t>
            </a:r>
            <a:r>
              <a:rPr lang="pt-BR" b="1" dirty="0" err="1" smtClean="0">
                <a:latin typeface="+mj-lt"/>
              </a:rPr>
              <a:t>caracter</a:t>
            </a:r>
            <a:r>
              <a:rPr lang="pt-BR" b="1" dirty="0" smtClean="0">
                <a:latin typeface="+mj-lt"/>
              </a:rPr>
              <a:t>, utilize %c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b="1" dirty="0" smtClean="0">
                <a:latin typeface="+mj-lt"/>
              </a:rPr>
              <a:t>	</a:t>
            </a:r>
            <a:r>
              <a:rPr lang="pt-BR" b="1" dirty="0" err="1" smtClean="0">
                <a:latin typeface="+mj-lt"/>
              </a:rPr>
              <a:t>printf</a:t>
            </a:r>
            <a:r>
              <a:rPr lang="pt-BR" b="1" dirty="0" smtClean="0">
                <a:latin typeface="+mj-lt"/>
              </a:rPr>
              <a:t>("</a:t>
            </a:r>
            <a:r>
              <a:rPr lang="pt-BR" b="1" dirty="0" smtClean="0">
                <a:solidFill>
                  <a:srgbClr val="FF0000"/>
                </a:solidFill>
                <a:latin typeface="+mj-lt"/>
              </a:rPr>
              <a:t>c = %d\n</a:t>
            </a:r>
            <a:r>
              <a:rPr lang="pt-BR" b="1" dirty="0" smtClean="0">
                <a:latin typeface="+mj-lt"/>
              </a:rPr>
              <a:t>", c); //Imprimindo um </a:t>
            </a:r>
            <a:r>
              <a:rPr lang="pt-BR" b="1" dirty="0" err="1" smtClean="0">
                <a:latin typeface="+mj-lt"/>
              </a:rPr>
              <a:t>caracter</a:t>
            </a:r>
            <a:r>
              <a:rPr lang="pt-BR" b="1" dirty="0" smtClean="0">
                <a:latin typeface="+mj-lt"/>
              </a:rPr>
              <a:t> como um </a:t>
            </a:r>
            <a:r>
              <a:rPr lang="pt-BR" b="1" dirty="0" err="1" smtClean="0">
                <a:latin typeface="+mj-lt"/>
              </a:rPr>
              <a:t>int</a:t>
            </a:r>
            <a:endParaRPr lang="pt-BR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b="1" dirty="0" smtClean="0">
                <a:latin typeface="+mj-lt"/>
              </a:rPr>
              <a:t>	system</a:t>
            </a:r>
            <a:r>
              <a:rPr lang="pt-BR" b="1" dirty="0" smtClean="0">
                <a:latin typeface="+mj-lt"/>
              </a:rPr>
              <a:t>("</a:t>
            </a:r>
            <a:r>
              <a:rPr lang="pt-BR" b="1" dirty="0" smtClean="0">
                <a:solidFill>
                  <a:srgbClr val="FF0000"/>
                </a:solidFill>
                <a:latin typeface="+mj-lt"/>
              </a:rPr>
              <a:t>PAUSE</a:t>
            </a:r>
            <a:r>
              <a:rPr lang="pt-BR" b="1" dirty="0" smtClean="0">
                <a:latin typeface="+mj-lt"/>
              </a:rPr>
              <a:t>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b="1" dirty="0" smtClean="0">
                <a:latin typeface="+mj-lt"/>
              </a:rPr>
              <a:t>	</a:t>
            </a:r>
            <a:r>
              <a:rPr lang="pt-BR" b="1" dirty="0" err="1" smtClean="0">
                <a:latin typeface="+mj-lt"/>
              </a:rPr>
              <a:t>return</a:t>
            </a:r>
            <a:r>
              <a:rPr lang="pt-BR" b="1" dirty="0" smtClean="0">
                <a:latin typeface="+mj-lt"/>
              </a:rPr>
              <a:t> </a:t>
            </a:r>
            <a:r>
              <a:rPr lang="pt-BR" b="1" dirty="0" smtClean="0">
                <a:latin typeface="+mj-lt"/>
              </a:rPr>
              <a:t>0</a:t>
            </a:r>
            <a:r>
              <a:rPr lang="pt-BR" b="1" dirty="0" smtClean="0">
                <a:latin typeface="+mj-lt"/>
              </a:rPr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b="1" dirty="0" smtClean="0">
                <a:latin typeface="+mj-lt"/>
              </a:rPr>
              <a:t>}</a:t>
            </a:r>
            <a:endParaRPr lang="pt-BR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Saída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122" name="Picture 2" descr="D:\Dropbox\Capturas de tela\Captura de tela 2016-03-10 23.00.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62200"/>
            <a:ext cx="6751638" cy="21812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Constantes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Constantes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</a:t>
            </a:r>
            <a:r>
              <a:rPr lang="pt-BR" sz="2900" b="1" dirty="0" err="1" smtClean="0">
                <a:latin typeface="+mj-lt"/>
              </a:rPr>
              <a:t>const</a:t>
            </a:r>
            <a:r>
              <a:rPr lang="pt-BR" sz="2900" b="1" dirty="0" smtClean="0">
                <a:latin typeface="+mj-lt"/>
              </a:rPr>
              <a:t> tipo identificador = valor;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Exemplo</a:t>
            </a:r>
            <a:r>
              <a:rPr lang="pt-BR" sz="2900" b="1" dirty="0" smtClean="0">
                <a:latin typeface="+mj-lt"/>
              </a:rPr>
              <a:t>: </a:t>
            </a:r>
            <a:r>
              <a:rPr lang="pt-BR" sz="2900" b="1" dirty="0" err="1" smtClean="0">
                <a:latin typeface="+mj-lt"/>
              </a:rPr>
              <a:t>const</a:t>
            </a:r>
            <a:r>
              <a:rPr lang="pt-BR" sz="2900" b="1" dirty="0" smtClean="0">
                <a:latin typeface="+mj-lt"/>
              </a:rPr>
              <a:t> </a:t>
            </a:r>
            <a:r>
              <a:rPr lang="pt-BR" sz="2900" b="1" dirty="0" err="1" smtClean="0">
                <a:latin typeface="+mj-lt"/>
              </a:rPr>
              <a:t>float</a:t>
            </a:r>
            <a:r>
              <a:rPr lang="pt-BR" sz="2900" b="1" dirty="0" smtClean="0">
                <a:latin typeface="+mj-lt"/>
              </a:rPr>
              <a:t> PI = 3.1415;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#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define</a:t>
            </a:r>
            <a:r>
              <a:rPr lang="pt-BR" sz="2900" b="1" dirty="0" smtClean="0">
                <a:latin typeface="+mj-lt"/>
              </a:rPr>
              <a:t> NOME VALOR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Exemplos</a:t>
            </a:r>
            <a:r>
              <a:rPr lang="pt-BR" sz="2900" b="1" dirty="0" smtClean="0">
                <a:latin typeface="+mj-lt"/>
              </a:rPr>
              <a:t>: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900" b="1" dirty="0" smtClean="0">
                <a:latin typeface="+mj-lt"/>
              </a:rPr>
              <a:t>		 </a:t>
            </a:r>
            <a:r>
              <a:rPr lang="pt-BR" sz="2900" b="1" dirty="0" smtClean="0">
                <a:latin typeface="+mj-lt"/>
              </a:rPr>
              <a:t>#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define</a:t>
            </a:r>
            <a:r>
              <a:rPr lang="pt-BR" sz="2900" b="1" dirty="0" smtClean="0">
                <a:latin typeface="+mj-lt"/>
              </a:rPr>
              <a:t> PI </a:t>
            </a:r>
            <a:r>
              <a:rPr lang="pt-BR" sz="2900" b="1" dirty="0" smtClean="0">
                <a:latin typeface="+mj-lt"/>
              </a:rPr>
              <a:t>3.1415</a:t>
            </a:r>
          </a:p>
          <a:p>
            <a:pPr lvl="5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700" b="1" dirty="0" smtClean="0">
                <a:solidFill>
                  <a:schemeClr val="tx1"/>
                </a:solidFill>
                <a:latin typeface="+mj-lt"/>
              </a:rPr>
              <a:t>	  #</a:t>
            </a:r>
            <a:r>
              <a:rPr lang="pt-BR" sz="27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define</a:t>
            </a:r>
            <a:r>
              <a:rPr lang="pt-BR" sz="2700" b="1" dirty="0" smtClean="0">
                <a:solidFill>
                  <a:schemeClr val="tx1"/>
                </a:solidFill>
                <a:latin typeface="+mj-lt"/>
              </a:rPr>
              <a:t> VERDADEIRO 1</a:t>
            </a:r>
          </a:p>
          <a:p>
            <a:pPr lvl="6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500" b="1" dirty="0" smtClean="0">
                <a:solidFill>
                  <a:schemeClr val="tx1"/>
                </a:solidFill>
                <a:latin typeface="+mj-lt"/>
              </a:rPr>
              <a:t> #</a:t>
            </a:r>
            <a:r>
              <a:rPr lang="pt-BR" sz="25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define</a:t>
            </a:r>
            <a:r>
              <a:rPr lang="pt-BR" sz="2500" b="1" dirty="0" smtClean="0">
                <a:solidFill>
                  <a:schemeClr val="tx1"/>
                </a:solidFill>
                <a:latin typeface="+mj-lt"/>
              </a:rPr>
              <a:t> FALSO 0</a:t>
            </a:r>
            <a:endParaRPr lang="pt-BR" sz="25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Constantes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500" b="1" dirty="0" smtClean="0">
                <a:solidFill>
                  <a:srgbClr val="00B050"/>
                </a:solidFill>
                <a:latin typeface="+mj-lt"/>
              </a:rPr>
              <a:t>#include </a:t>
            </a:r>
            <a:r>
              <a:rPr lang="pt-BR" sz="2500" b="1" dirty="0" smtClean="0">
                <a:solidFill>
                  <a:srgbClr val="FF0000"/>
                </a:solidFill>
                <a:latin typeface="+mj-lt"/>
              </a:rPr>
              <a:t>&lt;</a:t>
            </a:r>
            <a:r>
              <a:rPr lang="pt-BR" sz="2500" b="1" dirty="0" err="1" smtClean="0">
                <a:solidFill>
                  <a:srgbClr val="FF0000"/>
                </a:solidFill>
                <a:latin typeface="+mj-lt"/>
              </a:rPr>
              <a:t>stdio</a:t>
            </a:r>
            <a:r>
              <a:rPr lang="pt-BR" sz="2500" b="1" dirty="0" smtClean="0">
                <a:solidFill>
                  <a:srgbClr val="FF0000"/>
                </a:solidFill>
                <a:latin typeface="+mj-lt"/>
              </a:rPr>
              <a:t>.h&gt;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500" b="1" dirty="0" smtClean="0">
                <a:solidFill>
                  <a:srgbClr val="00B050"/>
                </a:solidFill>
                <a:latin typeface="+mj-lt"/>
              </a:rPr>
              <a:t>#include </a:t>
            </a:r>
            <a:r>
              <a:rPr lang="pt-BR" sz="2500" b="1" dirty="0" smtClean="0">
                <a:solidFill>
                  <a:srgbClr val="FF0000"/>
                </a:solidFill>
                <a:latin typeface="+mj-lt"/>
              </a:rPr>
              <a:t>&lt;</a:t>
            </a:r>
            <a:r>
              <a:rPr lang="pt-BR" sz="2500" b="1" dirty="0" err="1" smtClean="0">
                <a:solidFill>
                  <a:srgbClr val="FF0000"/>
                </a:solidFill>
                <a:latin typeface="+mj-lt"/>
              </a:rPr>
              <a:t>stdlib</a:t>
            </a:r>
            <a:r>
              <a:rPr lang="pt-BR" sz="2500" b="1" dirty="0" smtClean="0">
                <a:solidFill>
                  <a:srgbClr val="FF0000"/>
                </a:solidFill>
                <a:latin typeface="+mj-lt"/>
              </a:rPr>
              <a:t>.h</a:t>
            </a:r>
            <a:r>
              <a:rPr lang="pt-BR" sz="2500" b="1" dirty="0" smtClean="0">
                <a:solidFill>
                  <a:srgbClr val="FF0000"/>
                </a:solidFill>
                <a:latin typeface="+mj-lt"/>
              </a:rPr>
              <a:t>&gt;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500" b="1" dirty="0" smtClean="0">
                <a:solidFill>
                  <a:srgbClr val="00B050"/>
                </a:solidFill>
              </a:rPr>
              <a:t>#define </a:t>
            </a:r>
            <a:r>
              <a:rPr lang="pt-BR" sz="2500" b="1" dirty="0" smtClean="0"/>
              <a:t>PI 3.1415 </a:t>
            </a:r>
            <a:r>
              <a:rPr lang="pt-BR" sz="2400" b="1" dirty="0" smtClean="0"/>
              <a:t>//declara uma constante de nome PI</a:t>
            </a:r>
            <a:endParaRPr lang="pt-BR" sz="25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5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500" b="1" dirty="0" smtClean="0">
                <a:latin typeface="+mj-lt"/>
              </a:rPr>
              <a:t> </a:t>
            </a:r>
            <a:r>
              <a:rPr lang="pt-BR" sz="25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main</a:t>
            </a:r>
            <a:r>
              <a:rPr lang="pt-BR" sz="25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(</a:t>
            </a:r>
            <a:r>
              <a:rPr lang="pt-BR" sz="25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2500" b="1" dirty="0" smtClean="0">
                <a:latin typeface="+mj-lt"/>
              </a:rPr>
              <a:t>) 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500" b="1" dirty="0" smtClean="0">
                <a:latin typeface="+mj-lt"/>
              </a:rPr>
              <a:t>	</a:t>
            </a:r>
            <a:r>
              <a:rPr lang="pt-BR" sz="25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2500" b="1" dirty="0" smtClean="0">
                <a:latin typeface="+mj-lt"/>
              </a:rPr>
              <a:t> </a:t>
            </a:r>
            <a:r>
              <a:rPr lang="pt-BR" sz="2500" b="1" dirty="0" smtClean="0">
                <a:latin typeface="+mj-lt"/>
              </a:rPr>
              <a:t>raio = 2.0;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500" b="1" dirty="0" smtClean="0">
                <a:latin typeface="+mj-lt"/>
              </a:rPr>
              <a:t>	//</a:t>
            </a:r>
            <a:r>
              <a:rPr lang="pt-BR" sz="2500" b="1" dirty="0" smtClean="0">
                <a:latin typeface="+mj-lt"/>
              </a:rPr>
              <a:t>Imprime a área do círculo com duas casas decimais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500" b="1" dirty="0" smtClean="0">
                <a:latin typeface="+mj-lt"/>
              </a:rPr>
              <a:t>	</a:t>
            </a:r>
            <a:r>
              <a:rPr lang="pt-BR" sz="2500" b="1" dirty="0" err="1" smtClean="0">
                <a:latin typeface="+mj-lt"/>
              </a:rPr>
              <a:t>printf</a:t>
            </a:r>
            <a:r>
              <a:rPr lang="pt-BR" sz="2500" b="1" dirty="0" smtClean="0">
                <a:latin typeface="+mj-lt"/>
              </a:rPr>
              <a:t>("</a:t>
            </a:r>
            <a:r>
              <a:rPr lang="pt-BR" sz="2500" b="1" dirty="0" smtClean="0">
                <a:solidFill>
                  <a:srgbClr val="FF0000"/>
                </a:solidFill>
                <a:latin typeface="+mj-lt"/>
              </a:rPr>
              <a:t>Área do círculo: %.2f\n</a:t>
            </a:r>
            <a:r>
              <a:rPr lang="pt-BR" sz="2500" b="1" dirty="0" smtClean="0">
                <a:latin typeface="+mj-lt"/>
              </a:rPr>
              <a:t>", PI*raio*raio);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500" b="1" dirty="0" smtClean="0">
                <a:latin typeface="+mj-lt"/>
              </a:rPr>
              <a:t>	system</a:t>
            </a:r>
            <a:r>
              <a:rPr lang="pt-BR" sz="2500" b="1" dirty="0" smtClean="0">
                <a:latin typeface="+mj-lt"/>
              </a:rPr>
              <a:t>("</a:t>
            </a:r>
            <a:r>
              <a:rPr lang="pt-BR" sz="2500" b="1" dirty="0" smtClean="0">
                <a:solidFill>
                  <a:srgbClr val="FF0000"/>
                </a:solidFill>
                <a:latin typeface="+mj-lt"/>
              </a:rPr>
              <a:t>PAUSE</a:t>
            </a:r>
            <a:r>
              <a:rPr lang="pt-BR" sz="2500" b="1" dirty="0" smtClean="0">
                <a:latin typeface="+mj-lt"/>
              </a:rPr>
              <a:t>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500" b="1" dirty="0" smtClean="0">
                <a:latin typeface="+mj-lt"/>
              </a:rPr>
              <a:t>	</a:t>
            </a:r>
            <a:r>
              <a:rPr lang="pt-BR" sz="2500" b="1" dirty="0" err="1" smtClean="0">
                <a:solidFill>
                  <a:srgbClr val="FF0000"/>
                </a:solidFill>
                <a:latin typeface="+mj-lt"/>
              </a:rPr>
              <a:t>return</a:t>
            </a:r>
            <a:r>
              <a:rPr lang="pt-BR" sz="2500" b="1" dirty="0" smtClean="0">
                <a:latin typeface="+mj-lt"/>
              </a:rPr>
              <a:t> </a:t>
            </a:r>
            <a:r>
              <a:rPr lang="pt-BR" sz="2500" b="1" dirty="0" smtClean="0">
                <a:latin typeface="+mj-lt"/>
              </a:rPr>
              <a:t>0;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500" b="1" dirty="0" smtClean="0">
                <a:latin typeface="+mj-lt"/>
              </a:rPr>
              <a:t>}</a:t>
            </a:r>
            <a:endParaRPr lang="pt-BR" sz="25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146" name="Picture 2" descr="D:\Dropbox\Capturas de tela\Captura de tela 2016-03-10 23.10.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457200"/>
            <a:ext cx="4171950" cy="14097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Roteiro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Variáveis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Palavras </a:t>
            </a:r>
            <a:r>
              <a:rPr lang="pt-BR" sz="3200" b="1" dirty="0" smtClean="0">
                <a:latin typeface="+mj-lt"/>
              </a:rPr>
              <a:t>reservadas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Tipos </a:t>
            </a:r>
            <a:r>
              <a:rPr lang="pt-BR" sz="3200" b="1" dirty="0" smtClean="0">
                <a:latin typeface="+mj-lt"/>
              </a:rPr>
              <a:t>de Dados em C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Constantes</a:t>
            </a:r>
            <a:endParaRPr lang="pt-BR" sz="32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Aritmética</a:t>
            </a:r>
            <a:endParaRPr lang="pt-BR" sz="24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Constantes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500" b="1" dirty="0" smtClean="0">
                <a:solidFill>
                  <a:srgbClr val="00B050"/>
                </a:solidFill>
                <a:latin typeface="+mj-lt"/>
              </a:rPr>
              <a:t>#include </a:t>
            </a:r>
            <a:r>
              <a:rPr lang="pt-BR" sz="2500" b="1" dirty="0" smtClean="0">
                <a:solidFill>
                  <a:srgbClr val="FF0000"/>
                </a:solidFill>
                <a:latin typeface="+mj-lt"/>
              </a:rPr>
              <a:t>&lt;</a:t>
            </a:r>
            <a:r>
              <a:rPr lang="pt-BR" sz="2500" b="1" dirty="0" err="1" smtClean="0">
                <a:solidFill>
                  <a:srgbClr val="FF0000"/>
                </a:solidFill>
                <a:latin typeface="+mj-lt"/>
              </a:rPr>
              <a:t>stdio</a:t>
            </a:r>
            <a:r>
              <a:rPr lang="pt-BR" sz="2500" b="1" dirty="0" smtClean="0">
                <a:solidFill>
                  <a:srgbClr val="FF0000"/>
                </a:solidFill>
                <a:latin typeface="+mj-lt"/>
              </a:rPr>
              <a:t>.h&gt;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500" b="1" dirty="0" smtClean="0">
                <a:solidFill>
                  <a:srgbClr val="00B050"/>
                </a:solidFill>
                <a:latin typeface="+mj-lt"/>
              </a:rPr>
              <a:t>#include </a:t>
            </a:r>
            <a:r>
              <a:rPr lang="pt-BR" sz="2500" b="1" dirty="0" smtClean="0">
                <a:solidFill>
                  <a:srgbClr val="FF0000"/>
                </a:solidFill>
                <a:latin typeface="+mj-lt"/>
              </a:rPr>
              <a:t>&lt;</a:t>
            </a:r>
            <a:r>
              <a:rPr lang="pt-BR" sz="2500" b="1" dirty="0" err="1" smtClean="0">
                <a:solidFill>
                  <a:srgbClr val="FF0000"/>
                </a:solidFill>
                <a:latin typeface="+mj-lt"/>
              </a:rPr>
              <a:t>stdlib</a:t>
            </a:r>
            <a:r>
              <a:rPr lang="pt-BR" sz="2500" b="1" dirty="0" smtClean="0">
                <a:solidFill>
                  <a:srgbClr val="FF0000"/>
                </a:solidFill>
                <a:latin typeface="+mj-lt"/>
              </a:rPr>
              <a:t>.h&gt;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5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500" b="1" dirty="0" smtClean="0">
                <a:latin typeface="+mj-lt"/>
              </a:rPr>
              <a:t> </a:t>
            </a:r>
            <a:r>
              <a:rPr lang="pt-BR" sz="25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main</a:t>
            </a:r>
            <a:r>
              <a:rPr lang="pt-BR" sz="25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(</a:t>
            </a:r>
            <a:r>
              <a:rPr lang="pt-BR" sz="25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2500" b="1" dirty="0" smtClean="0">
                <a:latin typeface="+mj-lt"/>
              </a:rPr>
              <a:t>) 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500" b="1" dirty="0" smtClean="0">
                <a:latin typeface="+mj-lt"/>
              </a:rPr>
              <a:t>	</a:t>
            </a:r>
            <a:r>
              <a:rPr lang="pt-BR" sz="25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25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5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25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500" b="1" dirty="0" smtClean="0">
                <a:latin typeface="+mj-lt"/>
              </a:rPr>
              <a:t>PI = 3.1415; //Constante de nome PI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500" b="1" dirty="0" smtClean="0">
                <a:latin typeface="+mj-lt"/>
              </a:rPr>
              <a:t>	</a:t>
            </a:r>
            <a:r>
              <a:rPr lang="pt-BR" sz="25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2500" b="1" dirty="0" smtClean="0">
                <a:latin typeface="+mj-lt"/>
              </a:rPr>
              <a:t> </a:t>
            </a:r>
            <a:r>
              <a:rPr lang="pt-BR" sz="2500" b="1" dirty="0" smtClean="0">
                <a:latin typeface="+mj-lt"/>
              </a:rPr>
              <a:t>raio = 2.0;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500" b="1" dirty="0" smtClean="0">
                <a:latin typeface="+mj-lt"/>
              </a:rPr>
              <a:t>	//</a:t>
            </a:r>
            <a:r>
              <a:rPr lang="pt-BR" sz="2500" b="1" dirty="0" smtClean="0">
                <a:latin typeface="+mj-lt"/>
              </a:rPr>
              <a:t>Imprime a área do círculo com duas casas decimais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500" b="1" dirty="0" smtClean="0">
                <a:latin typeface="+mj-lt"/>
              </a:rPr>
              <a:t>	</a:t>
            </a:r>
            <a:r>
              <a:rPr lang="pt-BR" sz="2500" b="1" dirty="0" err="1" smtClean="0">
                <a:latin typeface="+mj-lt"/>
              </a:rPr>
              <a:t>printf</a:t>
            </a:r>
            <a:r>
              <a:rPr lang="pt-BR" sz="2500" b="1" dirty="0" smtClean="0">
                <a:latin typeface="+mj-lt"/>
              </a:rPr>
              <a:t>("</a:t>
            </a:r>
            <a:r>
              <a:rPr lang="pt-BR" sz="2500" b="1" dirty="0" smtClean="0">
                <a:solidFill>
                  <a:srgbClr val="FF0000"/>
                </a:solidFill>
                <a:latin typeface="+mj-lt"/>
              </a:rPr>
              <a:t>Área do círculo: %.2f\n</a:t>
            </a:r>
            <a:r>
              <a:rPr lang="pt-BR" sz="2500" b="1" dirty="0" smtClean="0">
                <a:latin typeface="+mj-lt"/>
              </a:rPr>
              <a:t>", PI*raio*raio);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500" b="1" dirty="0" smtClean="0">
                <a:latin typeface="+mj-lt"/>
              </a:rPr>
              <a:t>	system</a:t>
            </a:r>
            <a:r>
              <a:rPr lang="pt-BR" sz="2500" b="1" dirty="0" smtClean="0">
                <a:latin typeface="+mj-lt"/>
              </a:rPr>
              <a:t>("</a:t>
            </a:r>
            <a:r>
              <a:rPr lang="pt-BR" sz="2500" b="1" dirty="0" smtClean="0">
                <a:solidFill>
                  <a:srgbClr val="FF0000"/>
                </a:solidFill>
                <a:latin typeface="+mj-lt"/>
              </a:rPr>
              <a:t>PAUSE</a:t>
            </a:r>
            <a:r>
              <a:rPr lang="pt-BR" sz="2500" b="1" dirty="0" smtClean="0">
                <a:latin typeface="+mj-lt"/>
              </a:rPr>
              <a:t>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500" b="1" dirty="0" smtClean="0">
                <a:latin typeface="+mj-lt"/>
              </a:rPr>
              <a:t>	</a:t>
            </a:r>
            <a:r>
              <a:rPr lang="pt-BR" sz="2500" b="1" dirty="0" err="1" smtClean="0">
                <a:solidFill>
                  <a:srgbClr val="FF0000"/>
                </a:solidFill>
                <a:latin typeface="+mj-lt"/>
              </a:rPr>
              <a:t>return</a:t>
            </a:r>
            <a:r>
              <a:rPr lang="pt-BR" sz="2500" b="1" dirty="0" smtClean="0">
                <a:latin typeface="+mj-lt"/>
              </a:rPr>
              <a:t> </a:t>
            </a:r>
            <a:r>
              <a:rPr lang="pt-BR" sz="2500" b="1" dirty="0" smtClean="0">
                <a:latin typeface="+mj-lt"/>
              </a:rPr>
              <a:t>0;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500" b="1" dirty="0" smtClean="0">
                <a:latin typeface="+mj-lt"/>
              </a:rPr>
              <a:t>}</a:t>
            </a:r>
            <a:endParaRPr lang="pt-BR" sz="25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Aritmética em C</a:t>
            </a:r>
            <a:endParaRPr lang="pt-BR" sz="9200" b="1" dirty="0">
              <a:latin typeface="+mj-lt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 descr="D:\Dropbox\Capturas de tela\Captura de tela 2016-03-10 23.16.3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199"/>
            <a:ext cx="8229600" cy="5410899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Aritmética em C</a:t>
            </a:r>
            <a:endParaRPr lang="pt-BR" sz="9200" b="1" dirty="0">
              <a:latin typeface="+mj-lt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8194" name="Picture 2" descr="D:\Dropbox\Capturas de tela\Captura de tela 2016-03-10 23.20.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62200"/>
            <a:ext cx="7086946" cy="28194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62453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/*</a:t>
            </a:r>
          </a:p>
          <a:p>
            <a:pPr>
              <a:buNone/>
            </a:pPr>
            <a:r>
              <a:rPr lang="pt-BR" sz="2000" dirty="0" smtClean="0"/>
              <a:t> 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O programa lê dois números reais do console e calcula 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a multiplicação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. Includes omitidos.</a:t>
            </a:r>
          </a:p>
          <a:p>
            <a:pPr>
              <a:buNone/>
            </a:pPr>
            <a:r>
              <a:rPr lang="pt-BR" dirty="0" smtClean="0"/>
              <a:t>*/</a:t>
            </a:r>
          </a:p>
          <a:p>
            <a:pPr>
              <a:buNone/>
            </a:pP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pt-BR" dirty="0" smtClean="0"/>
              <a:t> </a:t>
            </a:r>
            <a:r>
              <a:rPr lang="pt-BR" dirty="0" smtClean="0"/>
              <a:t>x, y, z; </a:t>
            </a:r>
            <a:r>
              <a:rPr lang="pt-BR" sz="2200" dirty="0" smtClean="0"/>
              <a:t>//Declara três variáveis do tipo </a:t>
            </a:r>
            <a:r>
              <a:rPr lang="pt-BR" sz="2200" dirty="0" err="1" smtClean="0"/>
              <a:t>float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("</a:t>
            </a:r>
            <a:r>
              <a:rPr lang="pt-BR" dirty="0" smtClean="0">
                <a:solidFill>
                  <a:srgbClr val="FF0000"/>
                </a:solidFill>
              </a:rPr>
              <a:t>Informe dois números reais:\n</a:t>
            </a:r>
            <a:r>
              <a:rPr lang="pt-BR" dirty="0" smtClean="0"/>
              <a:t>");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scanf</a:t>
            </a:r>
            <a:r>
              <a:rPr lang="pt-BR" dirty="0" smtClean="0"/>
              <a:t>("</a:t>
            </a:r>
            <a:r>
              <a:rPr lang="pt-BR" dirty="0" smtClean="0">
                <a:solidFill>
                  <a:srgbClr val="FF0000"/>
                </a:solidFill>
              </a:rPr>
              <a:t>%f</a:t>
            </a:r>
            <a:r>
              <a:rPr lang="pt-BR" dirty="0" smtClean="0"/>
              <a:t>", &amp;x); </a:t>
            </a:r>
            <a:r>
              <a:rPr lang="pt-BR" sz="2200" dirty="0" smtClean="0"/>
              <a:t>//Lê um número real e armazena em x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scanf</a:t>
            </a:r>
            <a:r>
              <a:rPr lang="pt-BR" dirty="0" smtClean="0"/>
              <a:t>("</a:t>
            </a:r>
            <a:r>
              <a:rPr lang="pt-BR" dirty="0" smtClean="0">
                <a:solidFill>
                  <a:srgbClr val="FF0000"/>
                </a:solidFill>
              </a:rPr>
              <a:t>%f</a:t>
            </a:r>
            <a:r>
              <a:rPr lang="pt-BR" dirty="0" smtClean="0"/>
              <a:t>", &amp;y); </a:t>
            </a:r>
            <a:r>
              <a:rPr lang="pt-BR" sz="2000" dirty="0" smtClean="0"/>
              <a:t>//Lê um número real e armazena em y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z </a:t>
            </a:r>
            <a:r>
              <a:rPr lang="pt-BR" dirty="0" smtClean="0"/>
              <a:t>= x * y; </a:t>
            </a:r>
            <a:r>
              <a:rPr lang="pt-BR" sz="2000" dirty="0" smtClean="0"/>
              <a:t>//A variável z recebe o produto de x e y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sz="2000" dirty="0" smtClean="0"/>
              <a:t>//</a:t>
            </a:r>
            <a:r>
              <a:rPr lang="pt-BR" sz="2000" dirty="0" smtClean="0"/>
              <a:t>Imprime o resultado da multiplicação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("</a:t>
            </a:r>
            <a:r>
              <a:rPr lang="pt-BR" dirty="0" smtClean="0">
                <a:solidFill>
                  <a:srgbClr val="FF0000"/>
                </a:solidFill>
              </a:rPr>
              <a:t>Produto = %.2f\n</a:t>
            </a:r>
            <a:r>
              <a:rPr lang="pt-BR" dirty="0" smtClean="0"/>
              <a:t>",z);</a:t>
            </a:r>
          </a:p>
          <a:p>
            <a:pPr>
              <a:buNone/>
            </a:pPr>
            <a:r>
              <a:rPr lang="pt-BR" dirty="0" smtClean="0"/>
              <a:t>	system</a:t>
            </a:r>
            <a:r>
              <a:rPr lang="pt-BR" dirty="0" smtClean="0"/>
              <a:t>("</a:t>
            </a:r>
            <a:r>
              <a:rPr lang="pt-BR" dirty="0" smtClean="0">
                <a:solidFill>
                  <a:srgbClr val="FF0000"/>
                </a:solidFill>
              </a:rPr>
              <a:t>PAUSE</a:t>
            </a:r>
            <a:r>
              <a:rPr lang="pt-BR" dirty="0" smtClean="0"/>
              <a:t>");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>
                <a:solidFill>
                  <a:srgbClr val="FF0000"/>
                </a:solidFill>
              </a:rPr>
              <a:t>return</a:t>
            </a:r>
            <a:r>
              <a:rPr lang="pt-BR" dirty="0" smtClean="0"/>
              <a:t> </a:t>
            </a:r>
            <a:r>
              <a:rPr lang="pt-BR" dirty="0" smtClean="0"/>
              <a:t>0;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Lendo valores a partir do teclado</a:t>
            </a:r>
            <a:endParaRPr lang="pt-BR" sz="9200" b="1" dirty="0">
              <a:latin typeface="+mj-lt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 smtClean="0"/>
              <a:t>scanf</a:t>
            </a:r>
            <a:r>
              <a:rPr lang="pt-BR" dirty="0" smtClean="0"/>
              <a:t>("</a:t>
            </a:r>
            <a:r>
              <a:rPr lang="pt-BR" dirty="0" smtClean="0">
                <a:solidFill>
                  <a:srgbClr val="FF0000"/>
                </a:solidFill>
              </a:rPr>
              <a:t>%f</a:t>
            </a:r>
            <a:r>
              <a:rPr lang="pt-BR" dirty="0" smtClean="0"/>
              <a:t>", &amp;x);</a:t>
            </a:r>
          </a:p>
          <a:p>
            <a:pPr lvl="1">
              <a:buNone/>
            </a:pPr>
            <a:r>
              <a:rPr lang="pt-BR" sz="2400" dirty="0" smtClean="0"/>
              <a:t>– Lê o valor digitado e armazena em uma variável </a:t>
            </a:r>
            <a:r>
              <a:rPr lang="pt-BR" sz="2400" dirty="0" smtClean="0"/>
              <a:t>do tipo </a:t>
            </a:r>
            <a:r>
              <a:rPr lang="pt-BR" sz="2400" dirty="0" err="1" smtClean="0"/>
              <a:t>float</a:t>
            </a:r>
            <a:endParaRPr lang="pt-BR" sz="2400" dirty="0" smtClean="0"/>
          </a:p>
          <a:p>
            <a:pPr lvl="1">
              <a:buNone/>
            </a:pPr>
            <a:r>
              <a:rPr lang="pt-BR" sz="2400" dirty="0" smtClean="0"/>
              <a:t>– </a:t>
            </a:r>
            <a:r>
              <a:rPr lang="pt-BR" sz="2400" dirty="0" smtClean="0"/>
              <a:t>O primeiro argumento é o string de controle </a:t>
            </a:r>
            <a:r>
              <a:rPr lang="pt-BR" sz="2400" dirty="0" smtClean="0"/>
              <a:t>de formato</a:t>
            </a:r>
          </a:p>
          <a:p>
            <a:pPr lvl="2"/>
            <a:r>
              <a:rPr lang="pt-BR" dirty="0" smtClean="0"/>
              <a:t>Indica </a:t>
            </a:r>
            <a:r>
              <a:rPr lang="pt-BR" dirty="0" smtClean="0"/>
              <a:t>o tipo de dado que deve ser informado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%</a:t>
            </a:r>
            <a:r>
              <a:rPr lang="pt-BR" dirty="0" smtClean="0">
                <a:solidFill>
                  <a:srgbClr val="FF0000"/>
                </a:solidFill>
              </a:rPr>
              <a:t>f </a:t>
            </a:r>
            <a:r>
              <a:rPr lang="pt-BR" dirty="0" smtClean="0"/>
              <a:t>indica que o dado é um </a:t>
            </a:r>
            <a:r>
              <a:rPr lang="pt-BR" dirty="0" err="1" smtClean="0"/>
              <a:t>float</a:t>
            </a:r>
            <a:endParaRPr lang="pt-BR" dirty="0" smtClean="0"/>
          </a:p>
          <a:p>
            <a:pPr lvl="1">
              <a:buNone/>
            </a:pPr>
            <a:r>
              <a:rPr lang="pt-BR" sz="2400" dirty="0" smtClean="0"/>
              <a:t>– O segundo argumento informa o endereço </a:t>
            </a:r>
            <a:r>
              <a:rPr lang="pt-BR" sz="2400" dirty="0" smtClean="0"/>
              <a:t>da variável </a:t>
            </a:r>
            <a:r>
              <a:rPr lang="pt-BR" sz="2400" dirty="0" smtClean="0"/>
              <a:t>na qual o valor informado deve </a:t>
            </a:r>
            <a:r>
              <a:rPr lang="pt-BR" sz="2400" dirty="0" smtClean="0"/>
              <a:t>ser armazenado</a:t>
            </a:r>
            <a:endParaRPr lang="pt-BR" sz="2400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Formatando valores para impressão</a:t>
            </a:r>
            <a:endParaRPr lang="pt-BR" sz="9200" b="1" dirty="0">
              <a:latin typeface="+mj-lt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 smtClean="0"/>
              <a:t>printf</a:t>
            </a:r>
            <a:r>
              <a:rPr lang="pt-BR" dirty="0" smtClean="0"/>
              <a:t>("Produto = %.2f\n", z);</a:t>
            </a:r>
          </a:p>
          <a:p>
            <a:pPr lvl="1">
              <a:buNone/>
            </a:pPr>
            <a:r>
              <a:rPr lang="pt-BR" dirty="0" smtClean="0"/>
              <a:t>– O primeiro argumento "Produto = %.2f\n" </a:t>
            </a:r>
            <a:r>
              <a:rPr lang="pt-BR" dirty="0" smtClean="0"/>
              <a:t>indica que um </a:t>
            </a:r>
            <a:r>
              <a:rPr lang="pt-BR" dirty="0" smtClean="0"/>
              <a:t>número real será impresso (%.2f) – </a:t>
            </a:r>
            <a:r>
              <a:rPr lang="pt-BR" dirty="0" smtClean="0"/>
              <a:t>apenas com </a:t>
            </a:r>
            <a:r>
              <a:rPr lang="pt-BR" dirty="0" smtClean="0"/>
              <a:t>duas casas decimais</a:t>
            </a:r>
          </a:p>
          <a:p>
            <a:pPr lvl="1"/>
            <a:r>
              <a:rPr lang="pt-BR" dirty="0" smtClean="0"/>
              <a:t>– O segundo argumento z indica o valor do </a:t>
            </a:r>
            <a:r>
              <a:rPr lang="pt-BR" dirty="0" smtClean="0"/>
              <a:t>número real </a:t>
            </a:r>
            <a:r>
              <a:rPr lang="pt-BR" dirty="0" smtClean="0"/>
              <a:t>a ser impresso</a:t>
            </a:r>
          </a:p>
          <a:p>
            <a:r>
              <a:rPr lang="pt-BR" dirty="0" smtClean="0"/>
              <a:t>Poderíamos </a:t>
            </a:r>
            <a:r>
              <a:rPr lang="pt-BR" dirty="0" smtClean="0"/>
              <a:t>escrever </a:t>
            </a:r>
            <a:r>
              <a:rPr lang="pt-BR" dirty="0" smtClean="0"/>
              <a:t>também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Ou ainda</a:t>
            </a:r>
          </a:p>
          <a:p>
            <a:pPr>
              <a:buNone/>
            </a:pP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95400" y="4267200"/>
            <a:ext cx="38512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chemeClr val="tx1"/>
                </a:solidFill>
              </a:rPr>
              <a:t>printf</a:t>
            </a:r>
            <a:r>
              <a:rPr lang="pt-BR" dirty="0" smtClean="0">
                <a:solidFill>
                  <a:srgbClr val="FF0000"/>
                </a:solidFill>
              </a:rPr>
              <a:t>("%.2f * %.2f = %.2f\n</a:t>
            </a:r>
            <a:r>
              <a:rPr lang="pt-BR" dirty="0" smtClean="0">
                <a:solidFill>
                  <a:schemeClr val="tx1"/>
                </a:solidFill>
              </a:rPr>
              <a:t>", x, y, z);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95400" y="5638800"/>
            <a:ext cx="32630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chemeClr val="tx1"/>
                </a:solidFill>
              </a:rPr>
              <a:t>printf</a:t>
            </a:r>
            <a:r>
              <a:rPr lang="pt-BR" dirty="0" smtClean="0">
                <a:solidFill>
                  <a:schemeClr val="tx1"/>
                </a:solidFill>
              </a:rPr>
              <a:t>("</a:t>
            </a:r>
            <a:r>
              <a:rPr lang="pt-BR" dirty="0" smtClean="0">
                <a:solidFill>
                  <a:srgbClr val="FF0000"/>
                </a:solidFill>
              </a:rPr>
              <a:t>Produto = %f\n</a:t>
            </a:r>
            <a:r>
              <a:rPr lang="pt-BR" dirty="0" smtClean="0">
                <a:solidFill>
                  <a:schemeClr val="tx1"/>
                </a:solidFill>
              </a:rPr>
              <a:t>", x * y);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Exercícios</a:t>
            </a:r>
            <a:endParaRPr lang="pt-BR" sz="9200" b="1" dirty="0">
              <a:latin typeface="+mj-lt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Escreva um programa que lê o raio de </a:t>
            </a:r>
            <a:r>
              <a:rPr lang="pt-BR" dirty="0" smtClean="0"/>
              <a:t>um círculo </a:t>
            </a:r>
            <a:r>
              <a:rPr lang="pt-BR" dirty="0" smtClean="0"/>
              <a:t>(um número real, do tipo </a:t>
            </a:r>
            <a:r>
              <a:rPr lang="pt-BR" dirty="0" err="1" smtClean="0"/>
              <a:t>double</a:t>
            </a:r>
            <a:r>
              <a:rPr lang="pt-BR" dirty="0" smtClean="0"/>
              <a:t>) </a:t>
            </a:r>
            <a:r>
              <a:rPr lang="pt-BR" dirty="0" smtClean="0"/>
              <a:t>e calcula </a:t>
            </a:r>
            <a:r>
              <a:rPr lang="pt-BR" dirty="0" smtClean="0"/>
              <a:t>a área, o diâmetro e o comprimento</a:t>
            </a:r>
          </a:p>
          <a:p>
            <a:pPr lvl="1">
              <a:buNone/>
            </a:pPr>
            <a:r>
              <a:rPr lang="pt-BR" dirty="0" smtClean="0"/>
              <a:t>– Observação: para ler um número real do </a:t>
            </a:r>
            <a:r>
              <a:rPr lang="pt-BR" dirty="0" smtClean="0"/>
              <a:t>tipo </a:t>
            </a:r>
            <a:r>
              <a:rPr lang="pt-BR" dirty="0" err="1" smtClean="0"/>
              <a:t>double</a:t>
            </a:r>
            <a:r>
              <a:rPr lang="pt-BR" dirty="0" smtClean="0"/>
              <a:t>, utilize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%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lf</a:t>
            </a:r>
            <a:endParaRPr lang="pt-BR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pt-BR" dirty="0" smtClean="0"/>
              <a:t>– Os resultados dos cálculos devem </a:t>
            </a:r>
            <a:r>
              <a:rPr lang="pt-BR" dirty="0" smtClean="0"/>
              <a:t>ser impressos </a:t>
            </a:r>
            <a:r>
              <a:rPr lang="pt-BR" dirty="0" smtClean="0"/>
              <a:t>com 4 casas decimais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Variáveis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Variáveis são aspectos fundamentais em </a:t>
            </a:r>
            <a:r>
              <a:rPr lang="pt-BR" sz="3200" b="1" dirty="0" smtClean="0">
                <a:latin typeface="+mj-lt"/>
              </a:rPr>
              <a:t>de qualquer </a:t>
            </a:r>
            <a:r>
              <a:rPr lang="pt-BR" sz="3200" b="1" dirty="0" smtClean="0">
                <a:latin typeface="+mj-lt"/>
              </a:rPr>
              <a:t>linguagem de programação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</a:t>
            </a:r>
            <a:r>
              <a:rPr lang="pt-BR" sz="2900" b="1" dirty="0" smtClean="0">
                <a:latin typeface="+mj-lt"/>
              </a:rPr>
              <a:t>Uma variável em C é um espaço de memória reservado para armazenar um certo tipo de dado e tendo um nome para referenciar seu conteúdo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Esse espaço de memória pode possuir, ao longo do tempo, valores diferentes</a:t>
            </a:r>
            <a:endParaRPr lang="pt-BR" sz="29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7467600" cy="6321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</a:t>
            </a:r>
            <a:r>
              <a:rPr lang="pt-BR" dirty="0" err="1" smtClean="0"/>
              <a:t>void</a:t>
            </a:r>
            <a:r>
              <a:rPr lang="pt-BR" dirty="0" smtClean="0"/>
              <a:t>)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{ </a:t>
            </a:r>
            <a:r>
              <a:rPr lang="pt-BR" dirty="0" smtClean="0"/>
              <a:t>//Includes omitidos</a:t>
            </a:r>
            <a:br>
              <a:rPr lang="pt-BR" dirty="0" smtClean="0"/>
            </a:br>
            <a:r>
              <a:rPr lang="pt-BR" dirty="0" err="1" smtClean="0"/>
              <a:t>int</a:t>
            </a:r>
            <a:r>
              <a:rPr lang="pt-BR" dirty="0" smtClean="0"/>
              <a:t> num1, num2, soma; </a:t>
            </a:r>
            <a:r>
              <a:rPr lang="pt-BR" sz="2000" dirty="0" smtClean="0"/>
              <a:t>//Declara três variáveis inteiras.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num1 = 5; //</a:t>
            </a:r>
            <a:r>
              <a:rPr lang="pt-BR" sz="2000" dirty="0" smtClean="0"/>
              <a:t>num1 recebe 5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num2 = 10 ; //</a:t>
            </a:r>
            <a:r>
              <a:rPr lang="pt-BR" sz="2000" dirty="0" smtClean="0"/>
              <a:t>num2 recebe 10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2000" dirty="0" smtClean="0"/>
              <a:t>//%d indica a impressão de um número inteiro</a:t>
            </a:r>
            <a:br>
              <a:rPr lang="pt-BR" sz="2000" dirty="0" smtClean="0"/>
            </a:br>
            <a:r>
              <a:rPr lang="pt-BR" dirty="0" err="1" smtClean="0"/>
              <a:t>printf</a:t>
            </a:r>
            <a:r>
              <a:rPr lang="pt-BR" dirty="0" smtClean="0"/>
              <a:t>("num1 = %d\n", num1); </a:t>
            </a:r>
            <a:r>
              <a:rPr lang="pt-BR" sz="2000" dirty="0" smtClean="0"/>
              <a:t>//Imprime num1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printf</a:t>
            </a:r>
            <a:r>
              <a:rPr lang="pt-BR" dirty="0" smtClean="0"/>
              <a:t>("num2 = %d\n", num2); </a:t>
            </a:r>
            <a:r>
              <a:rPr lang="pt-BR" sz="2000" dirty="0" smtClean="0"/>
              <a:t>//Imprime num2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num2</a:t>
            </a:r>
            <a:r>
              <a:rPr lang="pt-BR" dirty="0" smtClean="0"/>
              <a:t> = 15; </a:t>
            </a:r>
            <a:r>
              <a:rPr lang="pt-BR" sz="2000" dirty="0" smtClean="0"/>
              <a:t>//num2 recebe 15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printf</a:t>
            </a:r>
            <a:r>
              <a:rPr lang="pt-BR" dirty="0" smtClean="0"/>
              <a:t>("num2 = %d\n", num2);</a:t>
            </a:r>
            <a:br>
              <a:rPr lang="pt-BR" dirty="0" smtClean="0"/>
            </a:br>
            <a:r>
              <a:rPr lang="pt-BR" dirty="0" smtClean="0"/>
              <a:t>soma = num1 + num2; </a:t>
            </a:r>
            <a:r>
              <a:rPr lang="pt-BR" sz="2000" dirty="0" smtClean="0"/>
              <a:t>//soma recebe num1 + num2</a:t>
            </a:r>
            <a:br>
              <a:rPr lang="pt-BR" sz="2000" dirty="0" smtClean="0"/>
            </a:br>
            <a:r>
              <a:rPr lang="pt-BR" dirty="0" err="1" smtClean="0"/>
              <a:t>printf</a:t>
            </a:r>
            <a:r>
              <a:rPr lang="pt-BR" dirty="0" smtClean="0"/>
              <a:t>("soma = %d\n", soma);</a:t>
            </a:r>
            <a:br>
              <a:rPr lang="pt-BR" dirty="0" smtClean="0"/>
            </a:br>
            <a:r>
              <a:rPr lang="pt-BR" dirty="0" smtClean="0"/>
              <a:t>system("PAUSE");</a:t>
            </a:r>
            <a:br>
              <a:rPr lang="pt-BR" dirty="0" smtClean="0"/>
            </a:br>
            <a:r>
              <a:rPr lang="pt-BR" dirty="0" err="1" smtClean="0"/>
              <a:t>return</a:t>
            </a:r>
            <a:r>
              <a:rPr lang="pt-BR" dirty="0" smtClean="0"/>
              <a:t> 0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}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Variáveis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err="1" smtClean="0">
                <a:latin typeface="+mj-lt"/>
              </a:rPr>
              <a:t>int</a:t>
            </a:r>
            <a:r>
              <a:rPr lang="pt-BR" sz="3200" b="1" dirty="0" smtClean="0">
                <a:latin typeface="+mj-lt"/>
              </a:rPr>
              <a:t> num1, num2, soma;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</a:t>
            </a:r>
            <a:r>
              <a:rPr lang="pt-BR" sz="2900" b="1" dirty="0" smtClean="0">
                <a:latin typeface="+mj-lt"/>
              </a:rPr>
              <a:t>Declaração de variáveis inteiras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Alternativamente </a:t>
            </a:r>
            <a:r>
              <a:rPr lang="pt-BR" sz="2900" b="1" dirty="0" smtClean="0">
                <a:latin typeface="+mj-lt"/>
              </a:rPr>
              <a:t>poderia ser escrito </a:t>
            </a:r>
            <a:r>
              <a:rPr lang="pt-BR" sz="2900" b="1" dirty="0" smtClean="0">
                <a:latin typeface="+mj-lt"/>
              </a:rPr>
              <a:t>assim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900" b="1" dirty="0" smtClean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33400" y="3429001"/>
            <a:ext cx="7772400" cy="165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600" b="1" dirty="0" err="1" smtClean="0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pt-BR" sz="2600" b="1" dirty="0" smtClean="0">
                <a:solidFill>
                  <a:schemeClr val="accent2">
                    <a:lumMod val="50000"/>
                  </a:schemeClr>
                </a:solidFill>
              </a:rPr>
              <a:t> num1 = 5; // declara e atribui 5 a num1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600" b="1" dirty="0" err="1" smtClean="0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pt-BR" sz="2600" b="1" dirty="0" smtClean="0">
                <a:solidFill>
                  <a:schemeClr val="accent2">
                    <a:lumMod val="50000"/>
                  </a:schemeClr>
                </a:solidFill>
              </a:rPr>
              <a:t> num2;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600" b="1" dirty="0" err="1" smtClean="0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pt-BR" sz="2600" b="1" dirty="0" smtClean="0">
                <a:solidFill>
                  <a:schemeClr val="accent2">
                    <a:lumMod val="50000"/>
                  </a:schemeClr>
                </a:solidFill>
              </a:rPr>
              <a:t> soma;</a:t>
            </a:r>
          </a:p>
          <a:p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Variáveis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Definições de variáveis devem ser </a:t>
            </a:r>
            <a:r>
              <a:rPr lang="pt-BR" sz="3200" b="1" dirty="0" smtClean="0">
                <a:latin typeface="+mj-lt"/>
              </a:rPr>
              <a:t>feitas antes </a:t>
            </a:r>
            <a:r>
              <a:rPr lang="pt-BR" sz="3200" b="1" dirty="0" smtClean="0">
                <a:latin typeface="+mj-lt"/>
              </a:rPr>
              <a:t>de qualquer comando executável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</a:t>
            </a:r>
            <a:r>
              <a:rPr lang="pt-BR" sz="2900" b="1" dirty="0" smtClean="0">
                <a:latin typeface="+mj-lt"/>
              </a:rPr>
              <a:t>No início de cada </a:t>
            </a:r>
            <a:r>
              <a:rPr lang="pt-BR" sz="2900" b="1" dirty="0" smtClean="0">
                <a:latin typeface="+mj-lt"/>
              </a:rPr>
              <a:t>função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900" b="1" dirty="0" smtClean="0">
              <a:latin typeface="+mj-lt"/>
            </a:endParaRP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600" b="1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57400" y="3581400"/>
            <a:ext cx="314060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chemeClr val="tx1"/>
                </a:solidFill>
              </a:rPr>
              <a:t>p</a:t>
            </a:r>
            <a:r>
              <a:rPr lang="pt-BR" dirty="0" err="1" smtClean="0">
                <a:solidFill>
                  <a:schemeClr val="tx1"/>
                </a:solidFill>
              </a:rPr>
              <a:t>rintf</a:t>
            </a:r>
            <a:r>
              <a:rPr lang="pt-BR" dirty="0" smtClean="0">
                <a:solidFill>
                  <a:schemeClr val="tx1"/>
                </a:solidFill>
              </a:rPr>
              <a:t>(“num1 = %d\n, num1”);</a:t>
            </a:r>
          </a:p>
          <a:p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pt-BR" dirty="0" smtClean="0">
                <a:solidFill>
                  <a:schemeClr val="tx1"/>
                </a:solidFill>
              </a:rPr>
              <a:t> num1; </a:t>
            </a:r>
            <a:r>
              <a:rPr lang="pt-BR" dirty="0" smtClean="0">
                <a:solidFill>
                  <a:srgbClr val="C00000"/>
                </a:solidFill>
              </a:rPr>
              <a:t>//ERRADO</a:t>
            </a:r>
            <a:endParaRPr lang="pt-BR" dirty="0">
              <a:solidFill>
                <a:srgbClr val="C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Variáveis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num1 = 5;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300" b="1" dirty="0" smtClean="0">
                <a:latin typeface="+mj-lt"/>
              </a:rPr>
              <a:t>= é o operador de atribuição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3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600" b="1" dirty="0" err="1" smtClean="0">
                <a:latin typeface="+mj-lt"/>
              </a:rPr>
              <a:t>printf</a:t>
            </a:r>
            <a:r>
              <a:rPr lang="pt-BR" sz="2600" b="1" dirty="0" smtClean="0">
                <a:latin typeface="+mj-lt"/>
              </a:rPr>
              <a:t>(“</a:t>
            </a:r>
            <a:r>
              <a:rPr lang="pt-BR" sz="2600" b="1" dirty="0" smtClean="0">
                <a:solidFill>
                  <a:srgbClr val="FF0000"/>
                </a:solidFill>
                <a:latin typeface="+mj-lt"/>
              </a:rPr>
              <a:t>num1 = %d\n</a:t>
            </a:r>
            <a:r>
              <a:rPr lang="pt-BR" sz="2600" b="1" dirty="0" smtClean="0">
                <a:latin typeface="+mj-lt"/>
              </a:rPr>
              <a:t>”, num1);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300" b="1" dirty="0" smtClean="0">
                <a:latin typeface="+mj-lt"/>
              </a:rPr>
              <a:t>Imprime o valor da variável num1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300" b="1" dirty="0" smtClean="0">
                <a:solidFill>
                  <a:srgbClr val="FF0000"/>
                </a:solidFill>
                <a:latin typeface="+mj-lt"/>
              </a:rPr>
              <a:t>%d </a:t>
            </a:r>
            <a:r>
              <a:rPr lang="pt-BR" sz="2300" b="1" dirty="0" smtClean="0">
                <a:latin typeface="+mj-lt"/>
              </a:rPr>
              <a:t>indica que o dado é um inteiro decimal</a:t>
            </a:r>
            <a:endParaRPr lang="pt-BR" sz="23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Adicionando dois inteiros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soma </a:t>
            </a:r>
            <a:r>
              <a:rPr lang="pt-BR" sz="32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=</a:t>
            </a:r>
            <a:r>
              <a:rPr lang="pt-BR" sz="3200" b="1" dirty="0" smtClean="0">
                <a:latin typeface="+mj-lt"/>
              </a:rPr>
              <a:t> num1 </a:t>
            </a:r>
            <a:r>
              <a:rPr lang="pt-BR" sz="32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+</a:t>
            </a:r>
            <a:r>
              <a:rPr lang="pt-BR" sz="3200" b="1" dirty="0" smtClean="0">
                <a:latin typeface="+mj-lt"/>
              </a:rPr>
              <a:t> num2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Atribui </a:t>
            </a:r>
            <a:r>
              <a:rPr lang="pt-BR" sz="2900" b="1" dirty="0" smtClean="0">
                <a:latin typeface="+mj-lt"/>
              </a:rPr>
              <a:t>à variável soma o resultado da soma </a:t>
            </a:r>
            <a:r>
              <a:rPr lang="pt-BR" sz="2900" b="1" dirty="0" smtClean="0">
                <a:latin typeface="+mj-lt"/>
              </a:rPr>
              <a:t>de num1 </a:t>
            </a:r>
            <a:r>
              <a:rPr lang="pt-BR" sz="2900" b="1" dirty="0" smtClean="0">
                <a:latin typeface="+mj-lt"/>
              </a:rPr>
              <a:t>e num2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900" b="1" dirty="0" smtClean="0">
                <a:latin typeface="+mj-lt"/>
              </a:rPr>
              <a:t>	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+</a:t>
            </a:r>
            <a:r>
              <a:rPr lang="pt-BR" sz="2900" b="1" dirty="0" smtClean="0">
                <a:latin typeface="+mj-lt"/>
              </a:rPr>
              <a:t> </a:t>
            </a:r>
            <a:r>
              <a:rPr lang="pt-BR" sz="2900" b="1" dirty="0" smtClean="0">
                <a:latin typeface="+mj-lt"/>
              </a:rPr>
              <a:t>e 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=</a:t>
            </a:r>
            <a:r>
              <a:rPr lang="pt-BR" sz="2900" b="1" dirty="0" smtClean="0">
                <a:latin typeface="+mj-lt"/>
              </a:rPr>
              <a:t> são operadores binários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Os </a:t>
            </a:r>
            <a:r>
              <a:rPr lang="pt-BR" sz="2900" b="1" dirty="0" err="1" smtClean="0">
                <a:latin typeface="+mj-lt"/>
              </a:rPr>
              <a:t>operandos</a:t>
            </a:r>
            <a:r>
              <a:rPr lang="pt-BR" sz="2900" b="1" dirty="0" smtClean="0">
                <a:latin typeface="+mj-lt"/>
              </a:rPr>
              <a:t> de 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+</a:t>
            </a:r>
            <a:r>
              <a:rPr lang="pt-BR" sz="2900" b="1" dirty="0" smtClean="0">
                <a:latin typeface="+mj-lt"/>
              </a:rPr>
              <a:t> são as variáveis num1 e num2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Os </a:t>
            </a:r>
            <a:r>
              <a:rPr lang="pt-BR" sz="2900" b="1" dirty="0" err="1" smtClean="0">
                <a:latin typeface="+mj-lt"/>
              </a:rPr>
              <a:t>operandos</a:t>
            </a:r>
            <a:r>
              <a:rPr lang="pt-BR" sz="2900" b="1" dirty="0" smtClean="0">
                <a:latin typeface="+mj-lt"/>
              </a:rPr>
              <a:t> de </a:t>
            </a:r>
            <a:r>
              <a:rPr lang="pt-BR" sz="2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=</a:t>
            </a:r>
            <a:r>
              <a:rPr lang="pt-BR" sz="2900" b="1" dirty="0" smtClean="0">
                <a:latin typeface="+mj-lt"/>
              </a:rPr>
              <a:t> são a variável soma e o </a:t>
            </a:r>
            <a:r>
              <a:rPr lang="pt-BR" sz="2900" b="1" dirty="0" smtClean="0">
                <a:latin typeface="+mj-lt"/>
              </a:rPr>
              <a:t>resultado de </a:t>
            </a:r>
            <a:r>
              <a:rPr lang="pt-BR" sz="2900" b="1" dirty="0" smtClean="0">
                <a:latin typeface="+mj-lt"/>
              </a:rPr>
              <a:t>num1 + num2</a:t>
            </a:r>
            <a:endParaRPr lang="pt-BR" sz="20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Saída 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3200" b="1" dirty="0" smtClean="0">
              <a:latin typeface="+mj-lt"/>
            </a:endParaRPr>
          </a:p>
        </p:txBody>
      </p:sp>
      <p:pic>
        <p:nvPicPr>
          <p:cNvPr id="1026" name="Picture 2" descr="D:\Dropbox\Capturas de tela\Captura de tela 2016-03-10 22.49.5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7088" y="2368550"/>
            <a:ext cx="5324475" cy="29527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Escritório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691</Words>
  <Application>Microsoft Office PowerPoint</Application>
  <PresentationFormat>Apresentação na tela (4:3)</PresentationFormat>
  <Paragraphs>143</Paragraphs>
  <Slides>26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Balcão Envidraçado</vt:lpstr>
      <vt:lpstr>Slide 1</vt:lpstr>
      <vt:lpstr>Roteiro</vt:lpstr>
      <vt:lpstr>Variáveis</vt:lpstr>
      <vt:lpstr>Slide 4</vt:lpstr>
      <vt:lpstr>Variáveis</vt:lpstr>
      <vt:lpstr>Variáveis</vt:lpstr>
      <vt:lpstr>Variáveis</vt:lpstr>
      <vt:lpstr>Adicionando dois inteiros</vt:lpstr>
      <vt:lpstr>Saída </vt:lpstr>
      <vt:lpstr>Variáveis </vt:lpstr>
      <vt:lpstr>Variáveis </vt:lpstr>
      <vt:lpstr>Conceitos de memória</vt:lpstr>
      <vt:lpstr>Palavras reservadas</vt:lpstr>
      <vt:lpstr>Tipos de dados em C</vt:lpstr>
      <vt:lpstr>Tipos de dados em C</vt:lpstr>
      <vt:lpstr>Slide 16</vt:lpstr>
      <vt:lpstr>Saída</vt:lpstr>
      <vt:lpstr>Constantes</vt:lpstr>
      <vt:lpstr>Constantes</vt:lpstr>
      <vt:lpstr>Constantes</vt:lpstr>
      <vt:lpstr>Aritmética em C</vt:lpstr>
      <vt:lpstr>Aritmética em C</vt:lpstr>
      <vt:lpstr>Slide 23</vt:lpstr>
      <vt:lpstr>Lendo valores a partir do teclado</vt:lpstr>
      <vt:lpstr>Formatando valores para impressão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Thiago José Marques Moura</dc:creator>
  <cp:lastModifiedBy>marco</cp:lastModifiedBy>
  <cp:revision>69</cp:revision>
  <dcterms:modified xsi:type="dcterms:W3CDTF">2016-03-11T02:32:47Z</dcterms:modified>
</cp:coreProperties>
</file>