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32" y="183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8F74F-6358-42F7-B765-F0E777903BD8}" type="datetimeFigureOut">
              <a:rPr lang="pt-BR" smtClean="0"/>
              <a:pPr/>
              <a:t>17/03/2016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7210F-3276-4517-9BB8-2C1CAE8A5F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FEA70FD-D74E-46A6-A81A-7B98EF35E0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6F08-BBA3-4403-A799-6D283B66E13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31FF-D3BE-4472-99A5-47D584179B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96B8F6-1E93-4C9B-BCE6-39670D984B1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08EB3E-6F4F-48CD-877C-1689985AFB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9747-0D5E-48C8-A6C5-B50E6447F11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4CF8-B46B-44A3-AE72-1453C6E54D7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BACA1C-D419-471B-97F7-D2E8F43452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3A85-E56D-4469-822A-9F843209A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B11114-2290-436C-95F7-90C09027B69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61C38E-DD27-4171-82DC-8D4602C5AEA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A9B52D6-F852-4CC6-8625-5870EB9C619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85800" y="1143000"/>
            <a:ext cx="7315200" cy="1187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err="1" smtClean="0">
                <a:solidFill>
                  <a:schemeClr val="tx1"/>
                </a:solidFill>
              </a:rPr>
              <a:t>Introdução</a:t>
            </a:r>
            <a:r>
              <a:rPr lang="en-US" sz="3600" dirty="0" smtClean="0">
                <a:solidFill>
                  <a:schemeClr val="tx1"/>
                </a:solidFill>
              </a:rPr>
              <a:t> à </a:t>
            </a:r>
            <a:r>
              <a:rPr lang="en-US" sz="3600" dirty="0" err="1" smtClean="0">
                <a:solidFill>
                  <a:schemeClr val="tx1"/>
                </a:solidFill>
              </a:rPr>
              <a:t>Programação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3505200"/>
            <a:ext cx="785495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18360"/>
          <a:lstStyle/>
          <a:p>
            <a:pPr algn="ct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Instituto Federal de Pernambuco</a:t>
            </a:r>
            <a:endParaRPr lang="pt-BR" sz="2600" dirty="0">
              <a:solidFill>
                <a:schemeClr val="tx1"/>
              </a:solidFill>
              <a:latin typeface="Constantia" pitchFamily="18" charset="0"/>
            </a:endParaRPr>
          </a:p>
          <a:p>
            <a:pPr algn="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Tecnologia em Analise </a:t>
            </a:r>
            <a:r>
              <a:rPr lang="pt-BR" sz="2600" dirty="0">
                <a:solidFill>
                  <a:schemeClr val="tx1"/>
                </a:solidFill>
                <a:latin typeface="Constantia" pitchFamily="18" charset="0"/>
              </a:rPr>
              <a:t>e Desenvolvimento de Sistemas</a:t>
            </a:r>
          </a:p>
          <a:p>
            <a:pPr algn="ct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>
                <a:solidFill>
                  <a:schemeClr val="tx1"/>
                </a:solidFill>
                <a:latin typeface="Constantia" pitchFamily="18" charset="0"/>
              </a:rPr>
              <a:t>Prof. Marco </a:t>
            </a: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Domingues</a:t>
            </a:r>
            <a:endParaRPr lang="pt-BR" sz="2600" dirty="0">
              <a:solidFill>
                <a:srgbClr val="FFFFFF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err="1" smtClean="0">
                <a:latin typeface="+mj-lt"/>
              </a:rPr>
              <a:t>Cast</a:t>
            </a:r>
            <a:r>
              <a:rPr lang="pt-BR" sz="4600" b="1" dirty="0" smtClean="0">
                <a:latin typeface="+mj-lt"/>
              </a:rPr>
              <a:t> – Conversão de tipos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err="1" smtClean="0">
                <a:latin typeface="+mj-lt"/>
              </a:rPr>
              <a:t>int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err="1" smtClean="0">
                <a:latin typeface="+mj-lt"/>
              </a:rPr>
              <a:t>main</a:t>
            </a:r>
            <a:r>
              <a:rPr lang="pt-BR" sz="2000" b="1" dirty="0" smtClean="0">
                <a:latin typeface="+mj-lt"/>
              </a:rPr>
              <a:t>(</a:t>
            </a:r>
            <a:r>
              <a:rPr lang="pt-BR" sz="2000" b="1" dirty="0" err="1" smtClean="0">
                <a:latin typeface="+mj-lt"/>
              </a:rPr>
              <a:t>void</a:t>
            </a:r>
            <a:r>
              <a:rPr lang="pt-BR" sz="2000" b="1" dirty="0" smtClean="0">
                <a:latin typeface="+mj-lt"/>
              </a:rPr>
              <a:t>)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smtClean="0">
                <a:latin typeface="+mj-lt"/>
              </a:rPr>
              <a:t>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float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smtClean="0">
                <a:latin typeface="+mj-lt"/>
              </a:rPr>
              <a:t>f = 3.5;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int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smtClean="0">
                <a:latin typeface="+mj-lt"/>
              </a:rPr>
              <a:t>i = (</a:t>
            </a:r>
            <a:r>
              <a:rPr lang="pt-BR" sz="2000" b="1" dirty="0" err="1" smtClean="0">
                <a:latin typeface="+mj-lt"/>
              </a:rPr>
              <a:t>int</a:t>
            </a:r>
            <a:r>
              <a:rPr lang="pt-BR" sz="2000" b="1" dirty="0" smtClean="0">
                <a:latin typeface="+mj-lt"/>
              </a:rPr>
              <a:t>) f;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("i: %d\n", i);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i = </a:t>
            </a:r>
            <a:r>
              <a:rPr lang="pt-BR" sz="2000" b="1" dirty="0" smtClean="0">
                <a:latin typeface="+mj-lt"/>
              </a:rPr>
              <a:t>5/2; //Divisão inteira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("i: %d\n", i);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f = </a:t>
            </a:r>
            <a:r>
              <a:rPr lang="pt-BR" sz="2000" b="1" dirty="0" smtClean="0">
                <a:latin typeface="+mj-lt"/>
              </a:rPr>
              <a:t>(</a:t>
            </a:r>
            <a:r>
              <a:rPr lang="pt-BR" sz="2000" b="1" dirty="0" err="1" smtClean="0">
                <a:latin typeface="+mj-lt"/>
              </a:rPr>
              <a:t>float</a:t>
            </a:r>
            <a:r>
              <a:rPr lang="pt-BR" sz="2000" b="1" dirty="0" smtClean="0">
                <a:latin typeface="+mj-lt"/>
              </a:rPr>
              <a:t>) 5/2; //Divisão real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("f: %.1f\n", f);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system</a:t>
            </a:r>
            <a:r>
              <a:rPr lang="pt-BR" sz="2000" b="1" dirty="0" smtClean="0">
                <a:latin typeface="+mj-lt"/>
              </a:rPr>
              <a:t>(''PAUSE'');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return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smtClean="0">
                <a:latin typeface="+mj-lt"/>
              </a:rPr>
              <a:t>0;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}</a:t>
            </a:r>
            <a:endParaRPr lang="pt-BR" sz="20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122" name="Picture 2" descr="D:\Dropbox\Capturas de tela\Captura de tela 2016-03-17 22.44.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828800"/>
            <a:ext cx="5094514" cy="18288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Operador </a:t>
            </a:r>
            <a:r>
              <a:rPr lang="pt-BR" sz="4600" b="1" dirty="0" err="1" smtClean="0">
                <a:latin typeface="+mj-lt"/>
              </a:rPr>
              <a:t>sizeof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000" b="1" dirty="0" err="1" smtClean="0">
                <a:latin typeface="+mj-lt"/>
              </a:rPr>
              <a:t>sizeof</a:t>
            </a:r>
            <a:endParaRPr lang="pt-BR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286000" y="1574646"/>
            <a:ext cx="4572000" cy="370870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err="1" smtClean="0"/>
              <a:t>float</a:t>
            </a:r>
            <a:r>
              <a:rPr lang="pt-BR" sz="2000" b="1" dirty="0" smtClean="0"/>
              <a:t> f = 3.5;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int</a:t>
            </a:r>
            <a:r>
              <a:rPr lang="pt-BR" sz="2000" b="1" dirty="0" smtClean="0"/>
              <a:t> i = (</a:t>
            </a:r>
            <a:r>
              <a:rPr lang="pt-BR" sz="2000" b="1" dirty="0" err="1" smtClean="0"/>
              <a:t>int</a:t>
            </a:r>
            <a:r>
              <a:rPr lang="pt-BR" sz="2000" b="1" dirty="0" smtClean="0"/>
              <a:t>) f;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printf</a:t>
            </a:r>
            <a:r>
              <a:rPr lang="pt-BR" sz="2000" b="1" dirty="0" smtClean="0"/>
              <a:t>("i: %d\n", i);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/>
              <a:t>	i = 5/2; //Divisão inteira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printf</a:t>
            </a:r>
            <a:r>
              <a:rPr lang="pt-BR" sz="2000" b="1" dirty="0" smtClean="0"/>
              <a:t>("i: %d\n", i);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/>
              <a:t>	f = (</a:t>
            </a:r>
            <a:r>
              <a:rPr lang="pt-BR" sz="2000" b="1" dirty="0" err="1" smtClean="0"/>
              <a:t>float</a:t>
            </a:r>
            <a:r>
              <a:rPr lang="pt-BR" sz="2000" b="1" dirty="0" smtClean="0"/>
              <a:t>) 5/2; //Divisão real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printf</a:t>
            </a:r>
            <a:r>
              <a:rPr lang="pt-BR" sz="2000" b="1" dirty="0" smtClean="0"/>
              <a:t>("f: %.1f\n", f);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/>
              <a:t>	system(''PAUSE'');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return</a:t>
            </a:r>
            <a:r>
              <a:rPr lang="pt-BR" sz="2000" b="1" dirty="0" smtClean="0"/>
              <a:t> 0;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/>
              <a:t>}</a:t>
            </a:r>
            <a:endParaRPr lang="pt-BR" dirty="0"/>
          </a:p>
        </p:txBody>
      </p:sp>
      <p:pic>
        <p:nvPicPr>
          <p:cNvPr id="6146" name="Picture 2" descr="D:\Dropbox\Capturas de tela\Captura de tela 2016-03-17 22.55.4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57400"/>
            <a:ext cx="7856537" cy="3198858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Exercício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600" b="1" dirty="0" smtClean="0">
                <a:latin typeface="+mj-lt"/>
              </a:rPr>
              <a:t>Escreva um programa que imprime </a:t>
            </a:r>
            <a:r>
              <a:rPr lang="pt-BR" sz="3600" b="1" dirty="0" smtClean="0">
                <a:latin typeface="+mj-lt"/>
              </a:rPr>
              <a:t>o tamanho </a:t>
            </a:r>
            <a:r>
              <a:rPr lang="pt-BR" sz="3600" b="1" dirty="0" smtClean="0">
                <a:latin typeface="+mj-lt"/>
              </a:rPr>
              <a:t>em bytes de variáveis dos </a:t>
            </a:r>
            <a:r>
              <a:rPr lang="pt-BR" sz="3600" b="1" dirty="0" smtClean="0">
                <a:latin typeface="+mj-lt"/>
              </a:rPr>
              <a:t>tipos </a:t>
            </a:r>
            <a:r>
              <a:rPr lang="pt-BR" sz="3600" b="1" dirty="0" err="1" smtClean="0">
                <a:latin typeface="+mj-lt"/>
              </a:rPr>
              <a:t>char</a:t>
            </a:r>
            <a:r>
              <a:rPr lang="pt-BR" sz="3600" b="1" dirty="0" smtClean="0">
                <a:latin typeface="+mj-lt"/>
              </a:rPr>
              <a:t>, short </a:t>
            </a:r>
            <a:r>
              <a:rPr lang="pt-BR" sz="3600" b="1" dirty="0" err="1" smtClean="0">
                <a:latin typeface="+mj-lt"/>
              </a:rPr>
              <a:t>int</a:t>
            </a:r>
            <a:r>
              <a:rPr lang="pt-BR" sz="3600" b="1" dirty="0" smtClean="0">
                <a:latin typeface="+mj-lt"/>
              </a:rPr>
              <a:t>, </a:t>
            </a:r>
            <a:r>
              <a:rPr lang="pt-BR" sz="3600" b="1" dirty="0" err="1" smtClean="0">
                <a:latin typeface="+mj-lt"/>
              </a:rPr>
              <a:t>int</a:t>
            </a:r>
            <a:r>
              <a:rPr lang="pt-BR" sz="3600" b="1" dirty="0" smtClean="0">
                <a:latin typeface="+mj-lt"/>
              </a:rPr>
              <a:t>, </a:t>
            </a:r>
            <a:r>
              <a:rPr lang="pt-BR" sz="3600" b="1" dirty="0" err="1" smtClean="0">
                <a:latin typeface="+mj-lt"/>
              </a:rPr>
              <a:t>float</a:t>
            </a:r>
            <a:r>
              <a:rPr lang="pt-BR" sz="3600" b="1" dirty="0" smtClean="0">
                <a:latin typeface="+mj-lt"/>
              </a:rPr>
              <a:t> e </a:t>
            </a:r>
            <a:r>
              <a:rPr lang="pt-BR" sz="3600" b="1" dirty="0" err="1" smtClean="0">
                <a:latin typeface="+mj-lt"/>
              </a:rPr>
              <a:t>double</a:t>
            </a:r>
            <a:endParaRPr lang="pt-BR" sz="36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Operador de endereço - &amp;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b="1" dirty="0" smtClean="0">
                <a:latin typeface="+mj-lt"/>
              </a:rPr>
              <a:t>Toda variável ocupa uma área de memória e </a:t>
            </a:r>
            <a:r>
              <a:rPr lang="pt-BR" sz="2400" b="1" dirty="0" smtClean="0">
                <a:latin typeface="+mj-lt"/>
              </a:rPr>
              <a:t>seu endereço </a:t>
            </a:r>
            <a:r>
              <a:rPr lang="pt-BR" sz="2400" b="1" dirty="0" smtClean="0">
                <a:latin typeface="+mj-lt"/>
              </a:rPr>
              <a:t>é o primeiro byte por ela </a:t>
            </a:r>
            <a:r>
              <a:rPr lang="pt-BR" sz="2400" b="1" dirty="0" smtClean="0">
                <a:latin typeface="+mj-lt"/>
              </a:rPr>
              <a:t>ocupado 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b="1" dirty="0" smtClean="0">
                <a:latin typeface="+mj-lt"/>
              </a:rPr>
              <a:t>Quando </a:t>
            </a:r>
            <a:r>
              <a:rPr lang="pt-BR" b="1" dirty="0" smtClean="0">
                <a:latin typeface="+mj-lt"/>
              </a:rPr>
              <a:t>usamos &amp; precedendo uma </a:t>
            </a:r>
            <a:r>
              <a:rPr lang="pt-BR" b="1" dirty="0" smtClean="0">
                <a:latin typeface="+mj-lt"/>
              </a:rPr>
              <a:t>variável estamos </a:t>
            </a:r>
            <a:r>
              <a:rPr lang="pt-BR" b="1" dirty="0" smtClean="0">
                <a:latin typeface="+mj-lt"/>
              </a:rPr>
              <a:t>falando do endereço desta </a:t>
            </a:r>
            <a:r>
              <a:rPr lang="pt-BR" b="1" dirty="0" smtClean="0">
                <a:latin typeface="+mj-lt"/>
              </a:rPr>
              <a:t>variável na </a:t>
            </a:r>
            <a:r>
              <a:rPr lang="pt-BR" b="1" dirty="0" smtClean="0">
                <a:latin typeface="+mj-lt"/>
              </a:rPr>
              <a:t>memória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err="1" smtClean="0">
                <a:latin typeface="+mj-lt"/>
              </a:rPr>
              <a:t>int</a:t>
            </a: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err="1" smtClean="0">
                <a:latin typeface="+mj-lt"/>
              </a:rPr>
              <a:t>main</a:t>
            </a:r>
            <a:r>
              <a:rPr lang="pt-BR" sz="2400" b="1" dirty="0" smtClean="0">
                <a:latin typeface="+mj-lt"/>
              </a:rPr>
              <a:t>(</a:t>
            </a:r>
            <a:r>
              <a:rPr lang="pt-BR" sz="2400" b="1" dirty="0" err="1" smtClean="0">
                <a:latin typeface="+mj-lt"/>
              </a:rPr>
              <a:t>void</a:t>
            </a:r>
            <a:r>
              <a:rPr lang="pt-BR" sz="2400" b="1" dirty="0" smtClean="0">
                <a:latin typeface="+mj-lt"/>
              </a:rPr>
              <a:t>) </a:t>
            </a:r>
            <a:endParaRPr lang="pt-BR" sz="24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{</a:t>
            </a:r>
            <a:endParaRPr lang="pt-BR" sz="24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int</a:t>
            </a: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smtClean="0">
                <a:latin typeface="+mj-lt"/>
              </a:rPr>
              <a:t>i = 0;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("valor: %d\</a:t>
            </a:r>
            <a:r>
              <a:rPr lang="pt-BR" sz="2400" b="1" dirty="0" err="1" smtClean="0">
                <a:latin typeface="+mj-lt"/>
              </a:rPr>
              <a:t>tendereço</a:t>
            </a:r>
            <a:r>
              <a:rPr lang="pt-BR" sz="2400" b="1" dirty="0" smtClean="0">
                <a:latin typeface="+mj-lt"/>
              </a:rPr>
              <a:t>: %X\n", i, &amp;i);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system</a:t>
            </a:r>
            <a:r>
              <a:rPr lang="pt-BR" sz="2400" b="1" dirty="0" smtClean="0">
                <a:latin typeface="+mj-lt"/>
              </a:rPr>
              <a:t>(''PAUSE'');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return</a:t>
            </a: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smtClean="0">
                <a:latin typeface="+mj-lt"/>
              </a:rPr>
              <a:t>0;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}</a:t>
            </a:r>
            <a:endParaRPr lang="pt-BR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170" name="Picture 2" descr="D:\Dropbox\Capturas de tela\Captura de tela 2016-03-17 23.10.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199" y="4572000"/>
            <a:ext cx="5127441" cy="17526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Operadores Aritméticos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194" name="Picture 2" descr="D:\Dropbox\Capturas de tela\Captura de tela 2016-03-17 23.12.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411737" cy="47244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Operadores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Em C, o resultado de uma </a:t>
            </a:r>
            <a:r>
              <a:rPr lang="pt-BR" sz="3200" b="1" dirty="0" smtClean="0">
                <a:latin typeface="+mj-lt"/>
              </a:rPr>
              <a:t>expressão resultará </a:t>
            </a:r>
            <a:r>
              <a:rPr lang="pt-BR" sz="3200" b="1" dirty="0" smtClean="0">
                <a:latin typeface="+mj-lt"/>
              </a:rPr>
              <a:t>0 se for avaliada como falsa, </a:t>
            </a:r>
            <a:r>
              <a:rPr lang="pt-BR" sz="3200" b="1" dirty="0" smtClean="0">
                <a:latin typeface="+mj-lt"/>
              </a:rPr>
              <a:t>e resultará </a:t>
            </a:r>
            <a:r>
              <a:rPr lang="pt-BR" sz="3200" b="1" dirty="0" smtClean="0">
                <a:latin typeface="+mj-lt"/>
              </a:rPr>
              <a:t>1 no caso de ser avaliada </a:t>
            </a:r>
            <a:r>
              <a:rPr lang="pt-BR" sz="3200" b="1" dirty="0" smtClean="0">
                <a:latin typeface="+mj-lt"/>
              </a:rPr>
              <a:t>como verdadeira</a:t>
            </a:r>
            <a:endParaRPr lang="pt-BR" sz="3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218" name="Picture 2" descr="D:\Dropbox\Capturas de tela\Captura de tela 2016-03-17 23.14.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9" y="3352800"/>
            <a:ext cx="6428509" cy="16764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err="1" smtClean="0">
                <a:latin typeface="+mj-lt"/>
              </a:rPr>
              <a:t>int</a:t>
            </a:r>
            <a:r>
              <a:rPr lang="pt-BR" sz="3200" b="1" dirty="0" smtClean="0">
                <a:latin typeface="+mj-lt"/>
              </a:rPr>
              <a:t> </a:t>
            </a:r>
            <a:r>
              <a:rPr lang="pt-BR" sz="3200" b="1" dirty="0" err="1" smtClean="0">
                <a:latin typeface="+mj-lt"/>
              </a:rPr>
              <a:t>main</a:t>
            </a:r>
            <a:r>
              <a:rPr lang="pt-BR" sz="3200" b="1" dirty="0" smtClean="0">
                <a:latin typeface="+mj-lt"/>
              </a:rPr>
              <a:t>(</a:t>
            </a:r>
            <a:r>
              <a:rPr lang="pt-BR" sz="3200" b="1" dirty="0" err="1" smtClean="0">
                <a:latin typeface="+mj-lt"/>
              </a:rPr>
              <a:t>void</a:t>
            </a:r>
            <a:r>
              <a:rPr lang="pt-BR" sz="3200" b="1" dirty="0" smtClean="0">
                <a:latin typeface="+mj-lt"/>
              </a:rPr>
              <a:t>) </a:t>
            </a:r>
            <a:endParaRPr lang="pt-BR" sz="32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{ </a:t>
            </a:r>
            <a:r>
              <a:rPr lang="pt-BR" sz="3200" b="1" dirty="0" smtClean="0">
                <a:latin typeface="+mj-lt"/>
              </a:rPr>
              <a:t>//Includes omitidos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	</a:t>
            </a:r>
            <a:r>
              <a:rPr lang="pt-BR" sz="3200" b="1" dirty="0" err="1" smtClean="0">
                <a:latin typeface="+mj-lt"/>
              </a:rPr>
              <a:t>int</a:t>
            </a:r>
            <a:r>
              <a:rPr lang="pt-BR" sz="3200" b="1" dirty="0" smtClean="0">
                <a:latin typeface="+mj-lt"/>
              </a:rPr>
              <a:t> </a:t>
            </a:r>
            <a:r>
              <a:rPr lang="pt-BR" sz="3200" b="1" dirty="0" smtClean="0">
                <a:latin typeface="+mj-lt"/>
              </a:rPr>
              <a:t>verdadeiro, falso;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	verdadeiro </a:t>
            </a:r>
            <a:r>
              <a:rPr lang="pt-BR" sz="3200" b="1" dirty="0" smtClean="0">
                <a:latin typeface="+mj-lt"/>
              </a:rPr>
              <a:t>= (5 &lt; 10);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	falso </a:t>
            </a:r>
            <a:r>
              <a:rPr lang="pt-BR" sz="3200" b="1" dirty="0" smtClean="0">
                <a:latin typeface="+mj-lt"/>
              </a:rPr>
              <a:t>= (2 != 2);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	</a:t>
            </a:r>
            <a:r>
              <a:rPr lang="pt-BR" sz="3200" b="1" dirty="0" err="1" smtClean="0">
                <a:latin typeface="+mj-lt"/>
              </a:rPr>
              <a:t>printf</a:t>
            </a:r>
            <a:r>
              <a:rPr lang="pt-BR" sz="3200" b="1" dirty="0" smtClean="0">
                <a:latin typeface="+mj-lt"/>
              </a:rPr>
              <a:t>("verdadeiro %d\n", verdadeiro);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	</a:t>
            </a:r>
            <a:r>
              <a:rPr lang="pt-BR" sz="3200" b="1" dirty="0" err="1" smtClean="0">
                <a:latin typeface="+mj-lt"/>
              </a:rPr>
              <a:t>printf</a:t>
            </a:r>
            <a:r>
              <a:rPr lang="pt-BR" sz="3200" b="1" dirty="0" smtClean="0">
                <a:latin typeface="+mj-lt"/>
              </a:rPr>
              <a:t>("falso %d\n", falso);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	system</a:t>
            </a:r>
            <a:r>
              <a:rPr lang="pt-BR" sz="3200" b="1" dirty="0" smtClean="0">
                <a:latin typeface="+mj-lt"/>
              </a:rPr>
              <a:t>(''PAUSE'');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	</a:t>
            </a:r>
            <a:r>
              <a:rPr lang="pt-BR" sz="3200" b="1" dirty="0" err="1" smtClean="0">
                <a:latin typeface="+mj-lt"/>
              </a:rPr>
              <a:t>return</a:t>
            </a:r>
            <a:r>
              <a:rPr lang="pt-BR" sz="3200" b="1" dirty="0" smtClean="0">
                <a:latin typeface="+mj-lt"/>
              </a:rPr>
              <a:t> </a:t>
            </a:r>
            <a:r>
              <a:rPr lang="pt-BR" sz="3200" b="1" dirty="0" smtClean="0">
                <a:latin typeface="+mj-lt"/>
              </a:rPr>
              <a:t>0;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}</a:t>
            </a:r>
            <a:endParaRPr lang="pt-BR" sz="3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42" name="Picture 2" descr="D:\Dropbox\Capturas de tela\Captura de tela 2016-03-17 23.20.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28600"/>
            <a:ext cx="4615833" cy="1782762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228600"/>
            <a:ext cx="8458200" cy="6019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err="1" smtClean="0">
                <a:latin typeface="+mj-lt"/>
              </a:rPr>
              <a:t>int</a:t>
            </a: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err="1" smtClean="0">
                <a:latin typeface="+mj-lt"/>
              </a:rPr>
              <a:t>main</a:t>
            </a:r>
            <a:r>
              <a:rPr lang="pt-BR" sz="2400" b="1" dirty="0" smtClean="0">
                <a:latin typeface="+mj-lt"/>
              </a:rPr>
              <a:t>(</a:t>
            </a:r>
            <a:r>
              <a:rPr lang="pt-BR" sz="2400" b="1" dirty="0" err="1" smtClean="0">
                <a:latin typeface="+mj-lt"/>
              </a:rPr>
              <a:t>void</a:t>
            </a:r>
            <a:r>
              <a:rPr lang="pt-BR" sz="2400" b="1" dirty="0" smtClean="0">
                <a:latin typeface="+mj-lt"/>
              </a:rPr>
              <a:t>) </a:t>
            </a:r>
            <a:endParaRPr lang="pt-BR" sz="24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{ </a:t>
            </a:r>
            <a:r>
              <a:rPr lang="pt-BR" sz="2400" b="1" dirty="0" smtClean="0">
                <a:latin typeface="+mj-lt"/>
              </a:rPr>
              <a:t>//Includes omitidos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("(5 &lt;= 10 &amp;&amp; 1 == 1)? %d\n", (5 &lt;= 10 &amp;&amp; 1 == 1));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("(5 &lt;= 10 &amp;&amp; 1 != 1)? %d\n", (5 &lt;= 10 &amp;&amp; 1 != 1));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("(5 == 10 |</a:t>
            </a:r>
            <a:r>
              <a:rPr lang="pt-BR" sz="2400" b="1" dirty="0" err="1" smtClean="0">
                <a:latin typeface="+mj-lt"/>
              </a:rPr>
              <a:t>|</a:t>
            </a:r>
            <a:r>
              <a:rPr lang="pt-BR" sz="2400" b="1" dirty="0" smtClean="0">
                <a:latin typeface="+mj-lt"/>
              </a:rPr>
              <a:t> 1 != 1)? %d\n", (5 == 10 |</a:t>
            </a:r>
            <a:r>
              <a:rPr lang="pt-BR" sz="2400" b="1" dirty="0" err="1" smtClean="0">
                <a:latin typeface="+mj-lt"/>
              </a:rPr>
              <a:t>|</a:t>
            </a:r>
            <a:r>
              <a:rPr lang="pt-BR" sz="2400" b="1" dirty="0" smtClean="0">
                <a:latin typeface="+mj-lt"/>
              </a:rPr>
              <a:t> 1 != 1));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("(5 != 10 |</a:t>
            </a:r>
            <a:r>
              <a:rPr lang="pt-BR" sz="2400" b="1" dirty="0" err="1" smtClean="0">
                <a:latin typeface="+mj-lt"/>
              </a:rPr>
              <a:t>|</a:t>
            </a:r>
            <a:r>
              <a:rPr lang="pt-BR" sz="2400" b="1" dirty="0" smtClean="0">
                <a:latin typeface="+mj-lt"/>
              </a:rPr>
              <a:t> 1 != 1)? %d\n", (5 != 10 |</a:t>
            </a:r>
            <a:r>
              <a:rPr lang="pt-BR" sz="2400" b="1" dirty="0" err="1" smtClean="0">
                <a:latin typeface="+mj-lt"/>
              </a:rPr>
              <a:t>|</a:t>
            </a:r>
            <a:r>
              <a:rPr lang="pt-BR" sz="2400" b="1" dirty="0" smtClean="0">
                <a:latin typeface="+mj-lt"/>
              </a:rPr>
              <a:t> 1 != 1));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("!(5 &gt; 10)? %d\n", !(5 &gt; 10));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("!(5 &lt; 10)? %d\n", !(5 &lt; 10));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system</a:t>
            </a:r>
            <a:r>
              <a:rPr lang="pt-BR" sz="2400" b="1" dirty="0" smtClean="0">
                <a:latin typeface="+mj-lt"/>
              </a:rPr>
              <a:t>(''PAUSE'');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return</a:t>
            </a: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smtClean="0">
                <a:latin typeface="+mj-lt"/>
              </a:rPr>
              <a:t>0;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}</a:t>
            </a:r>
            <a:endParaRPr lang="pt-BR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266" name="Picture 2" descr="D:\Dropbox\Capturas de tela\Captura de tela 2016-03-17 23.23.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4114800"/>
            <a:ext cx="5657885" cy="2436812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Condicionais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3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290" name="Picture 2" descr="D:\Dropbox\Capturas de tela\Captura de tela 2016-03-17 23.24.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362200"/>
            <a:ext cx="4625975" cy="2767136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"/>
            <a:ext cx="8458200" cy="60960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err="1" smtClean="0">
                <a:latin typeface="+mj-lt"/>
              </a:rPr>
              <a:t>int</a:t>
            </a:r>
            <a:r>
              <a:rPr lang="pt-BR" sz="3200" b="1" dirty="0" smtClean="0">
                <a:latin typeface="+mj-lt"/>
              </a:rPr>
              <a:t> </a:t>
            </a:r>
            <a:r>
              <a:rPr lang="pt-BR" sz="3200" b="1" dirty="0" err="1" smtClean="0">
                <a:latin typeface="+mj-lt"/>
              </a:rPr>
              <a:t>main</a:t>
            </a:r>
            <a:r>
              <a:rPr lang="pt-BR" sz="3200" b="1" dirty="0" smtClean="0">
                <a:latin typeface="+mj-lt"/>
              </a:rPr>
              <a:t>(</a:t>
            </a:r>
            <a:r>
              <a:rPr lang="pt-BR" sz="3200" b="1" dirty="0" err="1" smtClean="0">
                <a:latin typeface="+mj-lt"/>
              </a:rPr>
              <a:t>void</a:t>
            </a:r>
            <a:r>
              <a:rPr lang="pt-BR" sz="3200" b="1" dirty="0" smtClean="0">
                <a:latin typeface="+mj-lt"/>
              </a:rPr>
              <a:t>) </a:t>
            </a:r>
            <a:endParaRPr lang="pt-BR" sz="32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{ </a:t>
            </a:r>
            <a:r>
              <a:rPr lang="pt-BR" sz="3200" b="1" dirty="0" smtClean="0">
                <a:latin typeface="+mj-lt"/>
              </a:rPr>
              <a:t>//Includes omitidos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	</a:t>
            </a:r>
            <a:r>
              <a:rPr lang="pt-BR" sz="3200" b="1" dirty="0" err="1" smtClean="0">
                <a:latin typeface="+mj-lt"/>
              </a:rPr>
              <a:t>int</a:t>
            </a:r>
            <a:r>
              <a:rPr lang="pt-BR" sz="3200" b="1" dirty="0" smtClean="0">
                <a:latin typeface="+mj-lt"/>
              </a:rPr>
              <a:t> </a:t>
            </a:r>
            <a:r>
              <a:rPr lang="pt-BR" sz="3200" b="1" dirty="0" smtClean="0">
                <a:latin typeface="+mj-lt"/>
              </a:rPr>
              <a:t>num1, num2;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	</a:t>
            </a:r>
            <a:r>
              <a:rPr lang="pt-BR" sz="3200" b="1" dirty="0" err="1" smtClean="0">
                <a:latin typeface="+mj-lt"/>
              </a:rPr>
              <a:t>scanf</a:t>
            </a:r>
            <a:r>
              <a:rPr lang="pt-BR" sz="3200" b="1" dirty="0" smtClean="0">
                <a:latin typeface="+mj-lt"/>
              </a:rPr>
              <a:t>("%d%d", &amp;num1, &amp;num2); //Lê dois números inteiros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	</a:t>
            </a:r>
            <a:r>
              <a:rPr lang="pt-BR" sz="3200" b="1" dirty="0" err="1" smtClean="0">
                <a:latin typeface="+mj-lt"/>
              </a:rPr>
              <a:t>if</a:t>
            </a:r>
            <a:r>
              <a:rPr lang="pt-BR" sz="3200" b="1" dirty="0" smtClean="0">
                <a:latin typeface="+mj-lt"/>
              </a:rPr>
              <a:t> </a:t>
            </a:r>
            <a:r>
              <a:rPr lang="pt-BR" sz="3200" b="1" dirty="0" smtClean="0">
                <a:latin typeface="+mj-lt"/>
              </a:rPr>
              <a:t>(num1 == num2) //Operador IGUAL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	</a:t>
            </a:r>
            <a:r>
              <a:rPr lang="pt-BR" sz="3200" b="1" dirty="0" err="1" smtClean="0">
                <a:latin typeface="+mj-lt"/>
              </a:rPr>
              <a:t>printf</a:t>
            </a:r>
            <a:r>
              <a:rPr lang="pt-BR" sz="3200" b="1" dirty="0" smtClean="0">
                <a:latin typeface="+mj-lt"/>
              </a:rPr>
              <a:t>("Os números são iguais\n");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	</a:t>
            </a:r>
            <a:r>
              <a:rPr lang="pt-BR" sz="3200" b="1" dirty="0" err="1" smtClean="0">
                <a:latin typeface="+mj-lt"/>
              </a:rPr>
              <a:t>if</a:t>
            </a:r>
            <a:r>
              <a:rPr lang="pt-BR" sz="3200" b="1" dirty="0" smtClean="0">
                <a:latin typeface="+mj-lt"/>
              </a:rPr>
              <a:t> </a:t>
            </a:r>
            <a:r>
              <a:rPr lang="pt-BR" sz="3200" b="1" dirty="0" smtClean="0">
                <a:latin typeface="+mj-lt"/>
              </a:rPr>
              <a:t>(num1 != num2) //Operador DIFERENTE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	</a:t>
            </a:r>
            <a:r>
              <a:rPr lang="pt-BR" sz="3200" b="1" dirty="0" err="1" smtClean="0">
                <a:latin typeface="+mj-lt"/>
              </a:rPr>
              <a:t>printf</a:t>
            </a:r>
            <a:r>
              <a:rPr lang="pt-BR" sz="3200" b="1" dirty="0" smtClean="0">
                <a:latin typeface="+mj-lt"/>
              </a:rPr>
              <a:t>("Os dois números são diferentes\n");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	</a:t>
            </a:r>
            <a:r>
              <a:rPr lang="pt-BR" sz="3200" b="1" dirty="0" err="1" smtClean="0">
                <a:latin typeface="+mj-lt"/>
              </a:rPr>
              <a:t>if</a:t>
            </a:r>
            <a:r>
              <a:rPr lang="pt-BR" sz="3200" b="1" dirty="0" smtClean="0">
                <a:latin typeface="+mj-lt"/>
              </a:rPr>
              <a:t> </a:t>
            </a:r>
            <a:r>
              <a:rPr lang="pt-BR" sz="3200" b="1" dirty="0" smtClean="0">
                <a:latin typeface="+mj-lt"/>
              </a:rPr>
              <a:t>(num1 &gt; num2) //Operador MAIOR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	</a:t>
            </a:r>
            <a:r>
              <a:rPr lang="pt-BR" sz="3200" b="1" dirty="0" err="1" smtClean="0">
                <a:latin typeface="+mj-lt"/>
              </a:rPr>
              <a:t>printf</a:t>
            </a:r>
            <a:r>
              <a:rPr lang="pt-BR" sz="3200" b="1" dirty="0" smtClean="0">
                <a:latin typeface="+mj-lt"/>
              </a:rPr>
              <a:t>("%d é maior que %d\n", num1, num2);</a:t>
            </a:r>
            <a:endParaRPr lang="pt-BR" sz="32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Roteiro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 Função </a:t>
            </a:r>
            <a:r>
              <a:rPr lang="pt-BR" sz="3200" b="1" dirty="0" err="1" smtClean="0">
                <a:latin typeface="+mj-lt"/>
              </a:rPr>
              <a:t>printf</a:t>
            </a:r>
            <a:endParaRPr lang="pt-BR" sz="32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 Função </a:t>
            </a:r>
            <a:r>
              <a:rPr lang="pt-BR" sz="3200" b="1" dirty="0" err="1" smtClean="0">
                <a:latin typeface="+mj-lt"/>
              </a:rPr>
              <a:t>scanf</a:t>
            </a:r>
            <a:endParaRPr lang="pt-BR" sz="32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 Conversão </a:t>
            </a:r>
            <a:r>
              <a:rPr lang="pt-BR" sz="3200" b="1" dirty="0" smtClean="0">
                <a:latin typeface="+mj-lt"/>
              </a:rPr>
              <a:t>de tipos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 </a:t>
            </a:r>
            <a:r>
              <a:rPr lang="pt-BR" sz="3200" b="1" dirty="0" smtClean="0">
                <a:latin typeface="+mj-lt"/>
              </a:rPr>
              <a:t>Operador </a:t>
            </a:r>
            <a:r>
              <a:rPr lang="pt-BR" sz="3200" b="1" dirty="0" err="1" smtClean="0">
                <a:latin typeface="+mj-lt"/>
              </a:rPr>
              <a:t>sizeof</a:t>
            </a:r>
            <a:endParaRPr lang="pt-BR" sz="32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 </a:t>
            </a:r>
            <a:r>
              <a:rPr lang="pt-BR" sz="3200" b="1" dirty="0" smtClean="0">
                <a:latin typeface="+mj-lt"/>
              </a:rPr>
              <a:t>Operador de endereço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 </a:t>
            </a:r>
            <a:r>
              <a:rPr lang="pt-BR" sz="3200" b="1" dirty="0" smtClean="0">
                <a:latin typeface="+mj-lt"/>
              </a:rPr>
              <a:t>Operadores aritméticos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 </a:t>
            </a:r>
            <a:r>
              <a:rPr lang="pt-BR" sz="3200" b="1" dirty="0" smtClean="0">
                <a:latin typeface="+mj-lt"/>
              </a:rPr>
              <a:t>Condicionais</a:t>
            </a:r>
            <a:endParaRPr lang="pt-BR" sz="24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"/>
            <a:ext cx="8458200" cy="60960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if</a:t>
            </a: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smtClean="0">
                <a:latin typeface="+mj-lt"/>
              </a:rPr>
              <a:t>(num1 &lt; num2) //Operador MENOR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("%d é menor que %d\n", num1, num2);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if</a:t>
            </a: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smtClean="0">
                <a:latin typeface="+mj-lt"/>
              </a:rPr>
              <a:t>(num1 &gt;= num2) </a:t>
            </a:r>
            <a:endParaRPr lang="pt-BR" sz="24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smtClean="0">
                <a:latin typeface="+mj-lt"/>
              </a:rPr>
              <a:t>   { </a:t>
            </a:r>
            <a:r>
              <a:rPr lang="pt-BR" sz="2400" b="1" dirty="0" smtClean="0">
                <a:latin typeface="+mj-lt"/>
              </a:rPr>
              <a:t>//Operador MAIOR OU IGUAL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	//</a:t>
            </a:r>
            <a:r>
              <a:rPr lang="pt-BR" sz="2400" b="1" dirty="0" smtClean="0">
                <a:latin typeface="+mj-lt"/>
              </a:rPr>
              <a:t>Mais de um comando dentro do </a:t>
            </a:r>
            <a:r>
              <a:rPr lang="pt-BR" sz="2400" b="1" dirty="0" err="1" smtClean="0">
                <a:latin typeface="+mj-lt"/>
              </a:rPr>
              <a:t>if</a:t>
            </a:r>
            <a:r>
              <a:rPr lang="pt-BR" sz="2400" b="1" dirty="0" smtClean="0">
                <a:latin typeface="+mj-lt"/>
              </a:rPr>
              <a:t>, utilizar chaves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("%d é maior ou igual que %d\n", num1, num2);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("Mais uma mensagem\n");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}</a:t>
            </a:r>
            <a:endParaRPr lang="pt-BR" sz="24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if</a:t>
            </a: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smtClean="0">
                <a:latin typeface="+mj-lt"/>
              </a:rPr>
              <a:t>(num1 &lt;= num2) </a:t>
            </a:r>
            <a:endParaRPr lang="pt-BR" sz="24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smtClean="0">
                <a:latin typeface="+mj-lt"/>
              </a:rPr>
              <a:t>{ </a:t>
            </a:r>
            <a:r>
              <a:rPr lang="pt-BR" sz="2400" b="1" dirty="0" smtClean="0">
                <a:latin typeface="+mj-lt"/>
              </a:rPr>
              <a:t>//Operador MENOR OU IGUAL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("%d é menor ou igual que %d\n", num1, num2);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("Mais uma mensagem\n");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}</a:t>
            </a:r>
            <a:endParaRPr lang="pt-BR" sz="24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system</a:t>
            </a:r>
            <a:r>
              <a:rPr lang="pt-BR" sz="2400" b="1" dirty="0" smtClean="0">
                <a:latin typeface="+mj-lt"/>
              </a:rPr>
              <a:t>("PAUSE");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return</a:t>
            </a: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smtClean="0">
                <a:latin typeface="+mj-lt"/>
              </a:rPr>
              <a:t>(EXIT_SUCCESS</a:t>
            </a:r>
            <a:r>
              <a:rPr lang="pt-BR" sz="2400" b="1" dirty="0" smtClean="0">
                <a:latin typeface="+mj-lt"/>
              </a:rPr>
              <a:t>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}</a:t>
            </a:r>
            <a:endParaRPr lang="pt-BR" sz="24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O que fizemos basicamente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3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338" name="Picture 2" descr="D:\Dropbox\Capturas de tela\Captura de tela 2016-03-17 23.38.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477000" cy="484011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Poderíamos ter feito 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3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362" name="Picture 2" descr="D:\Dropbox\Capturas de tela\Captura de tela 2016-03-17 23.45.4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705600" cy="483260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Condicionais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3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386" name="Picture 2" descr="D:\Dropbox\Capturas de tela\Captura de tela 2016-03-17 23.48.3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4572000" cy="4277412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Diagrama de blocos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3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7410" name="Picture 2" descr="D:\Dropbox\Capturas de tela\Captura de tela 2016-03-17 23.49.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70119"/>
            <a:ext cx="7924800" cy="4930681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7848600" y="1143000"/>
            <a:ext cx="533400" cy="3429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924800" y="5017264"/>
            <a:ext cx="533400" cy="14597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52400" y="1447800"/>
            <a:ext cx="257520" cy="5105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218060" y="1067719"/>
            <a:ext cx="9906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Exercícios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Escreva um programa C que leia </a:t>
            </a:r>
            <a:r>
              <a:rPr lang="pt-BR" sz="3200" b="1" dirty="0" smtClean="0">
                <a:latin typeface="+mj-lt"/>
              </a:rPr>
              <a:t>dois  números </a:t>
            </a:r>
            <a:r>
              <a:rPr lang="pt-BR" sz="3200" b="1" dirty="0" smtClean="0">
                <a:latin typeface="+mj-lt"/>
              </a:rPr>
              <a:t>do teclado, realize e imprima </a:t>
            </a:r>
            <a:r>
              <a:rPr lang="pt-BR" sz="3200" b="1" dirty="0" smtClean="0">
                <a:latin typeface="+mj-lt"/>
              </a:rPr>
              <a:t>na tela </a:t>
            </a:r>
            <a:r>
              <a:rPr lang="pt-BR" sz="3200" b="1" dirty="0" smtClean="0">
                <a:latin typeface="+mj-lt"/>
              </a:rPr>
              <a:t>a divisão do primeiro pelo segundo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Obs1</a:t>
            </a:r>
            <a:r>
              <a:rPr lang="pt-BR" sz="2900" b="1" dirty="0" smtClean="0">
                <a:latin typeface="+mj-lt"/>
              </a:rPr>
              <a:t>: Deve-se evitar divisões por </a:t>
            </a:r>
            <a:r>
              <a:rPr lang="pt-BR" sz="2900" b="1" dirty="0" smtClean="0">
                <a:latin typeface="+mj-lt"/>
              </a:rPr>
              <a:t>zero usando </a:t>
            </a:r>
            <a:r>
              <a:rPr lang="pt-BR" sz="2900" b="1" dirty="0" smtClean="0">
                <a:latin typeface="+mj-lt"/>
              </a:rPr>
              <a:t>os recursos do comando </a:t>
            </a:r>
            <a:r>
              <a:rPr lang="pt-BR" sz="2900" b="1" dirty="0" err="1" smtClean="0">
                <a:latin typeface="+mj-lt"/>
              </a:rPr>
              <a:t>if</a:t>
            </a:r>
            <a:r>
              <a:rPr lang="pt-BR" sz="2900" b="1" dirty="0" smtClean="0">
                <a:latin typeface="+mj-lt"/>
              </a:rPr>
              <a:t> – </a:t>
            </a:r>
            <a:r>
              <a:rPr lang="pt-BR" sz="2900" b="1" dirty="0" err="1" smtClean="0">
                <a:latin typeface="+mj-lt"/>
              </a:rPr>
              <a:t>else</a:t>
            </a:r>
            <a:endParaRPr lang="pt-BR" sz="2900" b="1" dirty="0" smtClean="0">
              <a:latin typeface="+mj-lt"/>
            </a:endParaRP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Obs2</a:t>
            </a:r>
            <a:r>
              <a:rPr lang="pt-BR" sz="2900" b="1" dirty="0" smtClean="0">
                <a:latin typeface="+mj-lt"/>
              </a:rPr>
              <a:t>: Escreva também o diagrama </a:t>
            </a:r>
            <a:r>
              <a:rPr lang="pt-BR" sz="2900" b="1" dirty="0" smtClean="0">
                <a:latin typeface="+mj-lt"/>
              </a:rPr>
              <a:t>de blocos</a:t>
            </a:r>
            <a:endParaRPr lang="pt-BR" sz="29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Exercícios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Escreva um programa C que leia </a:t>
            </a:r>
            <a:r>
              <a:rPr lang="pt-BR" sz="3200" b="1" dirty="0" smtClean="0">
                <a:latin typeface="+mj-lt"/>
              </a:rPr>
              <a:t>três  números </a:t>
            </a:r>
            <a:r>
              <a:rPr lang="pt-BR" sz="3200" b="1" dirty="0" smtClean="0">
                <a:latin typeface="+mj-lt"/>
              </a:rPr>
              <a:t>do teclado, e imprima na tela </a:t>
            </a:r>
            <a:r>
              <a:rPr lang="pt-BR" sz="3200" b="1" dirty="0" smtClean="0">
                <a:latin typeface="+mj-lt"/>
              </a:rPr>
              <a:t>o maior </a:t>
            </a:r>
            <a:r>
              <a:rPr lang="pt-BR" sz="3200" b="1" dirty="0" smtClean="0">
                <a:latin typeface="+mj-lt"/>
              </a:rPr>
              <a:t>entre </a:t>
            </a:r>
            <a:r>
              <a:rPr lang="pt-BR" sz="3200" b="1" dirty="0" smtClean="0">
                <a:latin typeface="+mj-lt"/>
              </a:rPr>
              <a:t>eles 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</a:t>
            </a:r>
            <a:r>
              <a:rPr lang="pt-BR" sz="2900" b="1" dirty="0" smtClean="0">
                <a:latin typeface="+mj-lt"/>
              </a:rPr>
              <a:t>Escreva também o diagrama de blocos</a:t>
            </a:r>
            <a:endParaRPr lang="pt-BR" sz="26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Condicionais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Operador </a:t>
            </a:r>
            <a:r>
              <a:rPr lang="pt-BR" sz="3200" b="1" dirty="0" smtClean="0">
                <a:latin typeface="+mj-lt"/>
              </a:rPr>
              <a:t>Condicional ?</a:t>
            </a:r>
            <a:endParaRPr lang="pt-BR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1481" y="2362200"/>
            <a:ext cx="85747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0000"/>
                </a:solidFill>
              </a:rPr>
              <a:t>printf</a:t>
            </a:r>
            <a:r>
              <a:rPr lang="pt-BR" dirty="0" smtClean="0">
                <a:solidFill>
                  <a:srgbClr val="FF0000"/>
                </a:solidFill>
              </a:rPr>
              <a:t>("Os dois números são %s\n", numero1 == numero2 ? "iguais" : "diferentes</a:t>
            </a:r>
            <a:r>
              <a:rPr lang="pt-BR" dirty="0" smtClean="0">
                <a:solidFill>
                  <a:srgbClr val="FF0000"/>
                </a:solidFill>
              </a:rPr>
              <a:t>");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19200" y="3733800"/>
            <a:ext cx="60198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maior = numero1 &gt; numero2 ? numero1 : numero2</a:t>
            </a:r>
            <a:r>
              <a:rPr lang="pt-BR" dirty="0" smtClean="0">
                <a:solidFill>
                  <a:srgbClr val="FF0000"/>
                </a:solidFill>
              </a:rPr>
              <a:t>;</a:t>
            </a:r>
          </a:p>
          <a:p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err="1" smtClean="0">
                <a:solidFill>
                  <a:srgbClr val="FF0000"/>
                </a:solidFill>
              </a:rPr>
              <a:t>printf</a:t>
            </a:r>
            <a:r>
              <a:rPr lang="pt-BR" dirty="0" smtClean="0">
                <a:solidFill>
                  <a:srgbClr val="FF0000"/>
                </a:solidFill>
              </a:rPr>
              <a:t>("Maior: %d\n", maior);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Switch Case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Forma de se substituir o comando </a:t>
            </a:r>
            <a:r>
              <a:rPr lang="pt-BR" sz="3200" b="1" dirty="0" err="1" smtClean="0">
                <a:latin typeface="+mj-lt"/>
              </a:rPr>
              <a:t>if</a:t>
            </a:r>
            <a:r>
              <a:rPr lang="pt-BR" sz="3200" b="1" dirty="0" smtClean="0">
                <a:latin typeface="+mj-lt"/>
              </a:rPr>
              <a:t> – </a:t>
            </a:r>
            <a:r>
              <a:rPr lang="pt-BR" sz="3200" b="1" dirty="0" err="1" smtClean="0">
                <a:latin typeface="+mj-lt"/>
              </a:rPr>
              <a:t>else</a:t>
            </a:r>
            <a:r>
              <a:rPr lang="pt-BR" sz="3200" b="1" dirty="0" smtClean="0">
                <a:latin typeface="+mj-lt"/>
              </a:rPr>
              <a:t> ao </a:t>
            </a:r>
            <a:r>
              <a:rPr lang="pt-BR" sz="3200" b="1" dirty="0" smtClean="0">
                <a:latin typeface="+mj-lt"/>
              </a:rPr>
              <a:t>se executar vários testes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Diversas </a:t>
            </a:r>
            <a:r>
              <a:rPr lang="pt-BR" sz="3200" b="1" dirty="0" smtClean="0">
                <a:latin typeface="+mj-lt"/>
              </a:rPr>
              <a:t>vezes precisamos determinar </a:t>
            </a:r>
            <a:r>
              <a:rPr lang="pt-BR" sz="3200" b="1" dirty="0" smtClean="0">
                <a:latin typeface="+mj-lt"/>
              </a:rPr>
              <a:t>se um </a:t>
            </a:r>
            <a:r>
              <a:rPr lang="pt-BR" sz="3200" b="1" dirty="0" smtClean="0">
                <a:latin typeface="+mj-lt"/>
              </a:rPr>
              <a:t>valor encontra-se numa lista de valores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Apesar </a:t>
            </a:r>
            <a:r>
              <a:rPr lang="pt-BR" sz="2900" b="1" dirty="0" smtClean="0">
                <a:latin typeface="+mj-lt"/>
              </a:rPr>
              <a:t>de podermos usar uma sequência </a:t>
            </a:r>
            <a:r>
              <a:rPr lang="pt-BR" sz="2900" b="1" dirty="0" smtClean="0">
                <a:latin typeface="+mj-lt"/>
              </a:rPr>
              <a:t>de </a:t>
            </a:r>
            <a:r>
              <a:rPr lang="pt-BR" sz="2900" b="1" dirty="0" err="1" smtClean="0">
                <a:latin typeface="+mj-lt"/>
              </a:rPr>
              <a:t>if's</a:t>
            </a:r>
            <a:r>
              <a:rPr lang="pt-BR" sz="2900" b="1" dirty="0" smtClean="0">
                <a:latin typeface="+mj-lt"/>
              </a:rPr>
              <a:t>, isto pode confundir o entendimento </a:t>
            </a:r>
            <a:r>
              <a:rPr lang="pt-BR" sz="2900" b="1" dirty="0" smtClean="0">
                <a:latin typeface="+mj-lt"/>
              </a:rPr>
              <a:t>do programa</a:t>
            </a:r>
            <a:endParaRPr lang="pt-BR" sz="23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Switch Case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3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19200" y="2667000"/>
            <a:ext cx="60198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Switch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Case</a:t>
            </a:r>
            <a:r>
              <a:rPr lang="pt-BR" dirty="0" smtClean="0">
                <a:solidFill>
                  <a:schemeClr val="tx1"/>
                </a:solidFill>
              </a:rPr>
              <a:t> lista cada valor de interesse </a:t>
            </a:r>
            <a:r>
              <a:rPr lang="pt-BR" dirty="0" smtClean="0">
                <a:solidFill>
                  <a:schemeClr val="tx1"/>
                </a:solidFill>
              </a:rPr>
              <a:t>que uma </a:t>
            </a:r>
            <a:r>
              <a:rPr lang="pt-BR" dirty="0" smtClean="0">
                <a:solidFill>
                  <a:schemeClr val="tx1"/>
                </a:solidFill>
              </a:rPr>
              <a:t>variável ou expressão pode </a:t>
            </a:r>
            <a:r>
              <a:rPr lang="pt-BR" dirty="0" smtClean="0">
                <a:solidFill>
                  <a:schemeClr val="tx1"/>
                </a:solidFill>
              </a:rPr>
              <a:t>assumir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Uma ação pode ser tomada para cada </a:t>
            </a:r>
            <a:r>
              <a:rPr lang="pt-BR" dirty="0" smtClean="0">
                <a:solidFill>
                  <a:schemeClr val="tx1"/>
                </a:solidFill>
              </a:rPr>
              <a:t>valor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Códigos de impressão - </a:t>
            </a:r>
            <a:r>
              <a:rPr lang="pt-BR" sz="4600" b="1" dirty="0" err="1" smtClean="0">
                <a:latin typeface="+mj-lt"/>
              </a:rPr>
              <a:t>printf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900" b="1" dirty="0">
              <a:latin typeface="+mj-lt"/>
            </a:endParaRPr>
          </a:p>
        </p:txBody>
      </p:sp>
      <p:pic>
        <p:nvPicPr>
          <p:cNvPr id="1026" name="Picture 2" descr="D:\Dropbox\Capturas de tela\Captura de tela 2016-03-17 20.08.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1066800"/>
            <a:ext cx="8542421" cy="54102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Switch Case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3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53000" y="1752600"/>
            <a:ext cx="365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 “</a:t>
            </a:r>
            <a:r>
              <a:rPr lang="pt-BR" b="1" dirty="0" smtClean="0">
                <a:solidFill>
                  <a:schemeClr val="tx1"/>
                </a:solidFill>
              </a:rPr>
              <a:t>variável</a:t>
            </a:r>
            <a:r>
              <a:rPr lang="pt-BR" dirty="0" smtClean="0">
                <a:solidFill>
                  <a:schemeClr val="tx1"/>
                </a:solidFill>
              </a:rPr>
              <a:t>” deve ser uma variável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do tipo inteiro ou caractere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“</a:t>
            </a:r>
            <a:r>
              <a:rPr lang="pt-BR" b="1" dirty="0" err="1" smtClean="0">
                <a:solidFill>
                  <a:schemeClr val="tx1"/>
                </a:solidFill>
              </a:rPr>
              <a:t>break</a:t>
            </a:r>
            <a:r>
              <a:rPr lang="pt-BR" dirty="0" smtClean="0">
                <a:solidFill>
                  <a:schemeClr val="tx1"/>
                </a:solidFill>
              </a:rPr>
              <a:t>” serve para terminar </a:t>
            </a:r>
            <a:r>
              <a:rPr lang="pt-BR" dirty="0" smtClean="0">
                <a:solidFill>
                  <a:schemeClr val="tx1"/>
                </a:solidFill>
              </a:rPr>
              <a:t>a sequência </a:t>
            </a:r>
            <a:r>
              <a:rPr lang="pt-BR" dirty="0" smtClean="0">
                <a:solidFill>
                  <a:schemeClr val="tx1"/>
                </a:solidFill>
              </a:rPr>
              <a:t>de comandos </a:t>
            </a:r>
            <a:r>
              <a:rPr lang="pt-BR" dirty="0" smtClean="0">
                <a:solidFill>
                  <a:schemeClr val="tx1"/>
                </a:solidFill>
              </a:rPr>
              <a:t>em execução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por serem opcionais, </a:t>
            </a:r>
            <a:r>
              <a:rPr lang="pt-BR" dirty="0" smtClean="0">
                <a:solidFill>
                  <a:schemeClr val="tx1"/>
                </a:solidFill>
              </a:rPr>
              <a:t>se forem suprimidos permitem </a:t>
            </a:r>
            <a:r>
              <a:rPr lang="pt-BR" dirty="0" smtClean="0">
                <a:solidFill>
                  <a:schemeClr val="tx1"/>
                </a:solidFill>
              </a:rPr>
              <a:t>que o “</a:t>
            </a:r>
            <a:r>
              <a:rPr lang="pt-BR" dirty="0" smtClean="0">
                <a:solidFill>
                  <a:schemeClr val="tx1"/>
                </a:solidFill>
              </a:rPr>
              <a:t>case” a </a:t>
            </a:r>
            <a:r>
              <a:rPr lang="pt-BR" dirty="0" smtClean="0">
                <a:solidFill>
                  <a:schemeClr val="tx1"/>
                </a:solidFill>
              </a:rPr>
              <a:t>seguir </a:t>
            </a:r>
            <a:r>
              <a:rPr lang="pt-BR" dirty="0" smtClean="0">
                <a:solidFill>
                  <a:schemeClr val="tx1"/>
                </a:solidFill>
              </a:rPr>
              <a:t>seja executado</a:t>
            </a:r>
            <a:r>
              <a:rPr lang="pt-BR" dirty="0" smtClean="0">
                <a:solidFill>
                  <a:schemeClr val="tx1"/>
                </a:solidFill>
              </a:rPr>
              <a:t>, sem </a:t>
            </a:r>
            <a:r>
              <a:rPr lang="pt-BR" dirty="0" smtClean="0">
                <a:solidFill>
                  <a:schemeClr val="tx1"/>
                </a:solidFill>
              </a:rPr>
              <a:t>haver qualquer </a:t>
            </a:r>
            <a:r>
              <a:rPr lang="pt-BR" dirty="0" smtClean="0">
                <a:solidFill>
                  <a:schemeClr val="tx1"/>
                </a:solidFill>
              </a:rPr>
              <a:t>quebra </a:t>
            </a:r>
            <a:r>
              <a:rPr lang="pt-BR" dirty="0" smtClean="0">
                <a:solidFill>
                  <a:schemeClr val="tx1"/>
                </a:solidFill>
              </a:rPr>
              <a:t>na </a:t>
            </a:r>
            <a:r>
              <a:rPr lang="pt-BR" dirty="0" err="1" smtClean="0">
                <a:solidFill>
                  <a:schemeClr val="tx1"/>
                </a:solidFill>
              </a:rPr>
              <a:t>seqüência</a:t>
            </a:r>
            <a:r>
              <a:rPr lang="pt-BR" dirty="0" smtClean="0">
                <a:solidFill>
                  <a:schemeClr val="tx1"/>
                </a:solidFill>
              </a:rPr>
              <a:t> do processamento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57200" y="1981200"/>
            <a:ext cx="365760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switch (&lt;variável&gt;) 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{</a:t>
            </a:r>
            <a:r>
              <a:rPr lang="pt-BR" dirty="0" smtClean="0">
                <a:solidFill>
                  <a:schemeClr val="tx1"/>
                </a:solidFill>
              </a:rPr>
              <a:t/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	case </a:t>
            </a:r>
            <a:r>
              <a:rPr lang="pt-BR" dirty="0" smtClean="0">
                <a:solidFill>
                  <a:schemeClr val="tx1"/>
                </a:solidFill>
              </a:rPr>
              <a:t>&lt;valor 1&gt; :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		&lt;</a:t>
            </a:r>
            <a:r>
              <a:rPr lang="pt-BR" dirty="0" smtClean="0">
                <a:solidFill>
                  <a:schemeClr val="tx1"/>
                </a:solidFill>
              </a:rPr>
              <a:t>instruções&gt;;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		[</a:t>
            </a:r>
            <a:r>
              <a:rPr lang="pt-BR" dirty="0" err="1" smtClean="0">
                <a:solidFill>
                  <a:schemeClr val="tx1"/>
                </a:solidFill>
              </a:rPr>
              <a:t>break</a:t>
            </a:r>
            <a:r>
              <a:rPr lang="pt-BR" dirty="0" smtClean="0">
                <a:solidFill>
                  <a:schemeClr val="tx1"/>
                </a:solidFill>
              </a:rPr>
              <a:t>;]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	case </a:t>
            </a:r>
            <a:r>
              <a:rPr lang="pt-BR" dirty="0" smtClean="0">
                <a:solidFill>
                  <a:schemeClr val="tx1"/>
                </a:solidFill>
              </a:rPr>
              <a:t>&lt;valor 2&gt; :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		&lt; </a:t>
            </a:r>
            <a:r>
              <a:rPr lang="pt-BR" dirty="0" smtClean="0">
                <a:solidFill>
                  <a:schemeClr val="tx1"/>
                </a:solidFill>
              </a:rPr>
              <a:t>instruções&gt;;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		[</a:t>
            </a:r>
            <a:r>
              <a:rPr lang="pt-BR" dirty="0" err="1" smtClean="0">
                <a:solidFill>
                  <a:schemeClr val="tx1"/>
                </a:solidFill>
              </a:rPr>
              <a:t>break</a:t>
            </a:r>
            <a:r>
              <a:rPr lang="pt-BR" dirty="0" smtClean="0">
                <a:solidFill>
                  <a:schemeClr val="tx1"/>
                </a:solidFill>
              </a:rPr>
              <a:t>;]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	[</a:t>
            </a:r>
            <a:r>
              <a:rPr lang="pt-BR" dirty="0" smtClean="0">
                <a:solidFill>
                  <a:schemeClr val="tx1"/>
                </a:solidFill>
              </a:rPr>
              <a:t>default :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		&lt; </a:t>
            </a:r>
            <a:r>
              <a:rPr lang="pt-BR" dirty="0" smtClean="0">
                <a:solidFill>
                  <a:schemeClr val="tx1"/>
                </a:solidFill>
              </a:rPr>
              <a:t>instruções&gt;;]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}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"/>
            <a:ext cx="8458200" cy="60960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800" b="1" dirty="0" err="1" smtClean="0">
                <a:latin typeface="+mj-lt"/>
              </a:rPr>
              <a:t>int</a:t>
            </a:r>
            <a:r>
              <a:rPr lang="pt-BR" sz="1800" b="1" dirty="0" smtClean="0">
                <a:latin typeface="+mj-lt"/>
              </a:rPr>
              <a:t> a, b, </a:t>
            </a:r>
            <a:r>
              <a:rPr lang="pt-BR" sz="1800" b="1" dirty="0" err="1" smtClean="0">
                <a:latin typeface="+mj-lt"/>
              </a:rPr>
              <a:t>operacao</a:t>
            </a:r>
            <a:r>
              <a:rPr lang="pt-BR" sz="1800" b="1" dirty="0" smtClean="0">
                <a:latin typeface="+mj-lt"/>
              </a:rPr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800" b="1" dirty="0" err="1" smtClean="0">
                <a:latin typeface="+mj-lt"/>
              </a:rPr>
              <a:t>printf</a:t>
            </a:r>
            <a:r>
              <a:rPr lang="pt-BR" sz="1800" b="1" dirty="0" smtClean="0">
                <a:latin typeface="+mj-lt"/>
              </a:rPr>
              <a:t>("Informe dois números inteiros positivos:");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800" b="1" dirty="0" err="1" smtClean="0">
                <a:latin typeface="+mj-lt"/>
              </a:rPr>
              <a:t>scanf</a:t>
            </a:r>
            <a:r>
              <a:rPr lang="pt-BR" sz="1800" b="1" dirty="0" smtClean="0">
                <a:latin typeface="+mj-lt"/>
              </a:rPr>
              <a:t>("%d%d", &amp;a, &amp;b);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800" b="1" dirty="0" err="1" smtClean="0">
                <a:latin typeface="+mj-lt"/>
              </a:rPr>
              <a:t>printf</a:t>
            </a:r>
            <a:r>
              <a:rPr lang="pt-BR" sz="1800" b="1" dirty="0" smtClean="0">
                <a:latin typeface="+mj-lt"/>
              </a:rPr>
              <a:t>("1.Adição\t 2.Subtração\t 3.Multiplicação\t 4.Divisão\t 5.Resto:");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800" b="1" dirty="0" err="1" smtClean="0">
                <a:latin typeface="+mj-lt"/>
              </a:rPr>
              <a:t>scanf</a:t>
            </a:r>
            <a:r>
              <a:rPr lang="pt-BR" sz="1800" b="1" dirty="0" smtClean="0">
                <a:latin typeface="+mj-lt"/>
              </a:rPr>
              <a:t>("%d", &amp;</a:t>
            </a:r>
            <a:r>
              <a:rPr lang="pt-BR" sz="1800" b="1" dirty="0" err="1" smtClean="0">
                <a:latin typeface="+mj-lt"/>
              </a:rPr>
              <a:t>operacao</a:t>
            </a:r>
            <a:r>
              <a:rPr lang="pt-BR" sz="1800" b="1" dirty="0" smtClean="0">
                <a:latin typeface="+mj-lt"/>
              </a:rPr>
              <a:t>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800" b="1" dirty="0" smtClean="0">
                <a:latin typeface="+mj-lt"/>
              </a:rPr>
              <a:t>switch (</a:t>
            </a:r>
            <a:r>
              <a:rPr lang="pt-BR" sz="1800" b="1" dirty="0" err="1" smtClean="0">
                <a:latin typeface="+mj-lt"/>
              </a:rPr>
              <a:t>operacao</a:t>
            </a:r>
            <a:r>
              <a:rPr lang="pt-BR" sz="1800" b="1" dirty="0" smtClean="0">
                <a:latin typeface="+mj-lt"/>
              </a:rPr>
              <a:t>) </a:t>
            </a:r>
            <a:endParaRPr lang="pt-BR" sz="18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800" b="1" dirty="0" smtClean="0">
                <a:latin typeface="+mj-lt"/>
              </a:rPr>
              <a:t>{</a:t>
            </a:r>
            <a:endParaRPr lang="pt-BR" sz="18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800" b="1" dirty="0" smtClean="0">
                <a:latin typeface="+mj-lt"/>
              </a:rPr>
              <a:t>	case </a:t>
            </a:r>
            <a:r>
              <a:rPr lang="pt-BR" sz="1800" b="1" dirty="0" smtClean="0">
                <a:latin typeface="+mj-lt"/>
              </a:rPr>
              <a:t>1: </a:t>
            </a:r>
            <a:r>
              <a:rPr lang="pt-BR" sz="1800" b="1" dirty="0" err="1" smtClean="0">
                <a:latin typeface="+mj-lt"/>
              </a:rPr>
              <a:t>printf</a:t>
            </a:r>
            <a:r>
              <a:rPr lang="pt-BR" sz="1800" b="1" dirty="0" smtClean="0">
                <a:latin typeface="+mj-lt"/>
              </a:rPr>
              <a:t>("%d + %d = %d\n", a, b, a + b);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800" b="1" dirty="0" smtClean="0">
                <a:latin typeface="+mj-lt"/>
              </a:rPr>
              <a:t>		</a:t>
            </a:r>
            <a:r>
              <a:rPr lang="pt-BR" sz="1800" b="1" dirty="0" err="1" smtClean="0">
                <a:latin typeface="+mj-lt"/>
              </a:rPr>
              <a:t>break</a:t>
            </a:r>
            <a:r>
              <a:rPr lang="pt-BR" sz="1800" b="1" dirty="0" smtClean="0">
                <a:latin typeface="+mj-lt"/>
              </a:rPr>
              <a:t>; //Impede que os próximos casos sejam executados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800" b="1" dirty="0" smtClean="0">
                <a:latin typeface="+mj-lt"/>
              </a:rPr>
              <a:t>	case </a:t>
            </a:r>
            <a:r>
              <a:rPr lang="pt-BR" sz="1800" b="1" dirty="0" smtClean="0">
                <a:latin typeface="+mj-lt"/>
              </a:rPr>
              <a:t>2: </a:t>
            </a:r>
            <a:r>
              <a:rPr lang="pt-BR" sz="1800" b="1" dirty="0" err="1" smtClean="0">
                <a:latin typeface="+mj-lt"/>
              </a:rPr>
              <a:t>printf</a:t>
            </a:r>
            <a:r>
              <a:rPr lang="pt-BR" sz="1800" b="1" dirty="0" smtClean="0">
                <a:latin typeface="+mj-lt"/>
              </a:rPr>
              <a:t>("%d - %d = %d\n", a, b, a - b); </a:t>
            </a:r>
            <a:endParaRPr lang="pt-BR" sz="18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800" b="1" dirty="0" smtClean="0">
                <a:latin typeface="+mj-lt"/>
              </a:rPr>
              <a:t>	</a:t>
            </a:r>
            <a:r>
              <a:rPr lang="pt-BR" sz="1800" b="1" dirty="0" smtClean="0">
                <a:latin typeface="+mj-lt"/>
              </a:rPr>
              <a:t>	</a:t>
            </a:r>
            <a:r>
              <a:rPr lang="pt-BR" sz="1800" b="1" dirty="0" err="1" smtClean="0">
                <a:latin typeface="+mj-lt"/>
              </a:rPr>
              <a:t>break</a:t>
            </a:r>
            <a:r>
              <a:rPr lang="pt-BR" sz="1800" b="1" dirty="0" smtClean="0">
                <a:latin typeface="+mj-lt"/>
              </a:rPr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800" b="1" dirty="0" smtClean="0">
                <a:latin typeface="+mj-lt"/>
              </a:rPr>
              <a:t>	case </a:t>
            </a:r>
            <a:r>
              <a:rPr lang="pt-BR" sz="1800" b="1" dirty="0" smtClean="0">
                <a:latin typeface="+mj-lt"/>
              </a:rPr>
              <a:t>3: </a:t>
            </a:r>
            <a:r>
              <a:rPr lang="pt-BR" sz="1800" b="1" dirty="0" err="1" smtClean="0">
                <a:latin typeface="+mj-lt"/>
              </a:rPr>
              <a:t>printf</a:t>
            </a:r>
            <a:r>
              <a:rPr lang="pt-BR" sz="1800" b="1" dirty="0" smtClean="0">
                <a:latin typeface="+mj-lt"/>
              </a:rPr>
              <a:t>("%d * %d = %d\n", a, b, a * b); </a:t>
            </a:r>
            <a:endParaRPr lang="pt-BR" sz="18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800" b="1" dirty="0" smtClean="0">
                <a:latin typeface="+mj-lt"/>
              </a:rPr>
              <a:t>	</a:t>
            </a:r>
            <a:r>
              <a:rPr lang="pt-BR" sz="1800" b="1" dirty="0" smtClean="0">
                <a:latin typeface="+mj-lt"/>
              </a:rPr>
              <a:t>	</a:t>
            </a:r>
            <a:r>
              <a:rPr lang="pt-BR" sz="1800" b="1" dirty="0" err="1" smtClean="0">
                <a:latin typeface="+mj-lt"/>
              </a:rPr>
              <a:t>break</a:t>
            </a:r>
            <a:r>
              <a:rPr lang="pt-BR" sz="1800" b="1" dirty="0" smtClean="0">
                <a:latin typeface="+mj-lt"/>
              </a:rPr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800" b="1" dirty="0" smtClean="0">
                <a:latin typeface="+mj-lt"/>
              </a:rPr>
              <a:t>	case </a:t>
            </a:r>
            <a:r>
              <a:rPr lang="pt-BR" sz="1800" b="1" dirty="0" smtClean="0">
                <a:latin typeface="+mj-lt"/>
              </a:rPr>
              <a:t>4: </a:t>
            </a:r>
            <a:r>
              <a:rPr lang="pt-BR" sz="1800" b="1" dirty="0" err="1" smtClean="0">
                <a:latin typeface="+mj-lt"/>
              </a:rPr>
              <a:t>printf</a:t>
            </a:r>
            <a:r>
              <a:rPr lang="pt-BR" sz="1800" b="1" dirty="0" smtClean="0">
                <a:latin typeface="+mj-lt"/>
              </a:rPr>
              <a:t>("%d / %d = %d\n", a, b, a / b); </a:t>
            </a:r>
            <a:endParaRPr lang="pt-BR" sz="18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800" b="1" dirty="0" smtClean="0">
                <a:latin typeface="+mj-lt"/>
              </a:rPr>
              <a:t>	</a:t>
            </a:r>
            <a:r>
              <a:rPr lang="pt-BR" sz="1800" b="1" dirty="0" smtClean="0">
                <a:latin typeface="+mj-lt"/>
              </a:rPr>
              <a:t>	</a:t>
            </a:r>
            <a:r>
              <a:rPr lang="pt-BR" sz="1800" b="1" dirty="0" err="1" smtClean="0">
                <a:latin typeface="+mj-lt"/>
              </a:rPr>
              <a:t>break</a:t>
            </a:r>
            <a:r>
              <a:rPr lang="pt-BR" sz="1800" b="1" dirty="0" smtClean="0">
                <a:latin typeface="+mj-lt"/>
              </a:rPr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800" b="1" dirty="0" smtClean="0">
                <a:latin typeface="+mj-lt"/>
              </a:rPr>
              <a:t>	case </a:t>
            </a:r>
            <a:r>
              <a:rPr lang="pt-BR" sz="1800" b="1" dirty="0" smtClean="0">
                <a:latin typeface="+mj-lt"/>
              </a:rPr>
              <a:t>5: </a:t>
            </a:r>
            <a:r>
              <a:rPr lang="pt-BR" sz="1800" b="1" dirty="0" err="1" smtClean="0">
                <a:latin typeface="+mj-lt"/>
              </a:rPr>
              <a:t>printf</a:t>
            </a:r>
            <a:r>
              <a:rPr lang="pt-BR" sz="1800" b="1" dirty="0" smtClean="0">
                <a:latin typeface="+mj-lt"/>
              </a:rPr>
              <a:t>("%d %% %d = %d\n", a, b, a % b); </a:t>
            </a:r>
            <a:endParaRPr lang="pt-BR" sz="18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800" b="1" dirty="0" smtClean="0">
                <a:latin typeface="+mj-lt"/>
              </a:rPr>
              <a:t>	</a:t>
            </a:r>
            <a:r>
              <a:rPr lang="pt-BR" sz="1800" b="1" dirty="0" smtClean="0">
                <a:latin typeface="+mj-lt"/>
              </a:rPr>
              <a:t>	</a:t>
            </a:r>
            <a:r>
              <a:rPr lang="pt-BR" sz="1800" b="1" dirty="0" err="1" smtClean="0">
                <a:latin typeface="+mj-lt"/>
              </a:rPr>
              <a:t>break</a:t>
            </a:r>
            <a:r>
              <a:rPr lang="pt-BR" sz="1800" b="1" dirty="0" smtClean="0">
                <a:latin typeface="+mj-lt"/>
              </a:rPr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800" b="1" dirty="0" smtClean="0">
                <a:latin typeface="+mj-lt"/>
              </a:rPr>
              <a:t>	default</a:t>
            </a:r>
            <a:r>
              <a:rPr lang="pt-BR" sz="1800" b="1" dirty="0" smtClean="0">
                <a:latin typeface="+mj-lt"/>
              </a:rPr>
              <a:t>: </a:t>
            </a:r>
            <a:r>
              <a:rPr lang="pt-BR" sz="1800" b="1" dirty="0" err="1" smtClean="0">
                <a:latin typeface="+mj-lt"/>
              </a:rPr>
              <a:t>printf</a:t>
            </a:r>
            <a:r>
              <a:rPr lang="pt-BR" sz="1800" b="1" dirty="0" smtClean="0">
                <a:latin typeface="+mj-lt"/>
              </a:rPr>
              <a:t>("Operação desconhecida\n"); //Outro caso (opcional)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800" b="1" dirty="0" smtClean="0">
                <a:latin typeface="+mj-lt"/>
              </a:rPr>
              <a:t>}</a:t>
            </a:r>
            <a:endParaRPr lang="pt-BR" sz="18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Diagrama de blocos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3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434" name="Picture 2" descr="D:\Dropbox\Capturas de tela\Captura de tela 2016-03-18 00.08.4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6629400" cy="519528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228600"/>
            <a:ext cx="8458200" cy="64770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err="1" smtClean="0">
                <a:latin typeface="+mj-lt"/>
              </a:rPr>
              <a:t>int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err="1" smtClean="0">
                <a:latin typeface="+mj-lt"/>
              </a:rPr>
              <a:t>main</a:t>
            </a:r>
            <a:r>
              <a:rPr lang="pt-BR" sz="2000" b="1" dirty="0" smtClean="0">
                <a:latin typeface="+mj-lt"/>
              </a:rPr>
              <a:t>(</a:t>
            </a:r>
            <a:r>
              <a:rPr lang="pt-BR" sz="2000" b="1" dirty="0" err="1" smtClean="0">
                <a:latin typeface="+mj-lt"/>
              </a:rPr>
              <a:t>void</a:t>
            </a:r>
            <a:r>
              <a:rPr lang="pt-BR" sz="2000" b="1" dirty="0" smtClean="0">
                <a:latin typeface="+mj-lt"/>
              </a:rPr>
              <a:t>) </a:t>
            </a:r>
            <a:endParaRPr lang="pt-BR" sz="20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{ </a:t>
            </a:r>
            <a:r>
              <a:rPr lang="pt-BR" sz="2000" b="1" dirty="0" smtClean="0">
                <a:latin typeface="+mj-lt"/>
              </a:rPr>
              <a:t>//Includes omitidos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int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smtClean="0">
                <a:latin typeface="+mj-lt"/>
              </a:rPr>
              <a:t>a = 15; </a:t>
            </a:r>
            <a:r>
              <a:rPr lang="pt-BR" sz="2000" b="1" dirty="0" err="1" smtClean="0">
                <a:latin typeface="+mj-lt"/>
              </a:rPr>
              <a:t>unsigned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err="1" smtClean="0">
                <a:latin typeface="+mj-lt"/>
              </a:rPr>
              <a:t>int</a:t>
            </a:r>
            <a:r>
              <a:rPr lang="pt-BR" sz="2000" b="1" dirty="0" smtClean="0">
                <a:latin typeface="+mj-lt"/>
              </a:rPr>
              <a:t> b = 10;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char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smtClean="0">
                <a:latin typeface="+mj-lt"/>
              </a:rPr>
              <a:t>c = 'A'; short </a:t>
            </a:r>
            <a:r>
              <a:rPr lang="pt-BR" sz="2000" b="1" dirty="0" err="1" smtClean="0">
                <a:latin typeface="+mj-lt"/>
              </a:rPr>
              <a:t>int</a:t>
            </a:r>
            <a:r>
              <a:rPr lang="pt-BR" sz="2000" b="1" dirty="0" smtClean="0">
                <a:latin typeface="+mj-lt"/>
              </a:rPr>
              <a:t> d = 12;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double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smtClean="0">
                <a:latin typeface="+mj-lt"/>
              </a:rPr>
              <a:t>e = 1.5e-2; </a:t>
            </a:r>
            <a:r>
              <a:rPr lang="pt-BR" sz="2000" b="1" dirty="0" err="1" smtClean="0">
                <a:latin typeface="+mj-lt"/>
              </a:rPr>
              <a:t>float</a:t>
            </a:r>
            <a:r>
              <a:rPr lang="pt-BR" sz="2000" b="1" dirty="0" smtClean="0">
                <a:latin typeface="+mj-lt"/>
              </a:rPr>
              <a:t> f = 1995.89;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("\t%s\n", "Este programa faz vários testes com a função </a:t>
            </a: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("%c equivale ao número %d\n", c, c);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("%i em hexadecimal é %X\n", a, a);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("%u em </a:t>
            </a:r>
            <a:r>
              <a:rPr lang="pt-BR" sz="2000" b="1" dirty="0" err="1" smtClean="0">
                <a:latin typeface="+mj-lt"/>
              </a:rPr>
              <a:t>octal</a:t>
            </a:r>
            <a:r>
              <a:rPr lang="pt-BR" sz="2000" b="1" dirty="0" smtClean="0">
                <a:latin typeface="+mj-lt"/>
              </a:rPr>
              <a:t> é %o\n", b, b);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("%</a:t>
            </a:r>
            <a:r>
              <a:rPr lang="pt-BR" sz="2000" b="1" dirty="0" err="1" smtClean="0">
                <a:latin typeface="+mj-lt"/>
              </a:rPr>
              <a:t>hd</a:t>
            </a:r>
            <a:r>
              <a:rPr lang="pt-BR" sz="2000" b="1" dirty="0" smtClean="0">
                <a:latin typeface="+mj-lt"/>
              </a:rPr>
              <a:t> em hexadecimal é %</a:t>
            </a:r>
            <a:r>
              <a:rPr lang="pt-BR" sz="2000" b="1" dirty="0" err="1" smtClean="0">
                <a:latin typeface="+mj-lt"/>
              </a:rPr>
              <a:t>hx</a:t>
            </a:r>
            <a:r>
              <a:rPr lang="pt-BR" sz="2000" b="1" dirty="0" smtClean="0">
                <a:latin typeface="+mj-lt"/>
              </a:rPr>
              <a:t>\n", d, d);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("%.4lf em decimal equivale a %.4lE em </a:t>
            </a:r>
            <a:r>
              <a:rPr lang="pt-BR" sz="2000" b="1" dirty="0" smtClean="0">
                <a:latin typeface="+mj-lt"/>
              </a:rPr>
              <a:t>notação </a:t>
            </a:r>
            <a:r>
              <a:rPr lang="pt-BR" sz="2000" b="1" dirty="0" err="1" smtClean="0">
                <a:latin typeface="+mj-lt"/>
              </a:rPr>
              <a:t>científ</a:t>
            </a:r>
            <a:r>
              <a:rPr lang="pt-BR" sz="2000" b="1" dirty="0" smtClean="0">
                <a:latin typeface="+mj-lt"/>
              </a:rPr>
              <a:t>.\n</a:t>
            </a:r>
            <a:r>
              <a:rPr lang="pt-BR" sz="2000" b="1" dirty="0" smtClean="0">
                <a:latin typeface="+mj-lt"/>
              </a:rPr>
              <a:t>", e, e);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("%.2f em decimal equivale a %.3e em notação </a:t>
            </a:r>
            <a:r>
              <a:rPr lang="pt-BR" sz="2000" b="1" dirty="0" err="1" smtClean="0">
                <a:latin typeface="+mj-lt"/>
              </a:rPr>
              <a:t>científ</a:t>
            </a:r>
            <a:r>
              <a:rPr lang="pt-BR" sz="2000" b="1" dirty="0" smtClean="0">
                <a:latin typeface="+mj-lt"/>
              </a:rPr>
              <a:t>.\n</a:t>
            </a:r>
            <a:r>
              <a:rPr lang="pt-BR" sz="2000" b="1" dirty="0" smtClean="0">
                <a:latin typeface="+mj-lt"/>
              </a:rPr>
              <a:t>", f, f);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system</a:t>
            </a:r>
            <a:r>
              <a:rPr lang="pt-BR" sz="2000" b="1" dirty="0" smtClean="0">
                <a:latin typeface="+mj-lt"/>
              </a:rPr>
              <a:t>(''PAUSE'');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return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smtClean="0">
                <a:latin typeface="+mj-lt"/>
              </a:rPr>
              <a:t>0;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}</a:t>
            </a:r>
            <a:endParaRPr lang="pt-BR" sz="20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Saída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050" name="Picture 2" descr="D:\Dropbox\Capturas de tela\Captura de tela 2016-03-17 20.19.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362200"/>
            <a:ext cx="8409755" cy="25146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err="1" smtClean="0">
                <a:latin typeface="+mj-lt"/>
              </a:rPr>
              <a:t>printf</a:t>
            </a:r>
            <a:r>
              <a:rPr lang="pt-BR" sz="4600" b="1" dirty="0" smtClean="0">
                <a:latin typeface="+mj-lt"/>
              </a:rPr>
              <a:t> – Formatando a Saída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b="1" dirty="0" smtClean="0">
                <a:latin typeface="+mj-lt"/>
              </a:rPr>
              <a:t>É possível estabelecer o tamanho mínimo para </a:t>
            </a:r>
            <a:r>
              <a:rPr lang="pt-BR" sz="2400" b="1" dirty="0" smtClean="0">
                <a:latin typeface="+mj-lt"/>
              </a:rPr>
              <a:t>a impressão </a:t>
            </a:r>
            <a:r>
              <a:rPr lang="pt-BR" sz="2400" b="1" dirty="0" smtClean="0">
                <a:latin typeface="+mj-lt"/>
              </a:rPr>
              <a:t>de um campo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err="1" smtClean="0">
                <a:latin typeface="+mj-lt"/>
              </a:rPr>
              <a:t>int</a:t>
            </a: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err="1" smtClean="0">
                <a:latin typeface="+mj-lt"/>
              </a:rPr>
              <a:t>main</a:t>
            </a:r>
            <a:r>
              <a:rPr lang="pt-BR" sz="2400" b="1" dirty="0" smtClean="0">
                <a:latin typeface="+mj-lt"/>
              </a:rPr>
              <a:t>(</a:t>
            </a:r>
            <a:r>
              <a:rPr lang="pt-BR" sz="2400" b="1" dirty="0" err="1" smtClean="0">
                <a:latin typeface="+mj-lt"/>
              </a:rPr>
              <a:t>void</a:t>
            </a:r>
            <a:r>
              <a:rPr lang="pt-BR" sz="2400" b="1" dirty="0" smtClean="0">
                <a:latin typeface="+mj-lt"/>
              </a:rPr>
              <a:t>) </a:t>
            </a:r>
            <a:endParaRPr lang="pt-BR" sz="24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{ </a:t>
            </a:r>
            <a:r>
              <a:rPr lang="pt-BR" sz="2400" b="1" dirty="0" smtClean="0">
                <a:latin typeface="+mj-lt"/>
              </a:rPr>
              <a:t>//Includes omitidos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("%37s\n", "IFPE");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("%37s\n", "Análise e Desenvolvimento de Sistemas");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("%4d\n%4d\n%4d\n%4d\n", 1, 10, 100, 1000);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("%8.2f\n%8.3f\n", 1.5, 100.545);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system</a:t>
            </a:r>
            <a:r>
              <a:rPr lang="pt-BR" sz="2400" b="1" dirty="0" smtClean="0">
                <a:latin typeface="+mj-lt"/>
              </a:rPr>
              <a:t>(''PAUSE'');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return</a:t>
            </a: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smtClean="0">
                <a:latin typeface="+mj-lt"/>
              </a:rPr>
              <a:t>0;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}</a:t>
            </a:r>
            <a:endParaRPr lang="pt-BR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4" name="Picture 2" descr="D:\Dropbox\Capturas de tela\Captura de tela 2016-03-17 20.51.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5818" y="4932363"/>
            <a:ext cx="4723382" cy="184943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Utilizando a função </a:t>
            </a:r>
            <a:r>
              <a:rPr lang="pt-BR" sz="4600" b="1" dirty="0" err="1" smtClean="0">
                <a:latin typeface="+mj-lt"/>
              </a:rPr>
              <a:t>scanf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err="1" smtClean="0">
                <a:latin typeface="+mj-lt"/>
              </a:rPr>
              <a:t>int</a:t>
            </a: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err="1" smtClean="0">
                <a:latin typeface="+mj-lt"/>
              </a:rPr>
              <a:t>main</a:t>
            </a:r>
            <a:r>
              <a:rPr lang="pt-BR" sz="2400" b="1" dirty="0" smtClean="0">
                <a:latin typeface="+mj-lt"/>
              </a:rPr>
              <a:t>(</a:t>
            </a:r>
            <a:r>
              <a:rPr lang="pt-BR" sz="2400" b="1" dirty="0" err="1" smtClean="0">
                <a:latin typeface="+mj-lt"/>
              </a:rPr>
              <a:t>void</a:t>
            </a:r>
            <a:r>
              <a:rPr lang="pt-BR" sz="2400" b="1" dirty="0" smtClean="0">
                <a:latin typeface="+mj-lt"/>
              </a:rPr>
              <a:t>) </a:t>
            </a:r>
            <a:endParaRPr lang="pt-BR" sz="24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{ </a:t>
            </a:r>
            <a:r>
              <a:rPr lang="pt-BR" sz="2400" b="1" dirty="0" smtClean="0">
                <a:latin typeface="+mj-lt"/>
              </a:rPr>
              <a:t>//Includes omitidos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int</a:t>
            </a: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smtClean="0">
                <a:latin typeface="+mj-lt"/>
              </a:rPr>
              <a:t>i; </a:t>
            </a:r>
            <a:r>
              <a:rPr lang="pt-BR" sz="2400" b="1" dirty="0" err="1" smtClean="0">
                <a:latin typeface="+mj-lt"/>
              </a:rPr>
              <a:t>char</a:t>
            </a:r>
            <a:r>
              <a:rPr lang="pt-BR" sz="2400" b="1" dirty="0" smtClean="0">
                <a:latin typeface="+mj-lt"/>
              </a:rPr>
              <a:t> c; </a:t>
            </a:r>
            <a:r>
              <a:rPr lang="pt-BR" sz="2400" b="1" dirty="0" err="1" smtClean="0">
                <a:latin typeface="+mj-lt"/>
              </a:rPr>
              <a:t>double</a:t>
            </a:r>
            <a:r>
              <a:rPr lang="pt-BR" sz="2400" b="1" dirty="0" smtClean="0">
                <a:latin typeface="+mj-lt"/>
              </a:rPr>
              <a:t> d;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("\t%s\n\n", "Este programa faz vários testes com </a:t>
            </a:r>
            <a:r>
              <a:rPr lang="pt-BR" sz="2400" b="1" dirty="0" smtClean="0">
                <a:latin typeface="+mj-lt"/>
              </a:rPr>
              <a:t>a função </a:t>
            </a:r>
            <a:r>
              <a:rPr lang="pt-BR" sz="2400" b="1" dirty="0" err="1" smtClean="0">
                <a:latin typeface="+mj-lt"/>
              </a:rPr>
              <a:t>scanf</a:t>
            </a:r>
            <a:r>
              <a:rPr lang="pt-BR" sz="2400" b="1" dirty="0" smtClean="0">
                <a:latin typeface="+mj-lt"/>
              </a:rPr>
              <a:t>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("Informe um </a:t>
            </a:r>
            <a:r>
              <a:rPr lang="pt-BR" sz="2400" b="1" dirty="0" err="1" smtClean="0">
                <a:latin typeface="+mj-lt"/>
              </a:rPr>
              <a:t>caracter</a:t>
            </a:r>
            <a:r>
              <a:rPr lang="pt-BR" sz="2400" b="1" dirty="0" smtClean="0">
                <a:latin typeface="+mj-lt"/>
              </a:rPr>
              <a:t>: 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scanf</a:t>
            </a:r>
            <a:r>
              <a:rPr lang="pt-BR" sz="2400" b="1" dirty="0" smtClean="0">
                <a:latin typeface="+mj-lt"/>
              </a:rPr>
              <a:t>("%c", &amp;c);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("\</a:t>
            </a:r>
            <a:r>
              <a:rPr lang="pt-BR" sz="2400" b="1" dirty="0" err="1" smtClean="0">
                <a:latin typeface="+mj-lt"/>
              </a:rPr>
              <a:t>nCaracter</a:t>
            </a:r>
            <a:r>
              <a:rPr lang="pt-BR" sz="2400" b="1" dirty="0" smtClean="0">
                <a:latin typeface="+mj-lt"/>
              </a:rPr>
              <a:t> informado foi: \'%c\'\n\n", c);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("Informe um número inteiro em decimal: 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scanf</a:t>
            </a:r>
            <a:r>
              <a:rPr lang="pt-BR" sz="2400" b="1" dirty="0" smtClean="0">
                <a:latin typeface="+mj-lt"/>
              </a:rPr>
              <a:t>("%d", &amp;i);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("O número informado foi: %d\n\n", i</a:t>
            </a:r>
            <a:r>
              <a:rPr lang="pt-BR" sz="2400" b="1" dirty="0" smtClean="0">
                <a:latin typeface="+mj-lt"/>
              </a:rPr>
              <a:t>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pt-BR" sz="24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//</a:t>
            </a:r>
            <a:r>
              <a:rPr lang="pt-BR" sz="2400" b="1" dirty="0" smtClean="0">
                <a:latin typeface="+mj-lt"/>
              </a:rPr>
              <a:t>continua</a:t>
            </a:r>
            <a:endParaRPr lang="pt-BR" sz="24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Utilizando a função </a:t>
            </a:r>
            <a:r>
              <a:rPr lang="pt-BR" sz="4600" b="1" dirty="0" err="1" smtClean="0">
                <a:latin typeface="+mj-lt"/>
              </a:rPr>
              <a:t>scanf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//continuação...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("Informe um número em hexadecimal: 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err="1" smtClean="0">
                <a:latin typeface="+mj-lt"/>
              </a:rPr>
              <a:t>scanf</a:t>
            </a:r>
            <a:r>
              <a:rPr lang="pt-BR" sz="2000" b="1" dirty="0" smtClean="0">
                <a:latin typeface="+mj-lt"/>
              </a:rPr>
              <a:t>("%x", &amp;i);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("%i em hexadecimal é %X\n\n", i, i);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("Informe um número em </a:t>
            </a:r>
            <a:r>
              <a:rPr lang="pt-BR" sz="2000" b="1" dirty="0" err="1" smtClean="0">
                <a:latin typeface="+mj-lt"/>
              </a:rPr>
              <a:t>octal</a:t>
            </a:r>
            <a:r>
              <a:rPr lang="pt-BR" sz="2000" b="1" dirty="0" smtClean="0">
                <a:latin typeface="+mj-lt"/>
              </a:rPr>
              <a:t>: 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err="1" smtClean="0">
                <a:latin typeface="+mj-lt"/>
              </a:rPr>
              <a:t>scanf</a:t>
            </a:r>
            <a:r>
              <a:rPr lang="pt-BR" sz="2000" b="1" dirty="0" smtClean="0">
                <a:latin typeface="+mj-lt"/>
              </a:rPr>
              <a:t>("%o", &amp;i);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(“%d </a:t>
            </a:r>
            <a:r>
              <a:rPr lang="pt-BR" sz="2000" b="1" dirty="0" smtClean="0">
                <a:latin typeface="+mj-lt"/>
              </a:rPr>
              <a:t>em </a:t>
            </a:r>
            <a:r>
              <a:rPr lang="pt-BR" sz="2000" b="1" dirty="0" err="1" smtClean="0">
                <a:latin typeface="+mj-lt"/>
              </a:rPr>
              <a:t>octal</a:t>
            </a:r>
            <a:r>
              <a:rPr lang="pt-BR" sz="2000" b="1" dirty="0" smtClean="0">
                <a:latin typeface="+mj-lt"/>
              </a:rPr>
              <a:t> é %o\n\n", i, i);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("Informe um número real: 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err="1" smtClean="0">
                <a:latin typeface="+mj-lt"/>
              </a:rPr>
              <a:t>scanf</a:t>
            </a:r>
            <a:r>
              <a:rPr lang="pt-BR" sz="2000" b="1" dirty="0" smtClean="0">
                <a:latin typeface="+mj-lt"/>
              </a:rPr>
              <a:t>("%</a:t>
            </a:r>
            <a:r>
              <a:rPr lang="pt-BR" sz="2000" b="1" dirty="0" err="1" smtClean="0">
                <a:latin typeface="+mj-lt"/>
              </a:rPr>
              <a:t>lf</a:t>
            </a:r>
            <a:r>
              <a:rPr lang="pt-BR" sz="2000" b="1" dirty="0" smtClean="0">
                <a:latin typeface="+mj-lt"/>
              </a:rPr>
              <a:t>", &amp;d);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("O número </a:t>
            </a:r>
            <a:r>
              <a:rPr lang="pt-BR" sz="2000" b="1" dirty="0" err="1" smtClean="0">
                <a:latin typeface="+mj-lt"/>
              </a:rPr>
              <a:t>inform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smtClean="0">
                <a:latin typeface="+mj-lt"/>
              </a:rPr>
              <a:t>foi: %</a:t>
            </a:r>
            <a:r>
              <a:rPr lang="pt-BR" sz="2000" b="1" dirty="0" err="1" smtClean="0">
                <a:latin typeface="+mj-lt"/>
              </a:rPr>
              <a:t>lf</a:t>
            </a:r>
            <a:r>
              <a:rPr lang="pt-BR" sz="2000" b="1" dirty="0" smtClean="0">
                <a:latin typeface="+mj-lt"/>
              </a:rPr>
              <a:t> (%</a:t>
            </a:r>
            <a:r>
              <a:rPr lang="pt-BR" sz="2000" b="1" dirty="0" err="1" smtClean="0">
                <a:latin typeface="+mj-lt"/>
              </a:rPr>
              <a:t>le</a:t>
            </a:r>
            <a:r>
              <a:rPr lang="pt-BR" sz="2000" b="1" dirty="0" smtClean="0">
                <a:latin typeface="+mj-lt"/>
              </a:rPr>
              <a:t> em notação científica)\n\n", d, d);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system(''PAUSE'');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err="1" smtClean="0">
                <a:latin typeface="+mj-lt"/>
              </a:rPr>
              <a:t>return</a:t>
            </a:r>
            <a:r>
              <a:rPr lang="pt-BR" sz="2000" b="1" dirty="0" smtClean="0">
                <a:latin typeface="+mj-lt"/>
              </a:rPr>
              <a:t> 0;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}</a:t>
            </a:r>
            <a:endParaRPr lang="pt-BR" sz="20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Saída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pt-BR" sz="20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098" name="Picture 2" descr="D:\Dropbox\Capturas de tela\Captura de tela 2016-03-17 22.40.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72834" cy="52578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Escritório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639</Words>
  <Application>Microsoft Office PowerPoint</Application>
  <PresentationFormat>Apresentação na tela (4:3)</PresentationFormat>
  <Paragraphs>207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Balcão Envidraçado</vt:lpstr>
      <vt:lpstr>Slide 1</vt:lpstr>
      <vt:lpstr>Roteiro</vt:lpstr>
      <vt:lpstr>Códigos de impressão - printf</vt:lpstr>
      <vt:lpstr>Slide 4</vt:lpstr>
      <vt:lpstr>Saída</vt:lpstr>
      <vt:lpstr>printf – Formatando a Saída</vt:lpstr>
      <vt:lpstr>Utilizando a função scanf</vt:lpstr>
      <vt:lpstr>Utilizando a função scanf</vt:lpstr>
      <vt:lpstr>Saída</vt:lpstr>
      <vt:lpstr>Cast – Conversão de tipos</vt:lpstr>
      <vt:lpstr>Operador sizeof</vt:lpstr>
      <vt:lpstr>Exercício</vt:lpstr>
      <vt:lpstr>Operador de endereço - &amp;</vt:lpstr>
      <vt:lpstr>Operadores Aritméticos</vt:lpstr>
      <vt:lpstr>Operadores</vt:lpstr>
      <vt:lpstr>Slide 16</vt:lpstr>
      <vt:lpstr>Slide 17</vt:lpstr>
      <vt:lpstr>Condicionais</vt:lpstr>
      <vt:lpstr>Slide 19</vt:lpstr>
      <vt:lpstr>Slide 20</vt:lpstr>
      <vt:lpstr>O que fizemos basicamente</vt:lpstr>
      <vt:lpstr>Poderíamos ter feito </vt:lpstr>
      <vt:lpstr>Condicionais</vt:lpstr>
      <vt:lpstr>Diagrama de blocos</vt:lpstr>
      <vt:lpstr>Exercícios</vt:lpstr>
      <vt:lpstr>Exercícios</vt:lpstr>
      <vt:lpstr>Condicionais</vt:lpstr>
      <vt:lpstr>Switch Case</vt:lpstr>
      <vt:lpstr>Switch Case</vt:lpstr>
      <vt:lpstr>Switch Case</vt:lpstr>
      <vt:lpstr>Slide 31</vt:lpstr>
      <vt:lpstr>Diagrama de blocos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Thiago José Marques Moura</dc:creator>
  <cp:lastModifiedBy>marco</cp:lastModifiedBy>
  <cp:revision>93</cp:revision>
  <dcterms:modified xsi:type="dcterms:W3CDTF">2016-03-18T03:09:48Z</dcterms:modified>
</cp:coreProperties>
</file>