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32" y="183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F74F-6358-42F7-B765-F0E777903BD8}" type="datetimeFigureOut">
              <a:rPr lang="pt-BR" smtClean="0"/>
              <a:pPr/>
              <a:t>31/03/2016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210F-3276-4517-9BB8-2C1CAE8A5F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EA70FD-D74E-46A6-A81A-7B98EF35E0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6F08-BBA3-4403-A799-6D283B66E1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31FF-D3BE-4472-99A5-47D584179B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96B8F6-1E93-4C9B-BCE6-39670D984B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8EB3E-6F4F-48CD-877C-1689985AFB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9747-0D5E-48C8-A6C5-B50E6447F11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4CF8-B46B-44A3-AE72-1453C6E54D7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BACA1C-D419-471B-97F7-D2E8F43452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3A85-E56D-4469-822A-9F843209A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B11114-2290-436C-95F7-90C09027B6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61C38E-DD27-4171-82DC-8D4602C5AEA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9B52D6-F852-4CC6-8625-5870EB9C619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143000"/>
            <a:ext cx="7315200" cy="118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Introdução</a:t>
            </a:r>
            <a:r>
              <a:rPr lang="en-US" sz="3600" dirty="0" smtClean="0">
                <a:solidFill>
                  <a:schemeClr val="tx1"/>
                </a:solidFill>
              </a:rPr>
              <a:t> à </a:t>
            </a:r>
            <a:r>
              <a:rPr lang="en-US" sz="3600" dirty="0" err="1" smtClean="0">
                <a:solidFill>
                  <a:schemeClr val="tx1"/>
                </a:solidFill>
              </a:rPr>
              <a:t>Programação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3505200"/>
            <a:ext cx="785495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18360"/>
          <a:lstStyle/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Instituto Federal de Pernambuco</a:t>
            </a:r>
            <a:endParaRPr lang="pt-BR" sz="2600" dirty="0">
              <a:solidFill>
                <a:schemeClr val="tx1"/>
              </a:solidFill>
              <a:latin typeface="Constantia" pitchFamily="18" charset="0"/>
            </a:endParaRPr>
          </a:p>
          <a:p>
            <a:pPr algn="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Tecnologia em Analise </a:t>
            </a: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e Desenvolvimento de Sistemas</a:t>
            </a:r>
          </a:p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Prof. Marco </a:t>
            </a: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Domingues</a:t>
            </a:r>
            <a:endParaRPr lang="pt-BR" sz="26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Refinamento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181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Algoritmo 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  </a:t>
            </a:r>
            <a:r>
              <a:rPr lang="pt-BR" sz="2600" b="1" dirty="0" smtClean="0">
                <a:latin typeface="+mj-lt"/>
              </a:rPr>
              <a:t>1. Declara e iniciar as variáveis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1.1 </a:t>
            </a:r>
            <a:r>
              <a:rPr lang="pt-BR" sz="2600" b="1" dirty="0" smtClean="0">
                <a:latin typeface="+mj-lt"/>
              </a:rPr>
              <a:t>Declare nota, soma, média e contador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 </a:t>
            </a:r>
            <a:r>
              <a:rPr lang="pt-BR" sz="2600" b="1" dirty="0" smtClean="0">
                <a:latin typeface="+mj-lt"/>
              </a:rPr>
              <a:t>1.2 Inicie a soma com 0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1.3 </a:t>
            </a:r>
            <a:r>
              <a:rPr lang="pt-BR" sz="2600" b="1" dirty="0" smtClean="0">
                <a:latin typeface="+mj-lt"/>
              </a:rPr>
              <a:t>Inicie o contador com 1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 2.Ler </a:t>
            </a:r>
            <a:r>
              <a:rPr lang="pt-BR" sz="2600" b="1" dirty="0" smtClean="0">
                <a:latin typeface="+mj-lt"/>
              </a:rPr>
              <a:t>as 10 notas e somá-las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2.1 </a:t>
            </a:r>
            <a:r>
              <a:rPr lang="pt-BR" sz="2600" b="1" dirty="0" smtClean="0">
                <a:latin typeface="+mj-lt"/>
              </a:rPr>
              <a:t>Enquanto o contador for menor ou igual a 10</a:t>
            </a:r>
          </a:p>
          <a:p>
            <a:pPr lvl="4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2.1.1 Leia a próxima nota</a:t>
            </a:r>
          </a:p>
          <a:p>
            <a:pPr lvl="4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b="1" dirty="0" smtClean="0">
                <a:latin typeface="+mj-lt"/>
              </a:rPr>
              <a:t> 2.1.2 </a:t>
            </a:r>
            <a:r>
              <a:rPr lang="pt-BR" sz="2400" b="1" dirty="0" smtClean="0">
                <a:latin typeface="+mj-lt"/>
              </a:rPr>
              <a:t>Adicione a nota lida à soma se ela for válida</a:t>
            </a:r>
          </a:p>
          <a:p>
            <a:pPr lvl="4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2.1.3 Adicione 1 ao contador se a nota for válida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 </a:t>
            </a:r>
            <a:r>
              <a:rPr lang="pt-BR" sz="2600" b="1" dirty="0" smtClean="0">
                <a:latin typeface="+mj-lt"/>
              </a:rPr>
              <a:t>3. Calcular e imprimir a média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 </a:t>
            </a:r>
            <a:r>
              <a:rPr lang="pt-BR" sz="2600" b="1" dirty="0" smtClean="0">
                <a:latin typeface="+mj-lt"/>
              </a:rPr>
              <a:t>3.1 Calcule a média dividindo a soma por 10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 </a:t>
            </a:r>
            <a:r>
              <a:rPr lang="pt-BR" sz="2600" b="1" dirty="0" smtClean="0">
                <a:latin typeface="+mj-lt"/>
              </a:rPr>
              <a:t>3.2 Imprima a média das notas</a:t>
            </a:r>
            <a:endParaRPr lang="pt-BR" sz="23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Diagrama de Blocos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181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300" b="1" dirty="0">
              <a:latin typeface="+mj-lt"/>
            </a:endParaRPr>
          </a:p>
        </p:txBody>
      </p:sp>
      <p:pic>
        <p:nvPicPr>
          <p:cNvPr id="3074" name="Picture 2" descr="D:\Dropbox\Capturas de tela\Captura de tela 2016-03-31 21.17.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2999"/>
            <a:ext cx="6705600" cy="538821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28600"/>
            <a:ext cx="8458200" cy="6019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// Este programa calcula a média de 10 notas (includes omitidos)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#define N_MIN 0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#define N_MAX 100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int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main</a:t>
            </a:r>
            <a:r>
              <a:rPr lang="pt-BR" sz="2000" b="1" dirty="0" smtClean="0">
                <a:latin typeface="+mj-lt"/>
              </a:rPr>
              <a:t>(</a:t>
            </a:r>
            <a:r>
              <a:rPr lang="pt-BR" sz="2000" b="1" dirty="0" err="1" smtClean="0">
                <a:latin typeface="+mj-lt"/>
              </a:rPr>
              <a:t>void</a:t>
            </a:r>
            <a:r>
              <a:rPr lang="pt-BR" sz="2000" b="1" dirty="0" smtClean="0">
                <a:latin typeface="+mj-lt"/>
              </a:rPr>
              <a:t>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int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nota, contador, soma, media; //Declaração das variáveis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soma </a:t>
            </a:r>
            <a:r>
              <a:rPr lang="pt-BR" sz="2000" b="1" dirty="0" smtClean="0">
                <a:latin typeface="+mj-lt"/>
              </a:rPr>
              <a:t>= 0; //Iniciando a soma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contador </a:t>
            </a:r>
            <a:r>
              <a:rPr lang="pt-BR" sz="2000" b="1" dirty="0" smtClean="0">
                <a:latin typeface="+mj-lt"/>
              </a:rPr>
              <a:t>= 1; //Iniciando o contador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while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(contador &lt;= 10)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	</a:t>
            </a:r>
            <a:r>
              <a:rPr lang="pt-BR" sz="2000" b="1" dirty="0" err="1" smtClean="0">
                <a:latin typeface="+mj-lt"/>
              </a:rPr>
              <a:t>scanf</a:t>
            </a:r>
            <a:r>
              <a:rPr lang="pt-BR" sz="2000" b="1" dirty="0" smtClean="0">
                <a:latin typeface="+mj-lt"/>
              </a:rPr>
              <a:t>("%d", &amp;nota);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	</a:t>
            </a:r>
            <a:r>
              <a:rPr lang="pt-BR" sz="2000" b="1" dirty="0" err="1" smtClean="0">
                <a:latin typeface="+mj-lt"/>
              </a:rPr>
              <a:t>if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(nota &gt;= N_MIN &amp;&amp; nota &lt;= N_MAX)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		soma </a:t>
            </a:r>
            <a:r>
              <a:rPr lang="pt-BR" sz="2000" b="1" dirty="0" smtClean="0">
                <a:latin typeface="+mj-lt"/>
              </a:rPr>
              <a:t>= soma + nota;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		contador </a:t>
            </a:r>
            <a:r>
              <a:rPr lang="pt-BR" sz="2000" b="1" dirty="0" smtClean="0">
                <a:latin typeface="+mj-lt"/>
              </a:rPr>
              <a:t>= contador + 1;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	}</a:t>
            </a:r>
            <a:endParaRPr lang="pt-BR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}</a:t>
            </a:r>
            <a:endParaRPr lang="pt-BR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media </a:t>
            </a:r>
            <a:r>
              <a:rPr lang="pt-BR" sz="2000" b="1" dirty="0" smtClean="0">
                <a:latin typeface="+mj-lt"/>
              </a:rPr>
              <a:t>= soma / 10; //Divisão inteira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("A média das notas é %d\n", media);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return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(EXIT_SUCCESS);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}</a:t>
            </a:r>
            <a:endParaRPr lang="pt-BR" sz="20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28600"/>
            <a:ext cx="8458200" cy="6019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//</a:t>
            </a:r>
            <a:r>
              <a:rPr lang="pt-BR" sz="2000" b="1" dirty="0" smtClean="0">
                <a:latin typeface="+mj-lt"/>
              </a:rPr>
              <a:t>Mas se quisermos que a média seja um valor real?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int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main</a:t>
            </a:r>
            <a:r>
              <a:rPr lang="pt-BR" sz="2000" b="1" dirty="0" smtClean="0">
                <a:latin typeface="+mj-lt"/>
              </a:rPr>
              <a:t>(</a:t>
            </a:r>
            <a:r>
              <a:rPr lang="pt-BR" sz="2000" b="1" dirty="0" err="1" smtClean="0">
                <a:latin typeface="+mj-lt"/>
              </a:rPr>
              <a:t>void</a:t>
            </a:r>
            <a:r>
              <a:rPr lang="pt-BR" sz="2000" b="1" dirty="0" smtClean="0">
                <a:latin typeface="+mj-lt"/>
              </a:rPr>
              <a:t>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//</a:t>
            </a:r>
            <a:r>
              <a:rPr lang="pt-BR" sz="2000" b="1" dirty="0" smtClean="0">
                <a:latin typeface="+mj-lt"/>
              </a:rPr>
              <a:t>declaração da média como um número de ponto flutuante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float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media;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...</a:t>
            </a:r>
            <a:endParaRPr lang="pt-BR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//</a:t>
            </a:r>
            <a:r>
              <a:rPr lang="pt-BR" sz="2000" b="1" dirty="0" smtClean="0">
                <a:latin typeface="+mj-lt"/>
              </a:rPr>
              <a:t>Evita que o resultado da divisão seja truncado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media </a:t>
            </a:r>
            <a:r>
              <a:rPr lang="pt-BR" sz="2000" b="1" dirty="0" smtClean="0">
                <a:latin typeface="+mj-lt"/>
              </a:rPr>
              <a:t>= (</a:t>
            </a:r>
            <a:r>
              <a:rPr lang="pt-BR" sz="2000" b="1" dirty="0" err="1" smtClean="0">
                <a:latin typeface="+mj-lt"/>
              </a:rPr>
              <a:t>float</a:t>
            </a:r>
            <a:r>
              <a:rPr lang="pt-BR" sz="2000" b="1" dirty="0" smtClean="0">
                <a:latin typeface="+mj-lt"/>
              </a:rPr>
              <a:t>) soma / 10;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smtClean="0">
                <a:latin typeface="+mj-lt"/>
              </a:rPr>
              <a:t>//</a:t>
            </a:r>
            <a:r>
              <a:rPr lang="pt-BR" sz="2000" b="1" dirty="0" smtClean="0">
                <a:latin typeface="+mj-lt"/>
              </a:rPr>
              <a:t>Imprime a média com duas casas decimais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("A média das notas é %.2f\n", media);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return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(EXIT_SUCCESS);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}</a:t>
            </a:r>
            <a:endParaRPr lang="pt-BR" sz="20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err="1" smtClean="0">
                <a:latin typeface="+mj-lt"/>
              </a:rPr>
              <a:t>While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181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b="1" dirty="0" smtClean="0">
                <a:latin typeface="+mj-lt"/>
              </a:rPr>
              <a:t>Outra Alternativa seria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0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smtClean="0"/>
              <a:t>//</a:t>
            </a:r>
            <a:r>
              <a:rPr lang="pt-BR" sz="2000" dirty="0" smtClean="0"/>
              <a:t>Evita que o resultado da divisão seja truncado</a:t>
            </a:r>
            <a:br>
              <a:rPr lang="pt-BR" sz="2000" dirty="0" smtClean="0"/>
            </a:br>
            <a:endParaRPr lang="pt-BR" sz="20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smtClean="0"/>
              <a:t>media </a:t>
            </a:r>
            <a:r>
              <a:rPr lang="pt-BR" sz="2000" dirty="0" smtClean="0"/>
              <a:t>= soma / 10.0;</a:t>
            </a:r>
            <a:br>
              <a:rPr lang="pt-BR" sz="2000" dirty="0" smtClean="0"/>
            </a:br>
            <a:endParaRPr lang="pt-BR" sz="20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err="1" smtClean="0">
                <a:latin typeface="+mj-lt"/>
              </a:rPr>
              <a:t>While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b="1" dirty="0" smtClean="0">
                <a:latin typeface="+mj-lt"/>
              </a:rPr>
              <a:t>Vamos </a:t>
            </a:r>
            <a:r>
              <a:rPr lang="pt-BR" sz="2800" b="1" dirty="0" smtClean="0">
                <a:latin typeface="+mj-lt"/>
              </a:rPr>
              <a:t>generalizar o problema das médias </a:t>
            </a:r>
            <a:r>
              <a:rPr lang="pt-BR" sz="2800" b="1" dirty="0" smtClean="0">
                <a:latin typeface="+mj-lt"/>
              </a:rPr>
              <a:t>de uma </a:t>
            </a:r>
            <a:r>
              <a:rPr lang="pt-BR" sz="2800" b="1" dirty="0" smtClean="0">
                <a:latin typeface="+mj-lt"/>
              </a:rPr>
              <a:t>turma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b="1" dirty="0" smtClean="0">
                <a:latin typeface="+mj-lt"/>
              </a:rPr>
              <a:t>O </a:t>
            </a:r>
            <a:r>
              <a:rPr lang="pt-BR" sz="2500" b="1" dirty="0" smtClean="0">
                <a:latin typeface="+mj-lt"/>
              </a:rPr>
              <a:t>programa agora terá que ler uma </a:t>
            </a:r>
            <a:r>
              <a:rPr lang="pt-BR" sz="2500" b="1" dirty="0" smtClean="0">
                <a:latin typeface="+mj-lt"/>
              </a:rPr>
              <a:t>quantidade indeterminada </a:t>
            </a:r>
            <a:r>
              <a:rPr lang="pt-BR" sz="2500" b="1" dirty="0" smtClean="0">
                <a:latin typeface="+mj-lt"/>
              </a:rPr>
              <a:t>de notas</a:t>
            </a:r>
            <a:endParaRPr lang="pt-BR" sz="17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err="1" smtClean="0">
                <a:latin typeface="+mj-lt"/>
              </a:rPr>
              <a:t>While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b="1" dirty="0" smtClean="0">
                <a:latin typeface="+mj-lt"/>
              </a:rPr>
              <a:t>Uma </a:t>
            </a:r>
            <a:r>
              <a:rPr lang="pt-BR" sz="2800" b="1" dirty="0" smtClean="0">
                <a:latin typeface="+mj-lt"/>
              </a:rPr>
              <a:t>forma de saber até quando ler </a:t>
            </a:r>
            <a:r>
              <a:rPr lang="pt-BR" sz="2800" b="1" dirty="0" smtClean="0">
                <a:latin typeface="+mj-lt"/>
              </a:rPr>
              <a:t>é determinar </a:t>
            </a:r>
            <a:r>
              <a:rPr lang="pt-BR" sz="2800" b="1" dirty="0" smtClean="0">
                <a:latin typeface="+mj-lt"/>
              </a:rPr>
              <a:t>um valor </a:t>
            </a:r>
            <a:r>
              <a:rPr lang="pt-BR" sz="2800" b="1" dirty="0" smtClean="0">
                <a:latin typeface="+mj-lt"/>
              </a:rPr>
              <a:t>sentinela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b="1" dirty="0" smtClean="0">
                <a:latin typeface="+mj-lt"/>
              </a:rPr>
              <a:t> </a:t>
            </a:r>
            <a:r>
              <a:rPr lang="pt-BR" sz="2500" b="1" dirty="0" smtClean="0">
                <a:latin typeface="+mj-lt"/>
              </a:rPr>
              <a:t>Quando esse valor for lido, o laço </a:t>
            </a:r>
            <a:r>
              <a:rPr lang="pt-BR" sz="2500" b="1" dirty="0" err="1" smtClean="0">
                <a:latin typeface="+mj-lt"/>
              </a:rPr>
              <a:t>While</a:t>
            </a:r>
            <a:r>
              <a:rPr lang="pt-BR" sz="2500" b="1" dirty="0" smtClean="0">
                <a:latin typeface="+mj-lt"/>
              </a:rPr>
              <a:t> terminará </a:t>
            </a:r>
            <a:r>
              <a:rPr lang="pt-BR" sz="2500" b="1" dirty="0" smtClean="0">
                <a:latin typeface="+mj-lt"/>
              </a:rPr>
              <a:t>sua execução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b="1" dirty="0" smtClean="0">
                <a:latin typeface="+mj-lt"/>
              </a:rPr>
              <a:t>Notas </a:t>
            </a:r>
            <a:r>
              <a:rPr lang="pt-BR" sz="2500" b="1" dirty="0" smtClean="0">
                <a:latin typeface="+mj-lt"/>
              </a:rPr>
              <a:t>tipicamente são valores como 100, </a:t>
            </a:r>
            <a:r>
              <a:rPr lang="pt-BR" sz="2500" b="1" dirty="0" smtClean="0">
                <a:latin typeface="+mj-lt"/>
              </a:rPr>
              <a:t>65,42</a:t>
            </a:r>
            <a:r>
              <a:rPr lang="pt-BR" sz="2500" b="1" dirty="0" smtClean="0">
                <a:latin typeface="+mj-lt"/>
              </a:rPr>
              <a:t>, 96, </a:t>
            </a:r>
            <a:r>
              <a:rPr lang="pt-BR" sz="2500" b="1" dirty="0" err="1" smtClean="0">
                <a:latin typeface="+mj-lt"/>
              </a:rPr>
              <a:t>etc</a:t>
            </a:r>
            <a:endParaRPr lang="pt-BR" sz="25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b="1" dirty="0" smtClean="0">
                <a:latin typeface="+mj-lt"/>
              </a:rPr>
              <a:t>Um </a:t>
            </a:r>
            <a:r>
              <a:rPr lang="pt-BR" sz="2500" b="1" dirty="0" smtClean="0">
                <a:latin typeface="+mj-lt"/>
              </a:rPr>
              <a:t>valor negativo (-1 por exemplo) </a:t>
            </a:r>
            <a:r>
              <a:rPr lang="pt-BR" sz="2500" b="1" dirty="0" smtClean="0">
                <a:latin typeface="+mj-lt"/>
              </a:rPr>
              <a:t>pode servir </a:t>
            </a:r>
            <a:r>
              <a:rPr lang="pt-BR" sz="2500" b="1" dirty="0" smtClean="0">
                <a:latin typeface="+mj-lt"/>
              </a:rPr>
              <a:t>como sentinela</a:t>
            </a:r>
            <a:endParaRPr lang="pt-BR" sz="14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err="1" smtClean="0">
                <a:latin typeface="+mj-lt"/>
              </a:rPr>
              <a:t>While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b="1" dirty="0" smtClean="0">
                <a:latin typeface="+mj-lt"/>
              </a:rPr>
              <a:t>Algoritmo em descrição narrativa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b="1" dirty="0" smtClean="0">
              <a:latin typeface="+mj-lt"/>
            </a:endParaRPr>
          </a:p>
          <a:p>
            <a:pPr marL="1188720" lvl="2" indent="-45720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pt-BR" sz="2500" b="1" dirty="0" smtClean="0">
                <a:latin typeface="+mj-lt"/>
              </a:rPr>
              <a:t> Declarar e iniciar as variáveis</a:t>
            </a:r>
          </a:p>
          <a:p>
            <a:pPr marL="1188720" lvl="2" indent="-45720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endParaRPr lang="pt-BR" sz="2500" b="1" dirty="0" smtClean="0">
              <a:latin typeface="+mj-lt"/>
            </a:endParaRPr>
          </a:p>
          <a:p>
            <a:pPr marL="1188720" lvl="2" indent="-45720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pt-BR" sz="2500" b="1" dirty="0" smtClean="0">
                <a:latin typeface="+mj-lt"/>
              </a:rPr>
              <a:t>Ler </a:t>
            </a:r>
            <a:r>
              <a:rPr lang="pt-BR" sz="2500" b="1" dirty="0" smtClean="0">
                <a:latin typeface="+mj-lt"/>
              </a:rPr>
              <a:t>as entradas, somar e contar </a:t>
            </a:r>
            <a:r>
              <a:rPr lang="pt-BR" sz="2500" b="1" dirty="0" smtClean="0">
                <a:latin typeface="+mj-lt"/>
              </a:rPr>
              <a:t>a quantidade </a:t>
            </a:r>
            <a:r>
              <a:rPr lang="pt-BR" sz="2500" b="1" dirty="0" smtClean="0">
                <a:latin typeface="+mj-lt"/>
              </a:rPr>
              <a:t>de entradas lidas</a:t>
            </a:r>
          </a:p>
          <a:p>
            <a:pPr marL="1188720" lvl="2" indent="-45720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endParaRPr lang="pt-BR" sz="2500" b="1" dirty="0" smtClean="0">
              <a:latin typeface="+mj-lt"/>
            </a:endParaRPr>
          </a:p>
          <a:p>
            <a:pPr marL="1188720" lvl="2" indent="-45720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pt-BR" sz="2500" b="1" dirty="0" smtClean="0">
                <a:latin typeface="+mj-lt"/>
              </a:rPr>
              <a:t>Calcular </a:t>
            </a:r>
            <a:r>
              <a:rPr lang="pt-BR" sz="2500" b="1" dirty="0" smtClean="0">
                <a:latin typeface="+mj-lt"/>
              </a:rPr>
              <a:t>e imprimir a média</a:t>
            </a:r>
            <a:endParaRPr lang="pt-BR" sz="14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err="1" smtClean="0">
                <a:latin typeface="+mj-lt"/>
              </a:rPr>
              <a:t>While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1. Declarar e iniciar as variáveis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	– </a:t>
            </a:r>
            <a:r>
              <a:rPr lang="pt-BR" sz="2800" b="1" dirty="0" smtClean="0">
                <a:latin typeface="+mj-lt"/>
              </a:rPr>
              <a:t>1.1 Declarar nota, soma, media e contador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	– </a:t>
            </a:r>
            <a:r>
              <a:rPr lang="pt-BR" sz="2800" b="1" dirty="0" smtClean="0">
                <a:latin typeface="+mj-lt"/>
              </a:rPr>
              <a:t>1.2 Iniciar soma e contador para 0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 </a:t>
            </a:r>
            <a:r>
              <a:rPr lang="pt-BR" sz="2800" b="1" dirty="0" smtClean="0">
                <a:latin typeface="+mj-lt"/>
              </a:rPr>
              <a:t>2. Ler as entradas, somar e contar a quantidade de </a:t>
            </a:r>
            <a:r>
              <a:rPr lang="pt-BR" sz="2800" b="1" dirty="0" smtClean="0">
                <a:latin typeface="+mj-lt"/>
              </a:rPr>
              <a:t>entradas lidas</a:t>
            </a:r>
            <a:endParaRPr lang="pt-BR" sz="2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	– </a:t>
            </a:r>
            <a:r>
              <a:rPr lang="pt-BR" sz="2800" b="1" dirty="0" smtClean="0">
                <a:latin typeface="+mj-lt"/>
              </a:rPr>
              <a:t>2.1 Ler a primeira nota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	– </a:t>
            </a:r>
            <a:r>
              <a:rPr lang="pt-BR" sz="2800" b="1" dirty="0" smtClean="0">
                <a:latin typeface="+mj-lt"/>
              </a:rPr>
              <a:t>2.2 Enquanto a nota for diferente de -1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		- </a:t>
            </a:r>
            <a:r>
              <a:rPr lang="pt-BR" sz="2400" b="1" dirty="0" smtClean="0">
                <a:latin typeface="+mj-lt"/>
              </a:rPr>
              <a:t>2.2.1 </a:t>
            </a:r>
            <a:r>
              <a:rPr lang="pt-BR" sz="2400" b="1" dirty="0" smtClean="0">
                <a:latin typeface="+mj-lt"/>
              </a:rPr>
              <a:t>Adicione a nota lida à soma se ela </a:t>
            </a:r>
            <a:r>
              <a:rPr lang="pt-BR" sz="2400" b="1" dirty="0" smtClean="0">
                <a:latin typeface="+mj-lt"/>
              </a:rPr>
              <a:t>for válida</a:t>
            </a:r>
            <a:endParaRPr lang="pt-BR" sz="2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		- </a:t>
            </a:r>
            <a:r>
              <a:rPr lang="pt-BR" sz="2400" b="1" dirty="0" smtClean="0">
                <a:latin typeface="+mj-lt"/>
              </a:rPr>
              <a:t>2.2.2 </a:t>
            </a:r>
            <a:r>
              <a:rPr lang="pt-BR" sz="2400" b="1" dirty="0" smtClean="0">
                <a:latin typeface="+mj-lt"/>
              </a:rPr>
              <a:t>Adicione 1 ao contador se a nota </a:t>
            </a:r>
            <a:r>
              <a:rPr lang="pt-BR" sz="2400" b="1" dirty="0" smtClean="0">
                <a:latin typeface="+mj-lt"/>
              </a:rPr>
              <a:t>for válida</a:t>
            </a: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smtClean="0">
                <a:latin typeface="+mj-lt"/>
              </a:rPr>
              <a:t>	- 2.2.3 </a:t>
            </a:r>
            <a:r>
              <a:rPr lang="pt-BR" sz="2400" b="1" dirty="0" smtClean="0">
                <a:latin typeface="+mj-lt"/>
              </a:rPr>
              <a:t>Leia a próxima nota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3</a:t>
            </a:r>
            <a:r>
              <a:rPr lang="pt-BR" sz="2800" b="1" dirty="0" smtClean="0">
                <a:latin typeface="+mj-lt"/>
              </a:rPr>
              <a:t>. Calcular e imprimir a média</a:t>
            </a:r>
            <a:endParaRPr lang="pt-BR" sz="14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err="1" smtClean="0">
                <a:latin typeface="+mj-lt"/>
              </a:rPr>
              <a:t>While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3</a:t>
            </a:r>
            <a:r>
              <a:rPr lang="pt-BR" sz="2800" b="1" dirty="0" smtClean="0">
                <a:latin typeface="+mj-lt"/>
              </a:rPr>
              <a:t>. Calcular e imprimir a </a:t>
            </a:r>
            <a:r>
              <a:rPr lang="pt-BR" sz="2800" b="1" dirty="0" smtClean="0">
                <a:latin typeface="+mj-lt"/>
              </a:rPr>
              <a:t>média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– </a:t>
            </a:r>
            <a:r>
              <a:rPr lang="pt-BR" sz="2400" b="1" dirty="0" smtClean="0">
                <a:latin typeface="+mj-lt"/>
              </a:rPr>
              <a:t>Calcule a média dividindo a soma </a:t>
            </a:r>
            <a:r>
              <a:rPr lang="pt-BR" sz="2400" b="1" dirty="0" smtClean="0">
                <a:latin typeface="+mj-lt"/>
              </a:rPr>
              <a:t>pelo contador</a:t>
            </a: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– </a:t>
            </a:r>
            <a:r>
              <a:rPr lang="pt-BR" sz="2400" b="1" dirty="0" smtClean="0">
                <a:latin typeface="+mj-lt"/>
              </a:rPr>
              <a:t>Imprima a média das notas</a:t>
            </a:r>
            <a:endParaRPr lang="pt-BR" sz="24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2971800"/>
            <a:ext cx="8458200" cy="685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 </a:t>
            </a:r>
            <a:r>
              <a:rPr lang="pt-BR" sz="3200" dirty="0" smtClean="0"/>
              <a:t>Comandos de Repetição em C</a:t>
            </a:r>
            <a:br>
              <a:rPr lang="pt-BR" sz="3200" dirty="0" smtClean="0"/>
            </a:b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0"/>
            <a:ext cx="8458200" cy="6248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err="1" smtClean="0">
                <a:latin typeface="+mj-lt"/>
              </a:rPr>
              <a:t>int</a:t>
            </a:r>
            <a:r>
              <a:rPr lang="pt-BR" sz="1600" b="1" dirty="0" smtClean="0">
                <a:latin typeface="+mj-lt"/>
              </a:rPr>
              <a:t> </a:t>
            </a:r>
            <a:r>
              <a:rPr lang="pt-BR" sz="1600" b="1" dirty="0" err="1" smtClean="0">
                <a:latin typeface="+mj-lt"/>
              </a:rPr>
              <a:t>main</a:t>
            </a:r>
            <a:r>
              <a:rPr lang="pt-BR" sz="1600" b="1" dirty="0" smtClean="0">
                <a:latin typeface="+mj-lt"/>
              </a:rPr>
              <a:t>(</a:t>
            </a:r>
            <a:r>
              <a:rPr lang="pt-BR" sz="1600" b="1" dirty="0" err="1" smtClean="0">
                <a:latin typeface="+mj-lt"/>
              </a:rPr>
              <a:t>void</a:t>
            </a:r>
            <a:r>
              <a:rPr lang="pt-BR" sz="1600" b="1" dirty="0" smtClean="0">
                <a:latin typeface="+mj-lt"/>
              </a:rPr>
              <a:t>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</a:t>
            </a:r>
            <a:r>
              <a:rPr lang="pt-BR" sz="1600" b="1" dirty="0" err="1" smtClean="0">
                <a:latin typeface="+mj-lt"/>
              </a:rPr>
              <a:t>int</a:t>
            </a:r>
            <a:r>
              <a:rPr lang="pt-BR" sz="1600" b="1" dirty="0" smtClean="0">
                <a:latin typeface="+mj-lt"/>
              </a:rPr>
              <a:t> </a:t>
            </a:r>
            <a:r>
              <a:rPr lang="pt-BR" sz="1600" b="1" dirty="0" smtClean="0">
                <a:latin typeface="+mj-lt"/>
              </a:rPr>
              <a:t>nota, soma, contador;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</a:t>
            </a:r>
            <a:r>
              <a:rPr lang="pt-BR" sz="1600" b="1" dirty="0" err="1" smtClean="0">
                <a:latin typeface="+mj-lt"/>
              </a:rPr>
              <a:t>float</a:t>
            </a:r>
            <a:r>
              <a:rPr lang="pt-BR" sz="1600" b="1" dirty="0" smtClean="0">
                <a:latin typeface="+mj-lt"/>
              </a:rPr>
              <a:t> </a:t>
            </a:r>
            <a:r>
              <a:rPr lang="pt-BR" sz="1600" b="1" dirty="0" smtClean="0">
                <a:latin typeface="+mj-lt"/>
              </a:rPr>
              <a:t>media;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soma </a:t>
            </a:r>
            <a:r>
              <a:rPr lang="pt-BR" sz="1600" b="1" dirty="0" smtClean="0">
                <a:latin typeface="+mj-lt"/>
              </a:rPr>
              <a:t>= 0; //Iniciando a soma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contador </a:t>
            </a:r>
            <a:r>
              <a:rPr lang="pt-BR" sz="1600" b="1" dirty="0" smtClean="0">
                <a:latin typeface="+mj-lt"/>
              </a:rPr>
              <a:t>= 0; //Iniciando o contador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</a:t>
            </a:r>
            <a:r>
              <a:rPr lang="pt-BR" sz="1600" b="1" dirty="0" err="1" smtClean="0">
                <a:latin typeface="+mj-lt"/>
              </a:rPr>
              <a:t>scanf</a:t>
            </a:r>
            <a:r>
              <a:rPr lang="pt-BR" sz="1600" b="1" dirty="0" smtClean="0">
                <a:latin typeface="+mj-lt"/>
              </a:rPr>
              <a:t>("%d", &amp;nota); //Lendo a primeira nota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</a:t>
            </a:r>
            <a:r>
              <a:rPr lang="pt-BR" sz="1600" b="1" dirty="0" err="1" smtClean="0">
                <a:latin typeface="+mj-lt"/>
              </a:rPr>
              <a:t>while</a:t>
            </a:r>
            <a:r>
              <a:rPr lang="pt-BR" sz="1600" b="1" dirty="0" smtClean="0">
                <a:latin typeface="+mj-lt"/>
              </a:rPr>
              <a:t> </a:t>
            </a:r>
            <a:r>
              <a:rPr lang="pt-BR" sz="1600" b="1" dirty="0" smtClean="0">
                <a:latin typeface="+mj-lt"/>
              </a:rPr>
              <a:t>(nota != -1) { //Caso a nota seja negativa, a execução do laço terminará</a:t>
            </a: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	</a:t>
            </a:r>
            <a:r>
              <a:rPr lang="pt-BR" sz="1600" b="1" dirty="0" err="1" smtClean="0">
                <a:latin typeface="+mj-lt"/>
              </a:rPr>
              <a:t>if</a:t>
            </a:r>
            <a:r>
              <a:rPr lang="pt-BR" sz="1600" b="1" dirty="0" smtClean="0">
                <a:latin typeface="+mj-lt"/>
              </a:rPr>
              <a:t> </a:t>
            </a:r>
            <a:r>
              <a:rPr lang="pt-BR" sz="1600" b="1" dirty="0" smtClean="0">
                <a:latin typeface="+mj-lt"/>
              </a:rPr>
              <a:t>(nota &gt;= N_MIN &amp;&amp; nota &lt;= N_MAX)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		soma </a:t>
            </a:r>
            <a:r>
              <a:rPr lang="pt-BR" sz="1600" b="1" dirty="0" smtClean="0">
                <a:latin typeface="+mj-lt"/>
              </a:rPr>
              <a:t>= soma + nota;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		contador </a:t>
            </a:r>
            <a:r>
              <a:rPr lang="pt-BR" sz="1600" b="1" dirty="0" smtClean="0">
                <a:latin typeface="+mj-lt"/>
              </a:rPr>
              <a:t>= contador + 1;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	}</a:t>
            </a:r>
            <a:endParaRPr lang="pt-BR" sz="16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	</a:t>
            </a:r>
            <a:r>
              <a:rPr lang="pt-BR" sz="1600" b="1" dirty="0" err="1" smtClean="0">
                <a:latin typeface="+mj-lt"/>
              </a:rPr>
              <a:t>scanf</a:t>
            </a:r>
            <a:r>
              <a:rPr lang="pt-BR" sz="1600" b="1" dirty="0" smtClean="0">
                <a:latin typeface="+mj-lt"/>
              </a:rPr>
              <a:t>("%d", &amp;nota); //Lendo a próxima nota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}</a:t>
            </a:r>
            <a:endParaRPr lang="pt-BR" sz="16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</a:t>
            </a:r>
            <a:r>
              <a:rPr lang="pt-BR" sz="1600" b="1" dirty="0" err="1" smtClean="0">
                <a:latin typeface="+mj-lt"/>
              </a:rPr>
              <a:t>if</a:t>
            </a:r>
            <a:r>
              <a:rPr lang="pt-BR" sz="1600" b="1" dirty="0" smtClean="0">
                <a:latin typeface="+mj-lt"/>
              </a:rPr>
              <a:t> </a:t>
            </a:r>
            <a:r>
              <a:rPr lang="pt-BR" sz="1600" b="1" dirty="0" smtClean="0">
                <a:latin typeface="+mj-lt"/>
              </a:rPr>
              <a:t>(contador != 0)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	media </a:t>
            </a:r>
            <a:r>
              <a:rPr lang="pt-BR" sz="1600" b="1" dirty="0" smtClean="0">
                <a:latin typeface="+mj-lt"/>
              </a:rPr>
              <a:t>= (</a:t>
            </a:r>
            <a:r>
              <a:rPr lang="pt-BR" sz="1600" b="1" dirty="0" err="1" smtClean="0">
                <a:latin typeface="+mj-lt"/>
              </a:rPr>
              <a:t>float</a:t>
            </a:r>
            <a:r>
              <a:rPr lang="pt-BR" sz="1600" b="1" dirty="0" smtClean="0">
                <a:latin typeface="+mj-lt"/>
              </a:rPr>
              <a:t>) soma / contador; //A média é a soma divida pela quantidade de notas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	</a:t>
            </a:r>
            <a:r>
              <a:rPr lang="pt-BR" sz="1600" b="1" dirty="0" err="1" smtClean="0">
                <a:latin typeface="+mj-lt"/>
              </a:rPr>
              <a:t>printf</a:t>
            </a:r>
            <a:r>
              <a:rPr lang="pt-BR" sz="1600" b="1" dirty="0" smtClean="0">
                <a:latin typeface="+mj-lt"/>
              </a:rPr>
              <a:t>("A média das notas é %.2f\n", media);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} </a:t>
            </a:r>
            <a:r>
              <a:rPr lang="pt-BR" sz="1600" b="1" dirty="0" err="1" smtClean="0">
                <a:latin typeface="+mj-lt"/>
              </a:rPr>
              <a:t>else</a:t>
            </a:r>
            <a:r>
              <a:rPr lang="pt-BR" sz="1600" b="1" dirty="0" smtClean="0">
                <a:latin typeface="+mj-lt"/>
              </a:rPr>
              <a:t>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	</a:t>
            </a:r>
            <a:r>
              <a:rPr lang="pt-BR" sz="1600" b="1" dirty="0" err="1" smtClean="0">
                <a:latin typeface="+mj-lt"/>
              </a:rPr>
              <a:t>printf</a:t>
            </a:r>
            <a:r>
              <a:rPr lang="pt-BR" sz="1600" b="1" dirty="0" smtClean="0">
                <a:latin typeface="+mj-lt"/>
              </a:rPr>
              <a:t>("Não foi informada nenhuma nota válida");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}</a:t>
            </a:r>
            <a:endParaRPr lang="pt-BR" sz="16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	</a:t>
            </a:r>
            <a:r>
              <a:rPr lang="pt-BR" sz="1600" b="1" dirty="0" err="1" smtClean="0">
                <a:latin typeface="+mj-lt"/>
              </a:rPr>
              <a:t>return</a:t>
            </a:r>
            <a:r>
              <a:rPr lang="pt-BR" sz="1600" b="1" dirty="0" smtClean="0">
                <a:latin typeface="+mj-lt"/>
              </a:rPr>
              <a:t> </a:t>
            </a:r>
            <a:r>
              <a:rPr lang="pt-BR" sz="1600" b="1" dirty="0" smtClean="0">
                <a:latin typeface="+mj-lt"/>
              </a:rPr>
              <a:t>(EXIT_SUCCESS);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}</a:t>
            </a:r>
            <a:endParaRPr lang="pt-BR" sz="1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Do </a:t>
            </a:r>
            <a:r>
              <a:rPr lang="pt-BR" sz="4600" b="1" dirty="0" err="1" smtClean="0">
                <a:latin typeface="+mj-lt"/>
              </a:rPr>
              <a:t>While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b="1" dirty="0" smtClean="0">
                <a:latin typeface="+mj-lt"/>
              </a:rPr>
              <a:t>Semelhante ao </a:t>
            </a:r>
            <a:r>
              <a:rPr lang="pt-BR" sz="2800" b="1" dirty="0" err="1" smtClean="0">
                <a:latin typeface="+mj-lt"/>
              </a:rPr>
              <a:t>while</a:t>
            </a:r>
            <a:endParaRPr lang="pt-BR" sz="2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b="1" dirty="0" smtClean="0">
                <a:latin typeface="+mj-lt"/>
              </a:rPr>
              <a:t>Testa a condição do loop após a sua execução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b="1" dirty="0" smtClean="0">
                <a:latin typeface="+mj-lt"/>
              </a:rPr>
              <a:t> Assim o conjunto de comandos é executado ao menos uma vez</a:t>
            </a:r>
            <a:endParaRPr lang="pt-BR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Diagrama de Blocos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800" b="1" dirty="0" smtClean="0">
              <a:latin typeface="+mj-lt"/>
            </a:endParaRPr>
          </a:p>
        </p:txBody>
      </p:sp>
      <p:pic>
        <p:nvPicPr>
          <p:cNvPr id="5122" name="Picture 2" descr="D:\Dropbox\Capturas de tela\Captura de tela 2016-03-31 22.01.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143000"/>
            <a:ext cx="2438400" cy="509475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Do </a:t>
            </a:r>
            <a:r>
              <a:rPr lang="pt-BR" sz="4600" b="1" dirty="0" err="1" smtClean="0">
                <a:latin typeface="+mj-lt"/>
              </a:rPr>
              <a:t>While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#include &lt;</a:t>
            </a:r>
            <a:r>
              <a:rPr lang="pt-BR" sz="2800" b="1" dirty="0" err="1" smtClean="0">
                <a:latin typeface="+mj-lt"/>
              </a:rPr>
              <a:t>stdio</a:t>
            </a:r>
            <a:r>
              <a:rPr lang="pt-BR" sz="2800" b="1" dirty="0" smtClean="0">
                <a:latin typeface="+mj-lt"/>
              </a:rPr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#include &lt;</a:t>
            </a:r>
            <a:r>
              <a:rPr lang="pt-BR" sz="2800" b="1" dirty="0" err="1" smtClean="0">
                <a:latin typeface="+mj-lt"/>
              </a:rPr>
              <a:t>stdlib</a:t>
            </a:r>
            <a:r>
              <a:rPr lang="pt-BR" sz="2800" b="1" dirty="0" smtClean="0">
                <a:latin typeface="+mj-lt"/>
              </a:rPr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//Este programa imprime a primeira potência de 2 maior ou igual a 1000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err="1" smtClean="0">
                <a:latin typeface="+mj-lt"/>
              </a:rPr>
              <a:t>int</a:t>
            </a:r>
            <a:r>
              <a:rPr lang="pt-BR" sz="2800" b="1" dirty="0" smtClean="0">
                <a:latin typeface="+mj-lt"/>
              </a:rPr>
              <a:t> </a:t>
            </a:r>
            <a:r>
              <a:rPr lang="pt-BR" sz="2800" b="1" dirty="0" err="1" smtClean="0">
                <a:latin typeface="+mj-lt"/>
              </a:rPr>
              <a:t>main</a:t>
            </a:r>
            <a:r>
              <a:rPr lang="pt-BR" sz="2800" b="1" dirty="0" smtClean="0">
                <a:latin typeface="+mj-lt"/>
              </a:rPr>
              <a:t>(</a:t>
            </a:r>
            <a:r>
              <a:rPr lang="pt-BR" sz="2800" b="1" dirty="0" err="1" smtClean="0">
                <a:latin typeface="+mj-lt"/>
              </a:rPr>
              <a:t>void</a:t>
            </a:r>
            <a:r>
              <a:rPr lang="pt-BR" sz="2800" b="1" dirty="0" smtClean="0">
                <a:latin typeface="+mj-lt"/>
              </a:rPr>
              <a:t>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	</a:t>
            </a:r>
            <a:r>
              <a:rPr lang="pt-BR" sz="2800" b="1" dirty="0" err="1" smtClean="0">
                <a:latin typeface="+mj-lt"/>
              </a:rPr>
              <a:t>int</a:t>
            </a:r>
            <a:r>
              <a:rPr lang="pt-BR" sz="2800" b="1" dirty="0" smtClean="0">
                <a:latin typeface="+mj-lt"/>
              </a:rPr>
              <a:t> </a:t>
            </a:r>
            <a:r>
              <a:rPr lang="pt-BR" sz="2800" b="1" dirty="0" smtClean="0">
                <a:latin typeface="+mj-lt"/>
              </a:rPr>
              <a:t>produto = 1; </a:t>
            </a:r>
            <a:r>
              <a:rPr lang="pt-BR" sz="2000" b="1" dirty="0" smtClean="0">
                <a:latin typeface="+mj-lt"/>
              </a:rPr>
              <a:t>//Declaração e iniciação da </a:t>
            </a:r>
            <a:r>
              <a:rPr lang="pt-BR" sz="2000" b="1" dirty="0" smtClean="0">
                <a:latin typeface="+mj-lt"/>
              </a:rPr>
              <a:t>variável produto</a:t>
            </a:r>
            <a:endParaRPr lang="pt-BR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	do </a:t>
            </a:r>
            <a:r>
              <a:rPr lang="pt-BR" sz="2800" b="1" dirty="0" smtClean="0">
                <a:latin typeface="+mj-lt"/>
              </a:rPr>
              <a:t>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		produto </a:t>
            </a:r>
            <a:r>
              <a:rPr lang="pt-BR" sz="2800" b="1" dirty="0" smtClean="0">
                <a:latin typeface="+mj-lt"/>
              </a:rPr>
              <a:t>= produto * 2; </a:t>
            </a:r>
            <a:r>
              <a:rPr lang="pt-BR" sz="1600" b="1" dirty="0" smtClean="0">
                <a:latin typeface="+mj-lt"/>
              </a:rPr>
              <a:t>//Executa a multiplicação ao menos uma vez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	} </a:t>
            </a:r>
            <a:r>
              <a:rPr lang="pt-BR" sz="2800" b="1" dirty="0" err="1" smtClean="0">
                <a:latin typeface="+mj-lt"/>
              </a:rPr>
              <a:t>while</a:t>
            </a:r>
            <a:r>
              <a:rPr lang="pt-BR" sz="2800" b="1" dirty="0" smtClean="0">
                <a:latin typeface="+mj-lt"/>
              </a:rPr>
              <a:t> (produto &lt; 1000);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	</a:t>
            </a:r>
            <a:r>
              <a:rPr lang="pt-BR" sz="2800" b="1" dirty="0" err="1" smtClean="0">
                <a:latin typeface="+mj-lt"/>
              </a:rPr>
              <a:t>printf</a:t>
            </a:r>
            <a:r>
              <a:rPr lang="pt-BR" sz="2800" b="1" dirty="0" smtClean="0">
                <a:latin typeface="+mj-lt"/>
              </a:rPr>
              <a:t>("Menor potência de 2 maior ou igual a 1000: %d\n", produto);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	</a:t>
            </a:r>
            <a:r>
              <a:rPr lang="pt-BR" sz="2800" b="1" dirty="0" err="1" smtClean="0">
                <a:latin typeface="+mj-lt"/>
              </a:rPr>
              <a:t>return</a:t>
            </a:r>
            <a:r>
              <a:rPr lang="pt-BR" sz="2800" b="1" dirty="0" smtClean="0">
                <a:latin typeface="+mj-lt"/>
              </a:rPr>
              <a:t> </a:t>
            </a:r>
            <a:r>
              <a:rPr lang="pt-BR" sz="2800" b="1" dirty="0" smtClean="0">
                <a:latin typeface="+mj-lt"/>
              </a:rPr>
              <a:t>(EXIT_SUCCESS);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b="1" dirty="0" smtClean="0">
                <a:latin typeface="+mj-lt"/>
              </a:rPr>
              <a:t>}</a:t>
            </a:r>
            <a:endParaRPr lang="pt-BR" sz="2800" b="1" dirty="0" smtClean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"/>
            <a:ext cx="8458200" cy="65532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600" b="1" dirty="0" smtClean="0">
                <a:latin typeface="+mj-lt"/>
              </a:rPr>
              <a:t>//Este programa representa uma calculadora com as operações de soma e multiplicação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float</a:t>
            </a:r>
            <a:r>
              <a:rPr lang="pt-BR" sz="2000" b="1" dirty="0" smtClean="0">
                <a:latin typeface="+mj-lt"/>
              </a:rPr>
              <a:t> a, b; </a:t>
            </a:r>
            <a:r>
              <a:rPr lang="pt-BR" sz="1800" b="1" dirty="0" smtClean="0">
                <a:latin typeface="+mj-lt"/>
              </a:rPr>
              <a:t>//a e b são dois números reais</a:t>
            </a:r>
            <a:endParaRPr lang="pt-BR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err="1" smtClean="0">
                <a:latin typeface="+mj-lt"/>
              </a:rPr>
              <a:t>char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opcao</a:t>
            </a:r>
            <a:r>
              <a:rPr lang="pt-BR" sz="2000" b="1" dirty="0" smtClean="0">
                <a:latin typeface="+mj-lt"/>
              </a:rPr>
              <a:t>; </a:t>
            </a:r>
            <a:r>
              <a:rPr lang="pt-BR" sz="1800" b="1" dirty="0" smtClean="0">
                <a:latin typeface="+mj-lt"/>
              </a:rPr>
              <a:t>//</a:t>
            </a:r>
            <a:r>
              <a:rPr lang="pt-BR" sz="1800" b="1" dirty="0" err="1" smtClean="0">
                <a:latin typeface="+mj-lt"/>
              </a:rPr>
              <a:t>opcao</a:t>
            </a:r>
            <a:r>
              <a:rPr lang="pt-BR" sz="1800" b="1" dirty="0" smtClean="0">
                <a:latin typeface="+mj-lt"/>
              </a:rPr>
              <a:t> é um </a:t>
            </a:r>
            <a:r>
              <a:rPr lang="pt-BR" sz="1800" b="1" dirty="0" err="1" smtClean="0">
                <a:latin typeface="+mj-lt"/>
              </a:rPr>
              <a:t>caracter</a:t>
            </a:r>
            <a:endParaRPr lang="pt-BR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do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("Informe dois números reais: 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scanf</a:t>
            </a:r>
            <a:r>
              <a:rPr lang="pt-BR" sz="2000" b="1" dirty="0" smtClean="0">
                <a:latin typeface="+mj-lt"/>
              </a:rPr>
              <a:t>("%f%f", &amp;a, &amp;b); //lê dois números reais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("1. </a:t>
            </a:r>
            <a:r>
              <a:rPr lang="pt-BR" sz="2000" b="1" dirty="0" smtClean="0">
                <a:latin typeface="+mj-lt"/>
              </a:rPr>
              <a:t>Soma\t 2</a:t>
            </a:r>
            <a:r>
              <a:rPr lang="pt-BR" sz="2000" b="1" dirty="0" smtClean="0">
                <a:latin typeface="+mj-lt"/>
              </a:rPr>
              <a:t>. </a:t>
            </a:r>
            <a:r>
              <a:rPr lang="pt-BR" sz="2000" b="1" dirty="0" smtClean="0">
                <a:latin typeface="+mj-lt"/>
              </a:rPr>
              <a:t>Multiplicação\t Para </a:t>
            </a:r>
            <a:r>
              <a:rPr lang="pt-BR" sz="2000" b="1" dirty="0" smtClean="0">
                <a:latin typeface="+mj-lt"/>
              </a:rPr>
              <a:t>sair informe qualquer outro valor:\n");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</a:t>
            </a:r>
            <a:r>
              <a:rPr lang="pt-BR" sz="2000" b="1" dirty="0" err="1" smtClean="0">
                <a:latin typeface="+mj-lt"/>
              </a:rPr>
              <a:t>scanf</a:t>
            </a:r>
            <a:r>
              <a:rPr lang="pt-BR" sz="2000" b="1" dirty="0" smtClean="0">
                <a:latin typeface="+mj-lt"/>
              </a:rPr>
              <a:t>("\n%c", &amp;</a:t>
            </a:r>
            <a:r>
              <a:rPr lang="pt-BR" sz="2000" b="1" dirty="0" err="1" smtClean="0">
                <a:latin typeface="+mj-lt"/>
              </a:rPr>
              <a:t>opcao</a:t>
            </a:r>
            <a:r>
              <a:rPr lang="pt-BR" sz="2000" b="1" dirty="0" smtClean="0">
                <a:latin typeface="+mj-lt"/>
              </a:rPr>
              <a:t>); //lê um </a:t>
            </a:r>
            <a:r>
              <a:rPr lang="pt-BR" sz="2000" b="1" dirty="0" err="1" smtClean="0">
                <a:latin typeface="+mj-lt"/>
              </a:rPr>
              <a:t>caracter</a:t>
            </a:r>
            <a:endParaRPr lang="pt-BR" sz="20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switch </a:t>
            </a:r>
            <a:r>
              <a:rPr lang="pt-BR" sz="2000" b="1" dirty="0" smtClean="0">
                <a:latin typeface="+mj-lt"/>
              </a:rPr>
              <a:t>(</a:t>
            </a:r>
            <a:r>
              <a:rPr lang="pt-BR" sz="2000" b="1" dirty="0" err="1" smtClean="0">
                <a:latin typeface="+mj-lt"/>
              </a:rPr>
              <a:t>opcao</a:t>
            </a:r>
            <a:r>
              <a:rPr lang="pt-BR" sz="2000" b="1" dirty="0" smtClean="0">
                <a:latin typeface="+mj-lt"/>
              </a:rPr>
              <a:t>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	case </a:t>
            </a:r>
            <a:r>
              <a:rPr lang="pt-BR" sz="2000" b="1" dirty="0" smtClean="0">
                <a:latin typeface="+mj-lt"/>
              </a:rPr>
              <a:t>'1': 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("%.2f\n", a + b);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		</a:t>
            </a:r>
            <a:r>
              <a:rPr lang="pt-BR" sz="2000" b="1" dirty="0" err="1" smtClean="0">
                <a:latin typeface="+mj-lt"/>
              </a:rPr>
              <a:t>break</a:t>
            </a:r>
            <a:r>
              <a:rPr lang="pt-BR" sz="2000" b="1" dirty="0" smtClean="0">
                <a:latin typeface="+mj-lt"/>
              </a:rPr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	case </a:t>
            </a:r>
            <a:r>
              <a:rPr lang="pt-BR" sz="2000" b="1" dirty="0" smtClean="0">
                <a:latin typeface="+mj-lt"/>
              </a:rPr>
              <a:t>'2': 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("%.2f\n", a * b);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		</a:t>
            </a:r>
            <a:r>
              <a:rPr lang="pt-BR" sz="2000" b="1" dirty="0" err="1" smtClean="0">
                <a:latin typeface="+mj-lt"/>
              </a:rPr>
              <a:t>break</a:t>
            </a:r>
            <a:r>
              <a:rPr lang="pt-BR" sz="2000" b="1" dirty="0" smtClean="0">
                <a:latin typeface="+mj-lt"/>
              </a:rPr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	default</a:t>
            </a:r>
            <a:r>
              <a:rPr lang="pt-BR" sz="2000" b="1" dirty="0" smtClean="0">
                <a:latin typeface="+mj-lt"/>
              </a:rPr>
              <a:t>: </a:t>
            </a:r>
            <a:r>
              <a:rPr lang="pt-BR" sz="2000" b="1" dirty="0" err="1" smtClean="0">
                <a:latin typeface="+mj-lt"/>
              </a:rPr>
              <a:t>printf</a:t>
            </a:r>
            <a:r>
              <a:rPr lang="pt-BR" sz="2000" b="1" dirty="0" smtClean="0">
                <a:latin typeface="+mj-lt"/>
              </a:rPr>
              <a:t>("</a:t>
            </a:r>
            <a:r>
              <a:rPr lang="pt-BR" sz="2000" b="1" dirty="0" err="1" smtClean="0">
                <a:latin typeface="+mj-lt"/>
              </a:rPr>
              <a:t>Bye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bye</a:t>
            </a:r>
            <a:r>
              <a:rPr lang="pt-BR" sz="2000" b="1" dirty="0" smtClean="0">
                <a:latin typeface="+mj-lt"/>
              </a:rPr>
              <a:t>\n");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 b="1" dirty="0" smtClean="0">
                <a:latin typeface="+mj-lt"/>
              </a:rPr>
              <a:t>//Continua no loop enquanto a opção digitada for 1 ou 2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} </a:t>
            </a:r>
            <a:r>
              <a:rPr lang="pt-BR" sz="2000" b="1" dirty="0" err="1" smtClean="0">
                <a:latin typeface="+mj-lt"/>
              </a:rPr>
              <a:t>while</a:t>
            </a:r>
            <a:r>
              <a:rPr lang="pt-BR" sz="2000" b="1" dirty="0" smtClean="0">
                <a:latin typeface="+mj-lt"/>
              </a:rPr>
              <a:t> (</a:t>
            </a:r>
            <a:r>
              <a:rPr lang="pt-BR" sz="2000" b="1" dirty="0" err="1" smtClean="0">
                <a:latin typeface="+mj-lt"/>
              </a:rPr>
              <a:t>opcao</a:t>
            </a:r>
            <a:r>
              <a:rPr lang="pt-BR" sz="2000" b="1" dirty="0" smtClean="0">
                <a:latin typeface="+mj-lt"/>
              </a:rPr>
              <a:t> == '1' |</a:t>
            </a:r>
            <a:r>
              <a:rPr lang="pt-BR" sz="2000" b="1" dirty="0" err="1" smtClean="0">
                <a:latin typeface="+mj-lt"/>
              </a:rPr>
              <a:t>|</a:t>
            </a:r>
            <a:r>
              <a:rPr lang="pt-BR" sz="2000" b="1" dirty="0" smtClean="0">
                <a:latin typeface="+mj-lt"/>
              </a:rPr>
              <a:t> </a:t>
            </a:r>
            <a:r>
              <a:rPr lang="pt-BR" sz="2000" b="1" dirty="0" err="1" smtClean="0">
                <a:latin typeface="+mj-lt"/>
              </a:rPr>
              <a:t>opcao</a:t>
            </a:r>
            <a:r>
              <a:rPr lang="pt-BR" sz="2000" b="1" dirty="0" smtClean="0">
                <a:latin typeface="+mj-lt"/>
              </a:rPr>
              <a:t> == '2'); </a:t>
            </a:r>
            <a:r>
              <a:rPr lang="pt-BR" sz="1800" b="1" dirty="0" smtClean="0">
                <a:latin typeface="+mj-lt"/>
              </a:rPr>
              <a:t>//Operador lógico OR (|</a:t>
            </a:r>
            <a:r>
              <a:rPr lang="pt-BR" sz="1800" b="1" dirty="0" err="1" smtClean="0">
                <a:latin typeface="+mj-lt"/>
              </a:rPr>
              <a:t>|</a:t>
            </a:r>
            <a:r>
              <a:rPr lang="pt-BR" sz="1800" b="1" dirty="0" smtClean="0">
                <a:latin typeface="+mj-lt"/>
              </a:rPr>
              <a:t>)</a:t>
            </a:r>
            <a:endParaRPr lang="pt-BR" sz="2000" b="1" dirty="0" smtClean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For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b="1" dirty="0" smtClean="0">
                <a:latin typeface="+mj-lt"/>
              </a:rPr>
              <a:t>Adequado quando sabemos quantas </a:t>
            </a:r>
            <a:r>
              <a:rPr lang="pt-BR" sz="2800" b="1" dirty="0" smtClean="0">
                <a:latin typeface="+mj-lt"/>
              </a:rPr>
              <a:t>repetições devem </a:t>
            </a:r>
            <a:r>
              <a:rPr lang="pt-BR" sz="2800" b="1" dirty="0" smtClean="0">
                <a:latin typeface="+mj-lt"/>
              </a:rPr>
              <a:t>ser </a:t>
            </a:r>
            <a:r>
              <a:rPr lang="pt-BR" sz="2800" b="1" dirty="0" smtClean="0">
                <a:latin typeface="+mj-lt"/>
              </a:rPr>
              <a:t>realizadas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b="1" dirty="0" smtClean="0">
                <a:latin typeface="+mj-lt"/>
              </a:rPr>
              <a:t> </a:t>
            </a:r>
            <a:r>
              <a:rPr lang="pt-BR" sz="2800" b="1" dirty="0" smtClean="0">
                <a:latin typeface="+mj-lt"/>
              </a:rPr>
              <a:t>Normalmente utilizamos uma variável </a:t>
            </a:r>
            <a:r>
              <a:rPr lang="pt-BR" sz="2800" b="1" dirty="0" smtClean="0">
                <a:latin typeface="+mj-lt"/>
              </a:rPr>
              <a:t>para controlar </a:t>
            </a:r>
            <a:r>
              <a:rPr lang="pt-BR" sz="2800" b="1" dirty="0" smtClean="0">
                <a:latin typeface="+mj-lt"/>
              </a:rPr>
              <a:t>o loop for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b="1" dirty="0" smtClean="0">
                <a:latin typeface="+mj-lt"/>
              </a:rPr>
              <a:t> </a:t>
            </a:r>
            <a:r>
              <a:rPr lang="pt-BR" sz="2800" b="1" dirty="0" smtClean="0">
                <a:latin typeface="+mj-lt"/>
              </a:rPr>
              <a:t>Exemplo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b="1" dirty="0" smtClean="0">
                <a:latin typeface="+mj-lt"/>
              </a:rPr>
              <a:t> </a:t>
            </a:r>
            <a:r>
              <a:rPr lang="pt-BR" sz="2500" b="1" dirty="0" smtClean="0">
                <a:latin typeface="+mj-lt"/>
              </a:rPr>
              <a:t>Programa que calcula a soma dos </a:t>
            </a:r>
            <a:r>
              <a:rPr lang="pt-BR" sz="2500" b="1" dirty="0" smtClean="0">
                <a:latin typeface="+mj-lt"/>
              </a:rPr>
              <a:t>números pares </a:t>
            </a:r>
            <a:r>
              <a:rPr lang="pt-BR" sz="2500" b="1" dirty="0" smtClean="0">
                <a:latin typeface="+mj-lt"/>
              </a:rPr>
              <a:t>entre 2 e 100?</a:t>
            </a:r>
            <a:endParaRPr lang="pt-BR" sz="2500" b="1" dirty="0" smtClean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For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562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#include &lt;</a:t>
            </a:r>
            <a:r>
              <a:rPr lang="pt-BR" sz="2400" b="1" dirty="0" err="1" smtClean="0">
                <a:latin typeface="+mj-lt"/>
              </a:rPr>
              <a:t>stdio</a:t>
            </a:r>
            <a:r>
              <a:rPr lang="pt-BR" sz="2400" b="1" dirty="0" smtClean="0">
                <a:latin typeface="+mj-lt"/>
              </a:rPr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#include &lt;</a:t>
            </a:r>
            <a:r>
              <a:rPr lang="pt-BR" sz="2400" b="1" dirty="0" err="1" smtClean="0">
                <a:latin typeface="+mj-lt"/>
              </a:rPr>
              <a:t>stdlib</a:t>
            </a:r>
            <a:r>
              <a:rPr lang="pt-BR" sz="2400" b="1" dirty="0" smtClean="0">
                <a:latin typeface="+mj-lt"/>
              </a:rPr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//Este programa imprime a soma dos números pares entre 1 e 100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err="1" smtClean="0">
                <a:latin typeface="+mj-lt"/>
              </a:rPr>
              <a:t>int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err="1" smtClean="0">
                <a:latin typeface="+mj-lt"/>
              </a:rPr>
              <a:t>main</a:t>
            </a:r>
            <a:r>
              <a:rPr lang="pt-BR" sz="2400" b="1" dirty="0" smtClean="0">
                <a:latin typeface="+mj-lt"/>
              </a:rPr>
              <a:t>(</a:t>
            </a:r>
            <a:r>
              <a:rPr lang="pt-BR" sz="2400" b="1" dirty="0" err="1" smtClean="0">
                <a:latin typeface="+mj-lt"/>
              </a:rPr>
              <a:t>void</a:t>
            </a:r>
            <a:r>
              <a:rPr lang="pt-BR" sz="2400" b="1" dirty="0" smtClean="0">
                <a:latin typeface="+mj-lt"/>
              </a:rPr>
              <a:t>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int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i, soma = 0; </a:t>
            </a:r>
            <a:r>
              <a:rPr lang="pt-BR" sz="2000" b="1" dirty="0" smtClean="0">
                <a:latin typeface="+mj-lt"/>
              </a:rPr>
              <a:t>//Inicia apenas o valor de soma para zero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b="1" dirty="0" smtClean="0">
                <a:latin typeface="+mj-lt"/>
              </a:rPr>
              <a:t>	//</a:t>
            </a:r>
            <a:r>
              <a:rPr lang="pt-BR" sz="2000" b="1" dirty="0" smtClean="0">
                <a:latin typeface="+mj-lt"/>
              </a:rPr>
              <a:t>Repetição for ocorrerá até que o valor de i seja maior que 100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for </a:t>
            </a:r>
            <a:r>
              <a:rPr lang="pt-BR" sz="2400" b="1" dirty="0" smtClean="0">
                <a:latin typeface="+mj-lt"/>
              </a:rPr>
              <a:t>(i = 2; i &lt;= 100; i = i + 1)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	</a:t>
            </a:r>
            <a:r>
              <a:rPr lang="pt-BR" sz="2400" b="1" dirty="0" err="1" smtClean="0">
                <a:latin typeface="+mj-lt"/>
              </a:rPr>
              <a:t>if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(i % 2 == 0)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		soma </a:t>
            </a:r>
            <a:r>
              <a:rPr lang="pt-BR" sz="2400" b="1" dirty="0" smtClean="0">
                <a:latin typeface="+mj-lt"/>
              </a:rPr>
              <a:t>= soma + i;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("A soma dos números pares entre 2 e 100 é %d\n", soma);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return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(EXIT_SUCCESS);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}</a:t>
            </a:r>
            <a:endParaRPr lang="pt-BR" sz="2400" b="1" dirty="0" smtClean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For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562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O valor de i pode ser incrementado de outras maneiras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400" b="1" dirty="0" smtClean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76400" y="2286000"/>
            <a:ext cx="51054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* i += 1 é outra forma de escrever i = i + 1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* i = i - 2 =&gt; i -= 2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* i = i * y =&gt; i * = y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*/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for (i = 2; i &lt;= 100; i += 1)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(i % 2 == 0)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	soma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+= i; //equivale a soma = soma + i</a:t>
            </a: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For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562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Ou ainda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400" b="1" dirty="0" smtClean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4600" y="1752600"/>
            <a:ext cx="3276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//Incrementa o valor de i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for (i = 2; i &lt;= 100; ++i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4600" y="2667000"/>
            <a:ext cx="3276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//Incrementa o valor de i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for (i = 2; i &lt;= 100; i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++)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4600" y="3581400"/>
            <a:ext cx="3276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//Decrementa o valor de i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for (i = 100; i &gt;= 2; --i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14600" y="4572000"/>
            <a:ext cx="3276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//Decrementa o valor de i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for (i = 100; i &gt;= 2; i-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-)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For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971800"/>
            <a:ext cx="8458200" cy="609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Temos realmente que testar se o número é </a:t>
            </a:r>
            <a:r>
              <a:rPr lang="pt-BR" sz="2400" dirty="0" smtClean="0"/>
              <a:t>par ou </a:t>
            </a:r>
            <a:r>
              <a:rPr lang="pt-BR" sz="2400" dirty="0" smtClean="0"/>
              <a:t>ímpar?</a:t>
            </a:r>
            <a:br>
              <a:rPr lang="pt-BR" sz="2400" dirty="0" smtClean="0"/>
            </a:b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400" b="1" dirty="0" smtClean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err="1" smtClean="0">
                <a:latin typeface="+mj-lt"/>
              </a:rPr>
              <a:t>While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Permite especificar que uma ação deve </a:t>
            </a:r>
            <a:r>
              <a:rPr lang="pt-BR" sz="2900" b="1" dirty="0" smtClean="0">
                <a:latin typeface="+mj-lt"/>
              </a:rPr>
              <a:t>ser repetida</a:t>
            </a:r>
            <a:endParaRPr lang="pt-BR" sz="29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 </a:t>
            </a:r>
            <a:r>
              <a:rPr lang="pt-BR" sz="2600" b="1" dirty="0" smtClean="0">
                <a:latin typeface="+mj-lt"/>
              </a:rPr>
              <a:t>Enquanto uma condição permanecer verdadeira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Eventualmente </a:t>
            </a:r>
            <a:r>
              <a:rPr lang="pt-BR" sz="2900" b="1" dirty="0" smtClean="0">
                <a:latin typeface="+mj-lt"/>
              </a:rPr>
              <a:t>a condição se tornará falsa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 </a:t>
            </a:r>
            <a:r>
              <a:rPr lang="pt-BR" sz="2600" b="1" dirty="0" smtClean="0">
                <a:latin typeface="+mj-lt"/>
              </a:rPr>
              <a:t>Quando isto ocorrer, a repetição terminará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</a:t>
            </a:r>
            <a:r>
              <a:rPr lang="pt-BR" sz="2900" b="1" dirty="0" smtClean="0">
                <a:latin typeface="+mj-lt"/>
              </a:rPr>
              <a:t>Exemplo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Programa </a:t>
            </a:r>
            <a:r>
              <a:rPr lang="pt-BR" sz="2600" b="1" dirty="0" smtClean="0">
                <a:latin typeface="+mj-lt"/>
              </a:rPr>
              <a:t>que calcula a menor potência de </a:t>
            </a:r>
            <a:r>
              <a:rPr lang="pt-BR" sz="2600" b="1" dirty="0" smtClean="0">
                <a:latin typeface="+mj-lt"/>
              </a:rPr>
              <a:t>2 maior </a:t>
            </a:r>
            <a:r>
              <a:rPr lang="pt-BR" sz="2600" b="1" dirty="0" smtClean="0">
                <a:latin typeface="+mj-lt"/>
              </a:rPr>
              <a:t>ou igual que 1000</a:t>
            </a: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For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Podemos somar de 2 em 2</a:t>
            </a:r>
            <a:br>
              <a:rPr lang="pt-BR" sz="2800" dirty="0" smtClean="0"/>
            </a:br>
            <a:endParaRPr lang="pt-BR" sz="2500" b="1" dirty="0" smtClean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38400" y="3124200"/>
            <a:ext cx="3276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dirty="0" smtClean="0">
                <a:solidFill>
                  <a:schemeClr val="accent2">
                    <a:lumMod val="75000"/>
                  </a:schemeClr>
                </a:solidFill>
              </a:rPr>
              <a:t>for (i = 2; i &lt;= 100; i += 2)</a:t>
            </a:r>
            <a:br>
              <a:rPr lang="nn-NO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n-NO" dirty="0" smtClean="0">
                <a:solidFill>
                  <a:schemeClr val="accent2">
                    <a:lumMod val="75000"/>
                  </a:schemeClr>
                </a:solidFill>
              </a:rPr>
              <a:t>	soma </a:t>
            </a:r>
            <a:r>
              <a:rPr lang="nn-NO" dirty="0" smtClean="0">
                <a:solidFill>
                  <a:schemeClr val="accent2">
                    <a:lumMod val="75000"/>
                  </a:schemeClr>
                </a:solidFill>
              </a:rPr>
              <a:t>+= i</a:t>
            </a:r>
            <a:r>
              <a:rPr lang="nn-NO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For – Diagrama de Blocos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500" b="1" dirty="0" smtClean="0">
              <a:latin typeface="+mj-lt"/>
            </a:endParaRPr>
          </a:p>
        </p:txBody>
      </p:sp>
      <p:pic>
        <p:nvPicPr>
          <p:cNvPr id="6146" name="Picture 2" descr="D:\Dropbox\Capturas de tela\Captura de tela 2016-03-31 22.30.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95400"/>
            <a:ext cx="3200400" cy="4862799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/>
              <a:t>Operadores de Incremento e Decremento</a:t>
            </a:r>
            <a:endParaRPr lang="pt-BR" sz="80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500" b="1" dirty="0" smtClean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1000" y="1295400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x = 10, y;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pt-B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("x: %d\n", x);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("\n*** x++ incrementa o valor de x na próxima instrução ***\n");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("\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tx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: %d\n", x++);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("\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tx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: %d\n", x);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y = x++;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pt-B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("\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ty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= x++ =&gt; y = %d e x = %d\n", y, x);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("\n*** ++x incrementa o valor de x de imediato ***\n");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("\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tx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: %d\n", ++x);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y = ++x;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pt-B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("\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ty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= ++x =&gt; y = %d e x = %d\n", y, x);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("Os operadores de decremento funcionam de forma análoga");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(EXIT_SUCCESS);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/>
              <a:t>Break</a:t>
            </a:r>
            <a:endParaRPr lang="pt-BR" sz="80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500" b="1" dirty="0" smtClean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1000" y="139148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#include &lt;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stdio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.h&gt;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#include &lt;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stdlib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.h&gt;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#define QUANTIDADE_REPETICOES 10 //Definição de uma constante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pt-B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Este programa testa o uso do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break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em loops.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pt-B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) {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i;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for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(i = 0; i &lt; QUANTIDADE_REPETICOES; i++) {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(i == 5) {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break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; //Interrompe a execução do loop for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	}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("%i\n", i);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}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(EXIT_SUCCESS);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/>
              <a:t>Continue</a:t>
            </a:r>
            <a:endParaRPr lang="pt-BR" sz="80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500" b="1" dirty="0" smtClean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1000" y="1391483"/>
            <a:ext cx="838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#include &lt;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stdio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.h&gt;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#include &lt;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stdlib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.h&gt;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#define QUANTIDADE_REPETICOES 10 //Definição de uma constante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pt-B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Este programa testa o uso do continue em loops.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) {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i;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for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(i = 0; i &lt; QUANTIDADE_REPETICOES; i++) {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(i == 5) {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//'</a:t>
            </a:r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'Pula'' o código restante no corpo do loop e vai para a </a:t>
            </a:r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próxima execução</a:t>
            </a:r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continue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	}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("%i\n", i);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}</a:t>
            </a:r>
            <a:r>
              <a:rPr lang="pt-BR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pt-BR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mtClean="0">
                <a:solidFill>
                  <a:schemeClr val="accent2">
                    <a:lumMod val="75000"/>
                  </a:schemeClr>
                </a:solidFill>
              </a:rPr>
              <a:t>	return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(EXIT_SUCCESS);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err="1" smtClean="0">
                <a:latin typeface="+mj-lt"/>
              </a:rPr>
              <a:t>While</a:t>
            </a:r>
            <a:endParaRPr lang="pt-BR" sz="9200" b="1" dirty="0">
              <a:latin typeface="+mj-lt"/>
            </a:endParaRPr>
          </a:p>
        </p:txBody>
      </p:sp>
      <p:pic>
        <p:nvPicPr>
          <p:cNvPr id="1026" name="Picture 2" descr="D:\Dropbox\Capturas de tela\Captura de tela 2016-03-31 20.54.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086600" cy="5284736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Diagrama de blocos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pic>
        <p:nvPicPr>
          <p:cNvPr id="2050" name="Picture 2" descr="D:\Dropbox\Capturas de tela\Captura de tela 2016-03-31 20.55.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447800"/>
            <a:ext cx="3048000" cy="5052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err="1" smtClean="0">
                <a:latin typeface="+mj-lt"/>
              </a:rPr>
              <a:t>While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7289" y="2438400"/>
            <a:ext cx="8458200" cy="160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4000" b="1" dirty="0" smtClean="0">
                <a:latin typeface="+mj-lt"/>
              </a:rPr>
              <a:t>Observação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Cada passo da repetição é chamado de iteração, como já vimos.</a:t>
            </a:r>
            <a:endParaRPr lang="pt-BR" sz="32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Uma solução...</a:t>
            </a:r>
            <a:endParaRPr lang="pt-BR" sz="9200" b="1" dirty="0">
              <a:latin typeface="+mj-lt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stdlib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sz="1900" dirty="0" smtClean="0"/>
              <a:t>//Este programa imprime a primeira potência de 2 maior ou igual a 1000</a:t>
            </a:r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produto = 2; </a:t>
            </a:r>
            <a:r>
              <a:rPr lang="pt-BR" sz="1900" dirty="0" smtClean="0"/>
              <a:t>//Declaração e iniciação da variável produto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/*</a:t>
            </a:r>
          </a:p>
          <a:p>
            <a:pPr>
              <a:buNone/>
            </a:pPr>
            <a:r>
              <a:rPr lang="pt-BR" dirty="0" smtClean="0"/>
              <a:t>* Repetição </a:t>
            </a:r>
            <a:r>
              <a:rPr lang="pt-BR" dirty="0" err="1" smtClean="0"/>
              <a:t>while</a:t>
            </a:r>
            <a:r>
              <a:rPr lang="pt-BR" dirty="0" smtClean="0"/>
              <a:t> ocorrerá enquanto o valor de</a:t>
            </a:r>
          </a:p>
          <a:p>
            <a:pPr>
              <a:buNone/>
            </a:pPr>
            <a:r>
              <a:rPr lang="pt-BR" dirty="0" smtClean="0"/>
              <a:t>* produto for menor ou igual a 1000</a:t>
            </a:r>
          </a:p>
          <a:p>
            <a:pPr>
              <a:buNone/>
            </a:pPr>
            <a:r>
              <a:rPr lang="pt-BR" dirty="0" smtClean="0"/>
              <a:t>*/</a:t>
            </a:r>
          </a:p>
          <a:p>
            <a:pPr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(produto &lt; 1000)</a:t>
            </a:r>
          </a:p>
          <a:p>
            <a:pPr>
              <a:buNone/>
            </a:pPr>
            <a:r>
              <a:rPr lang="pt-BR" dirty="0" smtClean="0"/>
              <a:t>	produto </a:t>
            </a:r>
            <a:r>
              <a:rPr lang="pt-BR" dirty="0" smtClean="0"/>
              <a:t>= produto * 2;</a:t>
            </a:r>
          </a:p>
          <a:p>
            <a:pPr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</a:t>
            </a:r>
            <a:r>
              <a:rPr lang="pt-BR" sz="1900" dirty="0" smtClean="0"/>
              <a:t>"Menor potência de 2 maior ou igual a 1000: %d\n", produto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err="1" smtClean="0"/>
              <a:t>return</a:t>
            </a:r>
            <a:r>
              <a:rPr lang="pt-BR" dirty="0" smtClean="0"/>
              <a:t> (EXIT_SUCCESS);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err="1" smtClean="0">
                <a:latin typeface="+mj-lt"/>
              </a:rPr>
              <a:t>While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Exemplo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 </a:t>
            </a:r>
            <a:r>
              <a:rPr lang="pt-BR" sz="2600" b="1" dirty="0" smtClean="0">
                <a:latin typeface="+mj-lt"/>
              </a:rPr>
              <a:t>Vamos fazer um programa que calcula </a:t>
            </a:r>
            <a:r>
              <a:rPr lang="pt-BR" sz="2600" b="1" dirty="0" smtClean="0">
                <a:latin typeface="+mj-lt"/>
              </a:rPr>
              <a:t>a média </a:t>
            </a:r>
            <a:r>
              <a:rPr lang="pt-BR" sz="2600" b="1" dirty="0" smtClean="0">
                <a:latin typeface="+mj-lt"/>
              </a:rPr>
              <a:t>de 10 notas digitadas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 A </a:t>
            </a:r>
            <a:r>
              <a:rPr lang="pt-BR" sz="2600" b="1" dirty="0" smtClean="0">
                <a:latin typeface="+mj-lt"/>
              </a:rPr>
              <a:t>média deve ser um valor inteiro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 Cada </a:t>
            </a:r>
            <a:r>
              <a:rPr lang="pt-BR" sz="2600" b="1" dirty="0" smtClean="0">
                <a:latin typeface="+mj-lt"/>
              </a:rPr>
              <a:t>nota deve ser um inteiro entre 0 e </a:t>
            </a:r>
            <a:r>
              <a:rPr lang="pt-BR" sz="2600" b="1" dirty="0" smtClean="0">
                <a:latin typeface="+mj-lt"/>
              </a:rPr>
              <a:t>100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Vamos </a:t>
            </a:r>
            <a:r>
              <a:rPr lang="pt-BR" sz="2900" b="1" dirty="0" smtClean="0">
                <a:latin typeface="+mj-lt"/>
              </a:rPr>
              <a:t>pensar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Como </a:t>
            </a:r>
            <a:r>
              <a:rPr lang="pt-BR" sz="2600" b="1" dirty="0" smtClean="0">
                <a:latin typeface="+mj-lt"/>
              </a:rPr>
              <a:t>resolver este problema?</a:t>
            </a:r>
            <a:endParaRPr lang="pt-BR" sz="23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err="1" smtClean="0">
                <a:latin typeface="+mj-lt"/>
              </a:rPr>
              <a:t>While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Algoritmo em descrição narrativa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9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 1. Declarara e iniciar as variáveis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 2. Ler as 10 notas e somá-las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600" b="1" dirty="0" smtClean="0">
                <a:latin typeface="+mj-lt"/>
              </a:rPr>
              <a:t>3. Calcular e imprimir a média</a:t>
            </a:r>
            <a:endParaRPr lang="pt-BR" sz="23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763</Words>
  <Application>Microsoft Office PowerPoint</Application>
  <PresentationFormat>Apresentação na tela (4:3)</PresentationFormat>
  <Paragraphs>244</Paragraphs>
  <Slides>34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Balcão Envidraçado</vt:lpstr>
      <vt:lpstr>Slide 1</vt:lpstr>
      <vt:lpstr>Slide 2</vt:lpstr>
      <vt:lpstr>While</vt:lpstr>
      <vt:lpstr>While</vt:lpstr>
      <vt:lpstr>Diagrama de blocos</vt:lpstr>
      <vt:lpstr>While</vt:lpstr>
      <vt:lpstr>Uma solução...</vt:lpstr>
      <vt:lpstr>While</vt:lpstr>
      <vt:lpstr>While</vt:lpstr>
      <vt:lpstr>Refinamento</vt:lpstr>
      <vt:lpstr>Diagrama de Blocos</vt:lpstr>
      <vt:lpstr>Slide 12</vt:lpstr>
      <vt:lpstr>Slide 13</vt:lpstr>
      <vt:lpstr>While</vt:lpstr>
      <vt:lpstr>While</vt:lpstr>
      <vt:lpstr>While</vt:lpstr>
      <vt:lpstr>While</vt:lpstr>
      <vt:lpstr>While</vt:lpstr>
      <vt:lpstr>While</vt:lpstr>
      <vt:lpstr>Slide 20</vt:lpstr>
      <vt:lpstr>Do While</vt:lpstr>
      <vt:lpstr>Diagrama de Blocos</vt:lpstr>
      <vt:lpstr>Do While</vt:lpstr>
      <vt:lpstr>Slide 24</vt:lpstr>
      <vt:lpstr>For</vt:lpstr>
      <vt:lpstr>For</vt:lpstr>
      <vt:lpstr>For</vt:lpstr>
      <vt:lpstr>For</vt:lpstr>
      <vt:lpstr>For</vt:lpstr>
      <vt:lpstr>For</vt:lpstr>
      <vt:lpstr>For – Diagrama de Blocos</vt:lpstr>
      <vt:lpstr>Operadores de Incremento e Decremento</vt:lpstr>
      <vt:lpstr>Break</vt:lpstr>
      <vt:lpstr>Continue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Thiago José Marques Moura</dc:creator>
  <cp:lastModifiedBy>marco</cp:lastModifiedBy>
  <cp:revision>115</cp:revision>
  <dcterms:modified xsi:type="dcterms:W3CDTF">2016-04-01T01:40:59Z</dcterms:modified>
</cp:coreProperties>
</file>