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5" r:id="rId1"/>
  </p:sldMasterIdLst>
  <p:notesMasterIdLst>
    <p:notesMasterId r:id="rId27"/>
  </p:notesMasterIdLst>
  <p:handoutMasterIdLst>
    <p:handoutMasterId r:id="rId28"/>
  </p:handoutMasterIdLst>
  <p:sldIdLst>
    <p:sldId id="256" r:id="rId2"/>
    <p:sldId id="323" r:id="rId3"/>
    <p:sldId id="324" r:id="rId4"/>
    <p:sldId id="325" r:id="rId5"/>
    <p:sldId id="330" r:id="rId6"/>
    <p:sldId id="327" r:id="rId7"/>
    <p:sldId id="326" r:id="rId8"/>
    <p:sldId id="329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132" y="1836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8F74F-6358-42F7-B765-F0E777903BD8}" type="datetimeFigureOut">
              <a:rPr lang="pt-BR" smtClean="0"/>
              <a:pPr/>
              <a:t>14/04/2016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7210F-3276-4517-9BB8-2C1CAE8A5F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512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FEA70FD-D74E-46A6-A81A-7B98EF35E0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6F08-BBA3-4403-A799-6D283B66E13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31FF-D3BE-4472-99A5-47D584179B4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dirty="0" smtClean="0"/>
              <a:t>Clique para editar os estilos do texto mestre</a:t>
            </a:r>
          </a:p>
          <a:p>
            <a:pPr lvl="1" eaLnBrk="1" latinLnBrk="0" hangingPunct="1"/>
            <a:r>
              <a:rPr lang="pt-BR" dirty="0" smtClean="0"/>
              <a:t>Segundo nível</a:t>
            </a:r>
          </a:p>
          <a:p>
            <a:pPr lvl="2" eaLnBrk="1" latinLnBrk="0" hangingPunct="1"/>
            <a:r>
              <a:rPr lang="pt-BR" dirty="0" smtClean="0"/>
              <a:t>Terceiro nível</a:t>
            </a:r>
          </a:p>
          <a:p>
            <a:pPr lvl="3" eaLnBrk="1" latinLnBrk="0" hangingPunct="1"/>
            <a:r>
              <a:rPr lang="pt-BR" dirty="0" smtClean="0"/>
              <a:t>Quarto nível</a:t>
            </a:r>
          </a:p>
          <a:p>
            <a:pPr lvl="4" eaLnBrk="1" latinLnBrk="0" hangingPunct="1"/>
            <a:r>
              <a:rPr lang="pt-BR" dirty="0" smtClean="0"/>
              <a:t>Quinto nível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C96B8F6-1E93-4C9B-BCE6-39670D984B1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808EB3E-6F4F-48CD-877C-1689985AFB0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79747-0D5E-48C8-A6C5-B50E6447F11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4CF8-B46B-44A3-AE72-1453C6E54D7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2BACA1C-D419-471B-97F7-D2E8F434528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3A85-E56D-4469-822A-9F843209A9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7B11114-2290-436C-95F7-90C09027B69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961C38E-DD27-4171-82DC-8D4602C5AEA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A9B52D6-F852-4CC6-8625-5870EB9C619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685800" y="1143000"/>
            <a:ext cx="7315200" cy="1187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 err="1" smtClean="0">
                <a:solidFill>
                  <a:schemeClr val="tx1"/>
                </a:solidFill>
              </a:rPr>
              <a:t>Introdução</a:t>
            </a:r>
            <a:r>
              <a:rPr lang="en-US" sz="3600" dirty="0" smtClean="0">
                <a:solidFill>
                  <a:schemeClr val="tx1"/>
                </a:solidFill>
              </a:rPr>
              <a:t> à </a:t>
            </a:r>
            <a:r>
              <a:rPr lang="en-US" sz="3600" dirty="0" err="1" smtClean="0">
                <a:solidFill>
                  <a:schemeClr val="tx1"/>
                </a:solidFill>
              </a:rPr>
              <a:t>Programação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3505200"/>
            <a:ext cx="785495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rIns="18360"/>
          <a:lstStyle/>
          <a:p>
            <a:pPr algn="ctr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dirty="0" smtClean="0">
                <a:solidFill>
                  <a:schemeClr val="tx1"/>
                </a:solidFill>
                <a:latin typeface="Constantia" pitchFamily="18" charset="0"/>
              </a:rPr>
              <a:t>Instituto Federal de Pernambuco</a:t>
            </a:r>
            <a:endParaRPr lang="pt-BR" sz="2600" dirty="0">
              <a:solidFill>
                <a:schemeClr val="tx1"/>
              </a:solidFill>
              <a:latin typeface="Constantia" pitchFamily="18" charset="0"/>
            </a:endParaRPr>
          </a:p>
          <a:p>
            <a:pPr algn="r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dirty="0" smtClean="0">
                <a:solidFill>
                  <a:schemeClr val="tx1"/>
                </a:solidFill>
                <a:latin typeface="Constantia" pitchFamily="18" charset="0"/>
              </a:rPr>
              <a:t>Tecnologia em Analise </a:t>
            </a:r>
            <a:r>
              <a:rPr lang="pt-BR" sz="2600" dirty="0">
                <a:solidFill>
                  <a:schemeClr val="tx1"/>
                </a:solidFill>
                <a:latin typeface="Constantia" pitchFamily="18" charset="0"/>
              </a:rPr>
              <a:t>e Desenvolvimento de Sistemas</a:t>
            </a:r>
          </a:p>
          <a:p>
            <a:pPr algn="ctr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dirty="0">
                <a:solidFill>
                  <a:schemeClr val="tx1"/>
                </a:solidFill>
                <a:latin typeface="Constantia" pitchFamily="18" charset="0"/>
              </a:rPr>
              <a:t>Prof. Marco </a:t>
            </a:r>
            <a:r>
              <a:rPr lang="pt-BR" sz="2600" dirty="0" smtClean="0">
                <a:solidFill>
                  <a:schemeClr val="tx1"/>
                </a:solidFill>
                <a:latin typeface="Constantia" pitchFamily="18" charset="0"/>
              </a:rPr>
              <a:t>Domingues</a:t>
            </a:r>
            <a:endParaRPr lang="pt-BR" sz="2600" dirty="0">
              <a:solidFill>
                <a:srgbClr val="FFFFFF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Vetores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dirty="0" smtClean="0"/>
              <a:t>O que acontece se tentarmos </a:t>
            </a:r>
            <a:r>
              <a:rPr lang="pt-BR" sz="2800" dirty="0" smtClean="0"/>
              <a:t>escrever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>	</a:t>
            </a:r>
            <a:endParaRPr lang="pt-BR" sz="28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>	</a:t>
            </a:r>
            <a:r>
              <a:rPr lang="pt-BR" sz="2800" dirty="0" smtClean="0"/>
              <a:t> </a:t>
            </a:r>
            <a:r>
              <a:rPr lang="pt-BR" sz="2800" dirty="0" err="1" smtClean="0"/>
              <a:t>int</a:t>
            </a:r>
            <a:r>
              <a:rPr lang="pt-BR" sz="2800" dirty="0" smtClean="0"/>
              <a:t> v</a:t>
            </a:r>
            <a:r>
              <a:rPr lang="pt-BR" sz="2800" dirty="0" smtClean="0"/>
              <a:t>[ ] = </a:t>
            </a:r>
            <a:r>
              <a:rPr lang="pt-BR" sz="2800" dirty="0" smtClean="0"/>
              <a:t>{1, 0, 2, 8, 5, 10}; ?</a:t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endParaRPr lang="pt-BR" sz="2000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Vetores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dirty="0" smtClean="0"/>
              <a:t>O que acontece se tentarmos </a:t>
            </a:r>
            <a:r>
              <a:rPr lang="pt-BR" sz="2800" dirty="0" smtClean="0"/>
              <a:t>escrever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>	</a:t>
            </a:r>
            <a:endParaRPr lang="pt-BR" sz="28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>	</a:t>
            </a:r>
            <a:r>
              <a:rPr lang="pt-BR" sz="2800" dirty="0" smtClean="0"/>
              <a:t> </a:t>
            </a:r>
            <a:r>
              <a:rPr lang="pt-BR" sz="2800" dirty="0" err="1" smtClean="0"/>
              <a:t>int</a:t>
            </a:r>
            <a:r>
              <a:rPr lang="pt-BR" sz="2800" dirty="0" smtClean="0"/>
              <a:t> v</a:t>
            </a:r>
            <a:r>
              <a:rPr lang="pt-BR" sz="2800" dirty="0" smtClean="0"/>
              <a:t>[ ] </a:t>
            </a:r>
            <a:r>
              <a:rPr lang="pt-BR" sz="2800" dirty="0" smtClean="0"/>
              <a:t>= {1, 0, 2, 8, 5, 10}; ?</a:t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endParaRPr lang="pt-BR" sz="2000" b="1" dirty="0"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09800" y="3505200"/>
            <a:ext cx="362701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2">
                    <a:lumMod val="50000"/>
                  </a:schemeClr>
                </a:solidFill>
              </a:rPr>
              <a:t>Será criado um vetor de tamanho 6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109728" y="4419600"/>
            <a:ext cx="395723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2">
                    <a:lumMod val="50000"/>
                  </a:schemeClr>
                </a:solidFill>
              </a:rPr>
              <a:t>Se o tamanho do vetor for omitido e a</a:t>
            </a:r>
          </a:p>
          <a:p>
            <a:r>
              <a:rPr lang="pt-BR" dirty="0" smtClean="0">
                <a:solidFill>
                  <a:schemeClr val="accent2">
                    <a:lumMod val="50000"/>
                  </a:schemeClr>
                </a:solidFill>
              </a:rPr>
              <a:t>inicialização for explícita, o número de</a:t>
            </a:r>
          </a:p>
          <a:p>
            <a:r>
              <a:rPr lang="pt-BR" dirty="0" smtClean="0">
                <a:solidFill>
                  <a:schemeClr val="accent2">
                    <a:lumMod val="50000"/>
                  </a:schemeClr>
                </a:solidFill>
              </a:rPr>
              <a:t>elementos do vetor será o número de</a:t>
            </a:r>
          </a:p>
          <a:p>
            <a:r>
              <a:rPr lang="pt-BR" dirty="0" smtClean="0">
                <a:solidFill>
                  <a:schemeClr val="accent2">
                    <a:lumMod val="50000"/>
                  </a:schemeClr>
                </a:solidFill>
              </a:rPr>
              <a:t>elementos contido na inicialização.</a:t>
            </a:r>
            <a:endParaRPr lang="pt-BR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Vetores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dirty="0" smtClean="0"/>
              <a:t>O tamanho de um vetor tem que </a:t>
            </a:r>
            <a:r>
              <a:rPr lang="pt-BR" sz="2800" dirty="0" smtClean="0"/>
              <a:t>ser determinado </a:t>
            </a:r>
            <a:r>
              <a:rPr lang="pt-BR" sz="2800" dirty="0" smtClean="0"/>
              <a:t>antes de sua </a:t>
            </a:r>
            <a:r>
              <a:rPr lang="pt-BR" sz="2800" dirty="0" smtClean="0"/>
              <a:t>criação 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pt-BR" sz="28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err="1" smtClean="0"/>
              <a:t>int</a:t>
            </a:r>
            <a:r>
              <a:rPr lang="pt-BR" sz="2800" dirty="0" smtClean="0"/>
              <a:t> </a:t>
            </a:r>
            <a:r>
              <a:rPr lang="pt-BR" sz="2800" dirty="0" err="1" smtClean="0"/>
              <a:t>main</a:t>
            </a:r>
            <a:r>
              <a:rPr lang="pt-BR" sz="2800" dirty="0" smtClean="0"/>
              <a:t>(</a:t>
            </a:r>
            <a:r>
              <a:rPr lang="pt-BR" sz="2800" dirty="0" err="1" smtClean="0"/>
              <a:t>void</a:t>
            </a:r>
            <a:r>
              <a:rPr lang="pt-BR" sz="2800" dirty="0" smtClean="0"/>
              <a:t>) {</a:t>
            </a:r>
            <a:br>
              <a:rPr lang="pt-BR" sz="2800" dirty="0" smtClean="0"/>
            </a:br>
            <a:r>
              <a:rPr lang="pt-BR" sz="2800" dirty="0" err="1" smtClean="0"/>
              <a:t>int</a:t>
            </a:r>
            <a:r>
              <a:rPr lang="pt-BR" sz="2800" dirty="0" smtClean="0"/>
              <a:t> tamanho;</a:t>
            </a:r>
            <a:br>
              <a:rPr lang="pt-BR" sz="2800" dirty="0" smtClean="0"/>
            </a:br>
            <a:r>
              <a:rPr lang="pt-BR" sz="2800" dirty="0" err="1" smtClean="0"/>
              <a:t>int</a:t>
            </a:r>
            <a:r>
              <a:rPr lang="pt-BR" sz="2800" dirty="0" smtClean="0"/>
              <a:t> v[tamanho];</a:t>
            </a:r>
            <a:br>
              <a:rPr lang="pt-BR" sz="2800" dirty="0" smtClean="0"/>
            </a:br>
            <a:r>
              <a:rPr lang="pt-BR" sz="2800" dirty="0" err="1" smtClean="0"/>
              <a:t>printf</a:t>
            </a:r>
            <a:r>
              <a:rPr lang="pt-BR" sz="2800" dirty="0" smtClean="0"/>
              <a:t>(“entre com o tamanho </a:t>
            </a:r>
            <a:r>
              <a:rPr lang="pt-BR" sz="2800" dirty="0" smtClean="0"/>
              <a:t>do vetor</a:t>
            </a:r>
            <a:r>
              <a:rPr lang="pt-BR" sz="2800" dirty="0" smtClean="0"/>
              <a:t>:”);</a:t>
            </a:r>
            <a:br>
              <a:rPr lang="pt-BR" sz="2800" dirty="0" smtClean="0"/>
            </a:br>
            <a:r>
              <a:rPr lang="pt-BR" sz="2800" dirty="0" err="1" smtClean="0"/>
              <a:t>scanf</a:t>
            </a:r>
            <a:r>
              <a:rPr lang="pt-BR" sz="2800" dirty="0" smtClean="0"/>
              <a:t>(“%d”, &amp;tamanho);</a:t>
            </a:r>
            <a:br>
              <a:rPr lang="pt-BR" sz="2800" dirty="0" smtClean="0"/>
            </a:br>
            <a:r>
              <a:rPr lang="pt-BR" sz="2800" dirty="0" smtClean="0"/>
              <a:t>/* Erro de compilação */</a:t>
            </a:r>
            <a:br>
              <a:rPr lang="pt-BR" sz="2800" dirty="0" smtClean="0"/>
            </a:br>
            <a:r>
              <a:rPr lang="pt-BR" sz="2800" dirty="0" smtClean="0"/>
              <a:t>...</a:t>
            </a:r>
            <a:br>
              <a:rPr lang="pt-BR" sz="2800" dirty="0" smtClean="0"/>
            </a:br>
            <a:r>
              <a:rPr lang="pt-BR" sz="2800" dirty="0" err="1" smtClean="0"/>
              <a:t>return</a:t>
            </a:r>
            <a:r>
              <a:rPr lang="pt-BR" sz="2800" dirty="0" smtClean="0"/>
              <a:t> 0</a:t>
            </a:r>
            <a:r>
              <a:rPr lang="pt-BR" sz="2800" dirty="0" smtClean="0"/>
              <a:t>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>}</a:t>
            </a:r>
            <a:r>
              <a:rPr lang="pt-BR" sz="2800" dirty="0" smtClean="0"/>
              <a:t/>
            </a:r>
            <a:br>
              <a:rPr lang="pt-BR" sz="2800" dirty="0" smtClean="0"/>
            </a:br>
            <a:endParaRPr lang="pt-BR" sz="2000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Vetores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066800"/>
            <a:ext cx="8458200" cy="51816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dirty="0" smtClean="0"/>
              <a:t>Os elementos de um vetor estão armazenados</a:t>
            </a:r>
            <a:br>
              <a:rPr lang="pt-BR" sz="2800" dirty="0" smtClean="0"/>
            </a:br>
            <a:r>
              <a:rPr lang="pt-BR" sz="2800" dirty="0" smtClean="0"/>
              <a:t>em posições consecutivas na memória</a:t>
            </a:r>
            <a:br>
              <a:rPr lang="pt-BR" sz="2800" dirty="0" smtClean="0"/>
            </a:br>
            <a:endParaRPr lang="pt-BR" sz="28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dirty="0" err="1" smtClean="0"/>
              <a:t>int</a:t>
            </a:r>
            <a:r>
              <a:rPr lang="pt-BR" sz="2400" dirty="0" smtClean="0"/>
              <a:t> </a:t>
            </a:r>
            <a:r>
              <a:rPr lang="pt-BR" sz="2400" dirty="0" err="1" smtClean="0"/>
              <a:t>main</a:t>
            </a:r>
            <a:r>
              <a:rPr lang="pt-BR" sz="2400" dirty="0" smtClean="0"/>
              <a:t>(</a:t>
            </a:r>
            <a:r>
              <a:rPr lang="pt-BR" sz="2400" dirty="0" err="1" smtClean="0"/>
              <a:t>void</a:t>
            </a:r>
            <a:r>
              <a:rPr lang="pt-BR" sz="2400" dirty="0" smtClean="0"/>
              <a:t>) {</a:t>
            </a:r>
            <a:br>
              <a:rPr lang="pt-BR" sz="2400" dirty="0" smtClean="0"/>
            </a:br>
            <a:r>
              <a:rPr lang="pt-BR" sz="2000" dirty="0" smtClean="0"/>
              <a:t>/* </a:t>
            </a:r>
            <a:r>
              <a:rPr lang="pt-BR" sz="2000" dirty="0" smtClean="0"/>
              <a:t>Criando um </a:t>
            </a:r>
            <a:r>
              <a:rPr lang="pt-BR" sz="2000" dirty="0" err="1" smtClean="0"/>
              <a:t>array</a:t>
            </a:r>
            <a:r>
              <a:rPr lang="pt-BR" sz="2000" dirty="0" smtClean="0"/>
              <a:t> de caracteres. Observe </a:t>
            </a:r>
            <a:r>
              <a:rPr lang="pt-BR" sz="2000" dirty="0" smtClean="0"/>
              <a:t>o </a:t>
            </a:r>
            <a:r>
              <a:rPr lang="pt-BR" sz="2000" dirty="0" err="1" smtClean="0"/>
              <a:t>caracter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* especial </a:t>
            </a:r>
            <a:r>
              <a:rPr lang="pt-BR" sz="2000" dirty="0" smtClean="0"/>
              <a:t>'\0</a:t>
            </a:r>
            <a:r>
              <a:rPr lang="pt-BR" sz="2000" dirty="0" smtClean="0"/>
              <a:t>'.  </a:t>
            </a:r>
            <a:r>
              <a:rPr lang="pt-BR" sz="2000" dirty="0" smtClean="0"/>
              <a:t>Este </a:t>
            </a:r>
            <a:r>
              <a:rPr lang="pt-BR" sz="2000" dirty="0" err="1" smtClean="0"/>
              <a:t>caracter</a:t>
            </a:r>
            <a:r>
              <a:rPr lang="pt-BR" sz="2000" dirty="0" smtClean="0"/>
              <a:t> indica terminação de string</a:t>
            </a:r>
            <a:br>
              <a:rPr lang="pt-BR" sz="2000" dirty="0" smtClean="0"/>
            </a:br>
            <a:r>
              <a:rPr lang="pt-BR" sz="2000" dirty="0" smtClean="0"/>
              <a:t>*/</a:t>
            </a:r>
            <a:br>
              <a:rPr lang="pt-BR" sz="2000" dirty="0" smtClean="0"/>
            </a:br>
            <a:endParaRPr lang="pt-BR" sz="20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dirty="0" smtClean="0"/>
              <a:t>	</a:t>
            </a:r>
            <a:r>
              <a:rPr lang="pt-BR" sz="2400" dirty="0" err="1" smtClean="0"/>
              <a:t>char</a:t>
            </a:r>
            <a:r>
              <a:rPr lang="pt-BR" sz="2400" dirty="0" smtClean="0"/>
              <a:t> </a:t>
            </a:r>
            <a:r>
              <a:rPr lang="pt-BR" sz="2400" dirty="0" err="1" smtClean="0"/>
              <a:t>str</a:t>
            </a:r>
            <a:r>
              <a:rPr lang="pt-BR" sz="2400" dirty="0" smtClean="0"/>
              <a:t>[] = {'a', 'b', 'c', 'd', 'e', '\0'}; </a:t>
            </a:r>
            <a:r>
              <a:rPr lang="pt-BR" sz="2400" dirty="0" err="1" smtClean="0"/>
              <a:t>int</a:t>
            </a:r>
            <a:r>
              <a:rPr lang="pt-BR" sz="2400" dirty="0" smtClean="0"/>
              <a:t> i;</a:t>
            </a:r>
            <a:br>
              <a:rPr lang="pt-BR" sz="2400" dirty="0" smtClean="0"/>
            </a:br>
            <a:r>
              <a:rPr lang="pt-BR" sz="2000" dirty="0" smtClean="0"/>
              <a:t>//Imprimindo os elementos de vetor e seus endereços</a:t>
            </a:r>
            <a:br>
              <a:rPr lang="pt-BR" sz="2000" dirty="0" smtClean="0"/>
            </a:br>
            <a:endParaRPr lang="pt-BR" sz="20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dirty="0" smtClean="0"/>
              <a:t>	</a:t>
            </a:r>
            <a:r>
              <a:rPr lang="pt-BR" sz="2400" dirty="0" smtClean="0"/>
              <a:t>for </a:t>
            </a:r>
            <a:r>
              <a:rPr lang="pt-BR" sz="2400" dirty="0" smtClean="0"/>
              <a:t>(i = 0; i &lt; 6; i++) </a:t>
            </a:r>
            <a:endParaRPr lang="pt-BR" sz="24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dirty="0" smtClean="0"/>
              <a:t>	</a:t>
            </a:r>
            <a:r>
              <a:rPr lang="pt-BR" sz="2400" dirty="0" smtClean="0"/>
              <a:t>	</a:t>
            </a:r>
            <a:r>
              <a:rPr lang="pt-BR" sz="2400" dirty="0" err="1" smtClean="0"/>
              <a:t>printf</a:t>
            </a:r>
            <a:r>
              <a:rPr lang="pt-BR" sz="2400" dirty="0" smtClean="0"/>
              <a:t>("%c %d\n", </a:t>
            </a:r>
            <a:r>
              <a:rPr lang="pt-BR" sz="2400" dirty="0" err="1" smtClean="0"/>
              <a:t>str</a:t>
            </a:r>
            <a:r>
              <a:rPr lang="pt-BR" sz="2400" dirty="0" smtClean="0"/>
              <a:t>[i], &amp;</a:t>
            </a:r>
            <a:r>
              <a:rPr lang="pt-BR" sz="2400" dirty="0" err="1" smtClean="0"/>
              <a:t>str</a:t>
            </a:r>
            <a:r>
              <a:rPr lang="pt-BR" sz="2400" dirty="0" smtClean="0"/>
              <a:t>[i]);</a:t>
            </a:r>
            <a:br>
              <a:rPr lang="pt-BR" sz="2400" dirty="0" smtClean="0"/>
            </a:br>
            <a:r>
              <a:rPr lang="pt-BR" sz="2000" dirty="0" smtClean="0"/>
              <a:t>//</a:t>
            </a:r>
            <a:r>
              <a:rPr lang="pt-BR" sz="2000" dirty="0" smtClean="0"/>
              <a:t>Imprimindo o vetor de caracteres como um string</a:t>
            </a:r>
            <a:br>
              <a:rPr lang="pt-BR" sz="2000" dirty="0" smtClean="0"/>
            </a:br>
            <a:r>
              <a:rPr lang="pt-BR" sz="2400" dirty="0" err="1" smtClean="0"/>
              <a:t>printf</a:t>
            </a:r>
            <a:r>
              <a:rPr lang="pt-BR" sz="2400" dirty="0" smtClean="0"/>
              <a:t>("\n%s\n", </a:t>
            </a:r>
            <a:r>
              <a:rPr lang="pt-BR" sz="2400" dirty="0" err="1" smtClean="0"/>
              <a:t>str</a:t>
            </a:r>
            <a:r>
              <a:rPr lang="pt-BR" sz="2400" dirty="0" smtClean="0"/>
              <a:t>);</a:t>
            </a:r>
            <a:br>
              <a:rPr lang="pt-BR" sz="2400" dirty="0" smtClean="0"/>
            </a:br>
            <a:r>
              <a:rPr lang="pt-BR" sz="2400" dirty="0" smtClean="0"/>
              <a:t>system(''PAUSE'');</a:t>
            </a:r>
            <a:br>
              <a:rPr lang="pt-BR" sz="2400" dirty="0" smtClean="0"/>
            </a:br>
            <a:r>
              <a:rPr lang="pt-BR" sz="2400" dirty="0" err="1" smtClean="0"/>
              <a:t>return</a:t>
            </a:r>
            <a:r>
              <a:rPr lang="pt-BR" sz="2400" dirty="0" smtClean="0"/>
              <a:t> 0</a:t>
            </a:r>
            <a:r>
              <a:rPr lang="pt-BR" sz="2400" dirty="0" smtClean="0"/>
              <a:t>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dirty="0" smtClean="0"/>
              <a:t>}</a:t>
            </a:r>
            <a:endParaRPr lang="pt-BR" sz="1800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Vetores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066800"/>
            <a:ext cx="8458200" cy="51816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1800" b="1" dirty="0">
              <a:latin typeface="+mj-lt"/>
            </a:endParaRPr>
          </a:p>
        </p:txBody>
      </p:sp>
      <p:pic>
        <p:nvPicPr>
          <p:cNvPr id="4098" name="Picture 2" descr="D:\Dropbox\Capturas de tela\Captura de tela 2016-04-14 21.33.4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47800"/>
            <a:ext cx="7525488" cy="42672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Vetores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066800"/>
            <a:ext cx="8458200" cy="51816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dirty="0" smtClean="0"/>
              <a:t>O nome do vetor é o endereço para a </a:t>
            </a:r>
            <a:r>
              <a:rPr lang="pt-BR" sz="3200" dirty="0" smtClean="0"/>
              <a:t>sua primeira </a:t>
            </a:r>
            <a:r>
              <a:rPr lang="pt-BR" sz="3200" dirty="0" smtClean="0"/>
              <a:t>posição de memória</a:t>
            </a:r>
            <a:br>
              <a:rPr lang="pt-BR" sz="3200" dirty="0" smtClean="0"/>
            </a:br>
            <a:endParaRPr lang="pt-BR" sz="32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err="1" smtClean="0"/>
              <a:t>int</a:t>
            </a:r>
            <a:r>
              <a:rPr lang="pt-BR" sz="2800" dirty="0" smtClean="0"/>
              <a:t> </a:t>
            </a:r>
            <a:r>
              <a:rPr lang="pt-BR" sz="2800" dirty="0" err="1" smtClean="0"/>
              <a:t>main</a:t>
            </a:r>
            <a:r>
              <a:rPr lang="pt-BR" sz="2800" dirty="0" smtClean="0"/>
              <a:t>(</a:t>
            </a:r>
            <a:r>
              <a:rPr lang="pt-BR" sz="2800" dirty="0" err="1" smtClean="0"/>
              <a:t>void</a:t>
            </a:r>
            <a:r>
              <a:rPr lang="pt-BR" sz="2800" dirty="0" smtClean="0"/>
              <a:t>) {</a:t>
            </a:r>
            <a:br>
              <a:rPr lang="pt-BR" sz="2800" dirty="0" smtClean="0"/>
            </a:br>
            <a:r>
              <a:rPr lang="pt-BR" sz="2800" dirty="0" err="1" smtClean="0"/>
              <a:t>char</a:t>
            </a:r>
            <a:r>
              <a:rPr lang="pt-BR" sz="2800" dirty="0" smtClean="0"/>
              <a:t> </a:t>
            </a:r>
            <a:r>
              <a:rPr lang="pt-BR" sz="2800" dirty="0" err="1" smtClean="0"/>
              <a:t>str</a:t>
            </a:r>
            <a:r>
              <a:rPr lang="pt-BR" sz="2800" dirty="0" smtClean="0"/>
              <a:t>[] = {'a', 'b', 'c', 'd', 'e', '\0'};</a:t>
            </a:r>
            <a:br>
              <a:rPr lang="pt-BR" sz="2800" dirty="0" smtClean="0"/>
            </a:br>
            <a:r>
              <a:rPr lang="pt-BR" sz="2800" dirty="0" err="1" smtClean="0"/>
              <a:t>int</a:t>
            </a:r>
            <a:r>
              <a:rPr lang="pt-BR" sz="2800" dirty="0" smtClean="0"/>
              <a:t> i;</a:t>
            </a:r>
            <a:br>
              <a:rPr lang="pt-BR" sz="2800" dirty="0" smtClean="0"/>
            </a:br>
            <a:r>
              <a:rPr lang="pt-BR" sz="2800" dirty="0" err="1" smtClean="0"/>
              <a:t>printf</a:t>
            </a:r>
            <a:r>
              <a:rPr lang="pt-BR" sz="2800" dirty="0" smtClean="0"/>
              <a:t>("%c %d %d\n", </a:t>
            </a:r>
            <a:r>
              <a:rPr lang="pt-BR" sz="2800" dirty="0" err="1" smtClean="0"/>
              <a:t>str</a:t>
            </a:r>
            <a:r>
              <a:rPr lang="pt-BR" sz="2800" dirty="0" smtClean="0"/>
              <a:t>[0], &amp;</a:t>
            </a:r>
            <a:r>
              <a:rPr lang="pt-BR" sz="2800" dirty="0" err="1" smtClean="0"/>
              <a:t>str</a:t>
            </a:r>
            <a:r>
              <a:rPr lang="pt-BR" sz="2800" dirty="0" smtClean="0"/>
              <a:t>[0], </a:t>
            </a:r>
            <a:r>
              <a:rPr lang="pt-BR" sz="2800" dirty="0" err="1" smtClean="0"/>
              <a:t>str</a:t>
            </a:r>
            <a:r>
              <a:rPr lang="pt-BR" sz="2800" dirty="0" smtClean="0"/>
              <a:t>);</a:t>
            </a:r>
            <a:br>
              <a:rPr lang="pt-BR" sz="2800" dirty="0" smtClean="0"/>
            </a:br>
            <a:r>
              <a:rPr lang="pt-BR" sz="2800" dirty="0" smtClean="0"/>
              <a:t>system(''PAUSE'');</a:t>
            </a:r>
            <a:br>
              <a:rPr lang="pt-BR" sz="2800" dirty="0" smtClean="0"/>
            </a:br>
            <a:r>
              <a:rPr lang="pt-BR" sz="2800" dirty="0" err="1" smtClean="0"/>
              <a:t>return</a:t>
            </a:r>
            <a:r>
              <a:rPr lang="pt-BR" sz="2800" dirty="0" smtClean="0"/>
              <a:t> 0</a:t>
            </a:r>
            <a:r>
              <a:rPr lang="pt-BR" sz="2800" dirty="0" smtClean="0"/>
              <a:t>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>}</a:t>
            </a:r>
            <a:r>
              <a:rPr lang="pt-BR" sz="2800" dirty="0" smtClean="0"/>
              <a:t/>
            </a:r>
            <a:br>
              <a:rPr lang="pt-BR" sz="2800" dirty="0" smtClean="0"/>
            </a:br>
            <a:endParaRPr lang="pt-BR" sz="2800" b="1" dirty="0">
              <a:latin typeface="+mj-lt"/>
            </a:endParaRPr>
          </a:p>
        </p:txBody>
      </p:sp>
      <p:pic>
        <p:nvPicPr>
          <p:cNvPr id="5122" name="Picture 2" descr="D:\Dropbox\Capturas de tela\Captura de tela 2016-04-14 21.40.1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4495800"/>
            <a:ext cx="5181600" cy="177452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Vetores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066800"/>
            <a:ext cx="8458200" cy="51816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dirty="0" smtClean="0"/>
              <a:t>Exemplo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dirty="0" smtClean="0"/>
              <a:t> </a:t>
            </a:r>
            <a:r>
              <a:rPr lang="pt-BR" sz="3200" dirty="0" smtClean="0"/>
              <a:t>Vamos fazer um programa que calcula a</a:t>
            </a:r>
            <a:br>
              <a:rPr lang="pt-BR" sz="3200" dirty="0" smtClean="0"/>
            </a:br>
            <a:r>
              <a:rPr lang="pt-BR" sz="3200" dirty="0" smtClean="0"/>
              <a:t>média de 10 notas </a:t>
            </a:r>
            <a:r>
              <a:rPr lang="pt-BR" sz="3200" dirty="0" smtClean="0"/>
              <a:t>digitadas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dirty="0" smtClean="0"/>
              <a:t> </a:t>
            </a:r>
            <a:r>
              <a:rPr lang="pt-BR" sz="3200" dirty="0" smtClean="0"/>
              <a:t>A média deve ser um valor </a:t>
            </a:r>
            <a:r>
              <a:rPr lang="pt-BR" sz="3200" dirty="0" smtClean="0"/>
              <a:t>real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dirty="0" smtClean="0"/>
              <a:t> </a:t>
            </a:r>
            <a:r>
              <a:rPr lang="pt-BR" sz="3200" dirty="0" smtClean="0"/>
              <a:t>Cada nota deve ser um real entre 0 e </a:t>
            </a:r>
            <a:r>
              <a:rPr lang="pt-BR" sz="3200" dirty="0" smtClean="0"/>
              <a:t>10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dirty="0" smtClean="0"/>
              <a:t> </a:t>
            </a:r>
            <a:r>
              <a:rPr lang="pt-BR" sz="2900" dirty="0" smtClean="0"/>
              <a:t>Mas não vamos fazer a </a:t>
            </a:r>
            <a:r>
              <a:rPr lang="pt-BR" sz="2900" dirty="0" smtClean="0"/>
              <a:t>validação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dirty="0" smtClean="0"/>
              <a:t> </a:t>
            </a:r>
            <a:r>
              <a:rPr lang="pt-BR" sz="3200" dirty="0" smtClean="0"/>
              <a:t>As notas devem ser armazenadas em um</a:t>
            </a:r>
            <a:br>
              <a:rPr lang="pt-BR" sz="3200" dirty="0" smtClean="0"/>
            </a:br>
            <a:r>
              <a:rPr lang="pt-BR" sz="3200" dirty="0" smtClean="0"/>
              <a:t>vetor de 10 elementos</a:t>
            </a:r>
            <a:br>
              <a:rPr lang="pt-BR" sz="3200" dirty="0" smtClean="0"/>
            </a:br>
            <a:endParaRPr lang="pt-BR" sz="2800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Vetores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066800"/>
            <a:ext cx="8458200" cy="51816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>#include &lt;</a:t>
            </a:r>
            <a:r>
              <a:rPr lang="pt-BR" sz="2800" dirty="0" err="1" smtClean="0"/>
              <a:t>stdio</a:t>
            </a:r>
            <a:r>
              <a:rPr lang="pt-BR" sz="2800" dirty="0" smtClean="0"/>
              <a:t>.h&gt;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err="1" smtClean="0"/>
              <a:t>int</a:t>
            </a:r>
            <a:r>
              <a:rPr lang="pt-BR" sz="2800" dirty="0" smtClean="0"/>
              <a:t> </a:t>
            </a:r>
            <a:r>
              <a:rPr lang="pt-BR" sz="2800" dirty="0" err="1" smtClean="0"/>
              <a:t>main</a:t>
            </a:r>
            <a:r>
              <a:rPr lang="pt-BR" sz="2800" dirty="0" smtClean="0"/>
              <a:t>(</a:t>
            </a:r>
            <a:r>
              <a:rPr lang="pt-BR" sz="2800" dirty="0" err="1" smtClean="0"/>
              <a:t>void</a:t>
            </a:r>
            <a:r>
              <a:rPr lang="pt-BR" sz="2800" dirty="0" smtClean="0"/>
              <a:t>) {</a:t>
            </a:r>
            <a:br>
              <a:rPr lang="pt-BR" sz="2800" dirty="0" smtClean="0"/>
            </a:br>
            <a:r>
              <a:rPr lang="pt-BR" sz="2800" dirty="0" err="1" smtClean="0"/>
              <a:t>float</a:t>
            </a:r>
            <a:r>
              <a:rPr lang="pt-BR" sz="2800" dirty="0" smtClean="0"/>
              <a:t> media, soma = 0, v[10];</a:t>
            </a:r>
            <a:br>
              <a:rPr lang="pt-BR" sz="2800" dirty="0" smtClean="0"/>
            </a:br>
            <a:r>
              <a:rPr lang="pt-BR" sz="2800" dirty="0" err="1" smtClean="0"/>
              <a:t>int</a:t>
            </a:r>
            <a:r>
              <a:rPr lang="pt-BR" sz="2800" dirty="0" smtClean="0"/>
              <a:t> i; //Declaração das variáveis</a:t>
            </a:r>
            <a:br>
              <a:rPr lang="pt-BR" sz="2800" dirty="0" smtClean="0"/>
            </a:br>
            <a:r>
              <a:rPr lang="pt-BR" sz="2800" dirty="0" smtClean="0"/>
              <a:t>for (i = 0; i &lt; 10; i++) {</a:t>
            </a:r>
            <a:br>
              <a:rPr lang="pt-BR" sz="2800" dirty="0" smtClean="0"/>
            </a:br>
            <a:r>
              <a:rPr lang="pt-BR" sz="2800" dirty="0" smtClean="0"/>
              <a:t>	</a:t>
            </a:r>
            <a:r>
              <a:rPr lang="pt-BR" sz="2800" dirty="0" err="1" smtClean="0"/>
              <a:t>printf</a:t>
            </a:r>
            <a:r>
              <a:rPr lang="pt-BR" sz="2800" dirty="0" smtClean="0"/>
              <a:t>("Informe a próxima nota: ");</a:t>
            </a:r>
            <a:br>
              <a:rPr lang="pt-BR" sz="2800" dirty="0" smtClean="0"/>
            </a:br>
            <a:r>
              <a:rPr lang="pt-BR" sz="2800" dirty="0" smtClean="0"/>
              <a:t>	</a:t>
            </a:r>
            <a:r>
              <a:rPr lang="pt-BR" sz="2800" dirty="0" err="1" smtClean="0"/>
              <a:t>scanf</a:t>
            </a:r>
            <a:r>
              <a:rPr lang="pt-BR" sz="2800" dirty="0" smtClean="0"/>
              <a:t>("%f", &amp;v[i]);</a:t>
            </a:r>
            <a:br>
              <a:rPr lang="pt-BR" sz="2800" dirty="0" smtClean="0"/>
            </a:br>
            <a:r>
              <a:rPr lang="pt-BR" sz="2800" dirty="0" smtClean="0"/>
              <a:t>}</a:t>
            </a:r>
            <a:br>
              <a:rPr lang="pt-BR" sz="2800" dirty="0" smtClean="0"/>
            </a:br>
            <a:r>
              <a:rPr lang="pt-BR" sz="2800" dirty="0" smtClean="0"/>
              <a:t>for (i = 0; i &lt; 10; i++)</a:t>
            </a:r>
            <a:br>
              <a:rPr lang="pt-BR" sz="2800" dirty="0" smtClean="0"/>
            </a:br>
            <a:r>
              <a:rPr lang="pt-BR" sz="2800" dirty="0" smtClean="0"/>
              <a:t>	soma </a:t>
            </a:r>
            <a:r>
              <a:rPr lang="pt-BR" sz="2800" dirty="0" smtClean="0"/>
              <a:t>+= v[i];</a:t>
            </a:r>
            <a:br>
              <a:rPr lang="pt-BR" sz="2800" dirty="0" smtClean="0"/>
            </a:br>
            <a:endParaRPr lang="pt-BR" sz="28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> </a:t>
            </a:r>
            <a:r>
              <a:rPr lang="pt-BR" sz="2800" dirty="0" smtClean="0"/>
              <a:t>   media </a:t>
            </a:r>
            <a:r>
              <a:rPr lang="pt-BR" sz="2800" dirty="0" smtClean="0"/>
              <a:t>= soma / 10;</a:t>
            </a:r>
            <a:br>
              <a:rPr lang="pt-BR" sz="2800" dirty="0" smtClean="0"/>
            </a:br>
            <a:r>
              <a:rPr lang="pt-BR" sz="2800" dirty="0" err="1" smtClean="0"/>
              <a:t>printf</a:t>
            </a:r>
            <a:r>
              <a:rPr lang="pt-BR" sz="2800" dirty="0" smtClean="0"/>
              <a:t>("A média das notas é %.2f\n", media);</a:t>
            </a:r>
            <a:br>
              <a:rPr lang="pt-BR" sz="2800" dirty="0" smtClean="0"/>
            </a:br>
            <a:r>
              <a:rPr lang="pt-BR" sz="2800" dirty="0" err="1" smtClean="0"/>
              <a:t>return</a:t>
            </a:r>
            <a:r>
              <a:rPr lang="pt-BR" sz="2800" dirty="0" smtClean="0"/>
              <a:t> 0</a:t>
            </a:r>
            <a:r>
              <a:rPr lang="pt-BR" sz="2800" dirty="0" smtClean="0"/>
              <a:t>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>}</a:t>
            </a:r>
            <a:endParaRPr lang="pt-BR" sz="2800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Vetores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066800"/>
            <a:ext cx="8458200" cy="51816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pt-BR" sz="2800" b="1" dirty="0">
              <a:latin typeface="+mj-lt"/>
            </a:endParaRPr>
          </a:p>
        </p:txBody>
      </p:sp>
      <p:pic>
        <p:nvPicPr>
          <p:cNvPr id="6146" name="Picture 2" descr="D:\Dropbox\Capturas de tela\Captura de tela 2016-04-14 22.13.1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95400"/>
            <a:ext cx="7077075" cy="5052943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Vetores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066800"/>
            <a:ext cx="8458200" cy="51816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dirty="0" smtClean="0"/>
              <a:t>Mas se quisermos agora modificar </a:t>
            </a:r>
            <a:r>
              <a:rPr lang="pt-BR" sz="2800" dirty="0" smtClean="0"/>
              <a:t>o programa </a:t>
            </a:r>
            <a:r>
              <a:rPr lang="pt-BR" sz="2800" dirty="0" smtClean="0"/>
              <a:t>para calcular a média de 20 </a:t>
            </a:r>
            <a:r>
              <a:rPr lang="pt-BR" sz="2800" dirty="0" smtClean="0"/>
              <a:t>notas 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500" dirty="0" smtClean="0"/>
              <a:t> </a:t>
            </a:r>
            <a:r>
              <a:rPr lang="pt-BR" sz="2500" dirty="0" smtClean="0"/>
              <a:t>Teremos que mudar todos os trechos </a:t>
            </a:r>
            <a:r>
              <a:rPr lang="pt-BR" sz="2500" dirty="0" smtClean="0"/>
              <a:t>que contêm </a:t>
            </a:r>
            <a:r>
              <a:rPr lang="pt-BR" sz="2500" dirty="0" smtClean="0"/>
              <a:t>o tamanho do vetor – o número </a:t>
            </a:r>
            <a:r>
              <a:rPr lang="pt-BR" sz="2500" dirty="0" smtClean="0"/>
              <a:t>10 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500" dirty="0" smtClean="0"/>
              <a:t> </a:t>
            </a:r>
            <a:r>
              <a:rPr lang="pt-BR" sz="2500" dirty="0" smtClean="0"/>
              <a:t>Esta solução não é prática e dá </a:t>
            </a:r>
            <a:r>
              <a:rPr lang="pt-BR" sz="2500" dirty="0" smtClean="0"/>
              <a:t>muito trabalho</a:t>
            </a:r>
            <a:r>
              <a:rPr lang="pt-BR" sz="2500" dirty="0" smtClean="0"/>
              <a:t/>
            </a:r>
            <a:br>
              <a:rPr lang="pt-BR" sz="2500" dirty="0" smtClean="0"/>
            </a:br>
            <a:endParaRPr lang="pt-BR" sz="2500" b="1" dirty="0"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219200" y="3657600"/>
            <a:ext cx="576805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Podemos criar uma constante para o tamanho do vetor!</a:t>
            </a:r>
            <a:b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Se for necessário alterar o número máximo de elementos</a:t>
            </a:r>
            <a:b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basta alterar o valor da constante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!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2971800"/>
            <a:ext cx="8458200" cy="685800"/>
          </a:xfrm>
        </p:spPr>
        <p:txBody>
          <a:bodyPr>
            <a:noAutofit/>
          </a:bodyPr>
          <a:lstStyle/>
          <a:p>
            <a:pPr lvl="1" algn="ctr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3200" b="1" dirty="0" smtClean="0">
                <a:latin typeface="+mj-lt"/>
              </a:rPr>
              <a:t>VETORES</a:t>
            </a:r>
            <a:r>
              <a:rPr lang="pt-BR" sz="3200" dirty="0" smtClean="0"/>
              <a:t/>
            </a:r>
            <a:br>
              <a:rPr lang="pt-BR" sz="3200" dirty="0" smtClean="0"/>
            </a:br>
            <a:endParaRPr lang="pt-BR" sz="2400" b="1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228600"/>
            <a:ext cx="8458200" cy="60198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>#define TAM 10</a:t>
            </a:r>
            <a:br>
              <a:rPr lang="pt-BR" sz="2800" dirty="0" smtClean="0"/>
            </a:br>
            <a:endParaRPr lang="pt-BR" sz="28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err="1" smtClean="0"/>
              <a:t>int</a:t>
            </a:r>
            <a:r>
              <a:rPr lang="pt-BR" sz="2800" dirty="0" smtClean="0"/>
              <a:t> </a:t>
            </a:r>
            <a:r>
              <a:rPr lang="pt-BR" sz="2800" dirty="0" err="1" smtClean="0"/>
              <a:t>main</a:t>
            </a:r>
            <a:r>
              <a:rPr lang="pt-BR" sz="2800" dirty="0" smtClean="0"/>
              <a:t>(</a:t>
            </a:r>
            <a:r>
              <a:rPr lang="pt-BR" sz="2800" dirty="0" err="1" smtClean="0"/>
              <a:t>void</a:t>
            </a:r>
            <a:r>
              <a:rPr lang="pt-BR" sz="2800" dirty="0" smtClean="0"/>
              <a:t>) {</a:t>
            </a:r>
            <a:br>
              <a:rPr lang="pt-BR" sz="2800" dirty="0" smtClean="0"/>
            </a:br>
            <a:r>
              <a:rPr lang="pt-BR" sz="2800" dirty="0" err="1" smtClean="0"/>
              <a:t>float</a:t>
            </a:r>
            <a:r>
              <a:rPr lang="pt-BR" sz="2800" dirty="0" smtClean="0"/>
              <a:t> </a:t>
            </a:r>
            <a:r>
              <a:rPr lang="pt-BR" sz="2800" dirty="0" smtClean="0"/>
              <a:t>media, soma = 0, v[TAM];</a:t>
            </a:r>
            <a:br>
              <a:rPr lang="pt-BR" sz="2800" dirty="0" smtClean="0"/>
            </a:br>
            <a:r>
              <a:rPr lang="pt-BR" sz="2800" dirty="0" err="1" smtClean="0"/>
              <a:t>int</a:t>
            </a:r>
            <a:r>
              <a:rPr lang="pt-BR" sz="2800" dirty="0" smtClean="0"/>
              <a:t> i; //Declaração das variáveis</a:t>
            </a:r>
            <a:br>
              <a:rPr lang="pt-BR" sz="2800" dirty="0" smtClean="0"/>
            </a:br>
            <a:r>
              <a:rPr lang="pt-BR" sz="2800" dirty="0" smtClean="0"/>
              <a:t>for (i = 0; i &lt; TAM; i++) {</a:t>
            </a:r>
            <a:br>
              <a:rPr lang="pt-BR" sz="2800" dirty="0" smtClean="0"/>
            </a:br>
            <a:r>
              <a:rPr lang="pt-BR" sz="2800" dirty="0" smtClean="0"/>
              <a:t>	</a:t>
            </a:r>
            <a:r>
              <a:rPr lang="pt-BR" sz="2800" dirty="0" err="1" smtClean="0"/>
              <a:t>printf</a:t>
            </a:r>
            <a:r>
              <a:rPr lang="pt-BR" sz="2800" dirty="0" smtClean="0"/>
              <a:t>("Informe a próxima nota: ");</a:t>
            </a:r>
            <a:br>
              <a:rPr lang="pt-BR" sz="2800" dirty="0" smtClean="0"/>
            </a:br>
            <a:r>
              <a:rPr lang="pt-BR" sz="2800" dirty="0" smtClean="0"/>
              <a:t>	</a:t>
            </a:r>
            <a:r>
              <a:rPr lang="pt-BR" sz="2800" dirty="0" err="1" smtClean="0"/>
              <a:t>scanf</a:t>
            </a:r>
            <a:r>
              <a:rPr lang="pt-BR" sz="2800" dirty="0" smtClean="0"/>
              <a:t>("%f", &amp;v[i]);</a:t>
            </a:r>
            <a:br>
              <a:rPr lang="pt-BR" sz="2800" dirty="0" smtClean="0"/>
            </a:br>
            <a:r>
              <a:rPr lang="pt-BR" sz="2800" dirty="0" smtClean="0"/>
              <a:t>}</a:t>
            </a:r>
            <a:br>
              <a:rPr lang="pt-BR" sz="2800" dirty="0" smtClean="0"/>
            </a:br>
            <a:r>
              <a:rPr lang="pt-BR" sz="2800" dirty="0" smtClean="0"/>
              <a:t>for (i = 0; i &lt; TAM; i++)</a:t>
            </a:r>
            <a:br>
              <a:rPr lang="pt-BR" sz="2800" dirty="0" smtClean="0"/>
            </a:br>
            <a:r>
              <a:rPr lang="pt-BR" sz="2800" dirty="0" smtClean="0"/>
              <a:t>	soma </a:t>
            </a:r>
            <a:r>
              <a:rPr lang="pt-BR" sz="2800" dirty="0" smtClean="0"/>
              <a:t>+= v[i];</a:t>
            </a:r>
            <a:br>
              <a:rPr lang="pt-BR" sz="2800" dirty="0" smtClean="0"/>
            </a:br>
            <a:endParaRPr lang="pt-BR" sz="28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>	</a:t>
            </a:r>
            <a:r>
              <a:rPr lang="pt-BR" sz="2800" dirty="0" smtClean="0"/>
              <a:t>media </a:t>
            </a:r>
            <a:r>
              <a:rPr lang="pt-BR" sz="2800" dirty="0" smtClean="0"/>
              <a:t>= soma / TAM;</a:t>
            </a:r>
            <a:br>
              <a:rPr lang="pt-BR" sz="2800" dirty="0" smtClean="0"/>
            </a:br>
            <a:r>
              <a:rPr lang="pt-BR" sz="2800" dirty="0" err="1" smtClean="0"/>
              <a:t>printf</a:t>
            </a:r>
            <a:r>
              <a:rPr lang="pt-BR" sz="2800" dirty="0" smtClean="0"/>
              <a:t>("A média das notas é %.2f\n", media);</a:t>
            </a:r>
            <a:br>
              <a:rPr lang="pt-BR" sz="2800" dirty="0" smtClean="0"/>
            </a:br>
            <a:r>
              <a:rPr lang="pt-BR" sz="2800" dirty="0" smtClean="0"/>
              <a:t>system("PAUSE");</a:t>
            </a:r>
            <a:br>
              <a:rPr lang="pt-BR" sz="2800" dirty="0" smtClean="0"/>
            </a:br>
            <a:r>
              <a:rPr lang="pt-BR" sz="2800" dirty="0" err="1" smtClean="0"/>
              <a:t>return</a:t>
            </a:r>
            <a:r>
              <a:rPr lang="pt-BR" sz="2800" dirty="0" smtClean="0"/>
              <a:t> 0;</a:t>
            </a:r>
            <a:br>
              <a:rPr lang="pt-BR" sz="2800" dirty="0" smtClean="0"/>
            </a:br>
            <a:r>
              <a:rPr lang="pt-BR" sz="2800" dirty="0" smtClean="0"/>
              <a:t>}</a:t>
            </a:r>
            <a:br>
              <a:rPr lang="pt-BR" sz="2800" dirty="0" smtClean="0"/>
            </a:br>
            <a:endParaRPr lang="pt-BR" sz="2500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Importante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066800"/>
            <a:ext cx="8458200" cy="51816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dirty="0" smtClean="0"/>
              <a:t>C não realiza verificação de limites em </a:t>
            </a:r>
            <a:r>
              <a:rPr lang="pt-BR" sz="2800" dirty="0" smtClean="0"/>
              <a:t>vetores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500" dirty="0" smtClean="0"/>
              <a:t> </a:t>
            </a:r>
            <a:r>
              <a:rPr lang="pt-BR" sz="2500" dirty="0" smtClean="0"/>
              <a:t>Nada impede o acesso além do fim do </a:t>
            </a:r>
            <a:r>
              <a:rPr lang="pt-BR" sz="2500" dirty="0" smtClean="0"/>
              <a:t>vetor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500" dirty="0" smtClean="0"/>
              <a:t> </a:t>
            </a:r>
            <a:r>
              <a:rPr lang="pt-BR" sz="2500" dirty="0" smtClean="0"/>
              <a:t>Faça sempre que possível a verificação do </a:t>
            </a:r>
            <a:r>
              <a:rPr lang="pt-BR" sz="2500" dirty="0" smtClean="0"/>
              <a:t>limite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5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dirty="0" smtClean="0"/>
              <a:t> </a:t>
            </a:r>
            <a:r>
              <a:rPr lang="pt-BR" sz="2800" dirty="0" smtClean="0"/>
              <a:t>Programas que fazem acesso além do limite </a:t>
            </a:r>
            <a:r>
              <a:rPr lang="pt-BR" sz="2800" dirty="0" smtClean="0"/>
              <a:t>do vetor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500" dirty="0" smtClean="0"/>
              <a:t> </a:t>
            </a:r>
            <a:r>
              <a:rPr lang="pt-BR" sz="2500" dirty="0" smtClean="0"/>
              <a:t>Podem provocar um erro de estouro de buffer</a:t>
            </a:r>
            <a:br>
              <a:rPr lang="pt-BR" sz="2500" dirty="0" smtClean="0"/>
            </a:br>
            <a:r>
              <a:rPr lang="pt-BR" sz="2500" dirty="0" smtClean="0"/>
              <a:t>(</a:t>
            </a:r>
            <a:r>
              <a:rPr lang="pt-BR" sz="2500" i="1" dirty="0" smtClean="0"/>
              <a:t>buffer overflow</a:t>
            </a:r>
            <a:r>
              <a:rPr lang="pt-BR" sz="2500" dirty="0" smtClean="0"/>
              <a:t>)</a:t>
            </a:r>
            <a:br>
              <a:rPr lang="pt-BR" sz="2500" dirty="0" smtClean="0"/>
            </a:br>
            <a:endParaRPr lang="pt-BR" sz="2500" b="1" dirty="0"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47800" y="4687669"/>
            <a:ext cx="612456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– Este erro pode ser explorado por atacantes </a:t>
            </a:r>
            <a:r>
              <a:rPr lang="pt-BR" dirty="0" smtClean="0"/>
              <a:t>para subverter </a:t>
            </a:r>
          </a:p>
          <a:p>
            <a:r>
              <a:rPr lang="pt-BR" dirty="0" smtClean="0"/>
              <a:t>um </a:t>
            </a:r>
            <a:r>
              <a:rPr lang="pt-BR" dirty="0" smtClean="0"/>
              <a:t>sistema computacional e </a:t>
            </a:r>
            <a:r>
              <a:rPr lang="pt-BR" dirty="0" smtClean="0"/>
              <a:t>realizar ações nocivas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/>
              <a:t>Passando Vetores para Funções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066800"/>
            <a:ext cx="8458200" cy="51816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dirty="0" smtClean="0"/>
              <a:t>#define TAM </a:t>
            </a:r>
            <a:r>
              <a:rPr lang="pt-BR" sz="2400" dirty="0" smtClean="0"/>
              <a:t>10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dirty="0" smtClean="0"/>
              <a:t>//</a:t>
            </a:r>
            <a:r>
              <a:rPr lang="pt-BR" sz="2000" dirty="0" smtClean="0"/>
              <a:t>A função recebe um vetor de </a:t>
            </a:r>
            <a:r>
              <a:rPr lang="pt-BR" sz="2000" dirty="0" err="1" smtClean="0"/>
              <a:t>float</a:t>
            </a:r>
            <a:r>
              <a:rPr lang="pt-BR" sz="2000" dirty="0" smtClean="0"/>
              <a:t> e o tamanho do </a:t>
            </a:r>
            <a:r>
              <a:rPr lang="pt-BR" sz="2000" dirty="0" smtClean="0"/>
              <a:t>vetor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dirty="0" err="1" smtClean="0"/>
              <a:t>float</a:t>
            </a:r>
            <a:r>
              <a:rPr lang="pt-BR" sz="2400" dirty="0" smtClean="0"/>
              <a:t> </a:t>
            </a:r>
            <a:r>
              <a:rPr lang="pt-BR" sz="2400" dirty="0" err="1" smtClean="0"/>
              <a:t>cacularMedia</a:t>
            </a:r>
            <a:r>
              <a:rPr lang="pt-BR" sz="2400" dirty="0" smtClean="0"/>
              <a:t>(</a:t>
            </a:r>
            <a:r>
              <a:rPr lang="pt-BR" sz="2400" dirty="0" err="1" smtClean="0"/>
              <a:t>float</a:t>
            </a:r>
            <a:r>
              <a:rPr lang="pt-BR" sz="2400" dirty="0" smtClean="0"/>
              <a:t> v[], </a:t>
            </a:r>
            <a:r>
              <a:rPr lang="pt-BR" sz="2400" dirty="0" err="1" smtClean="0"/>
              <a:t>int</a:t>
            </a:r>
            <a:r>
              <a:rPr lang="pt-BR" sz="2400" dirty="0" smtClean="0"/>
              <a:t> t) {</a:t>
            </a:r>
            <a:br>
              <a:rPr lang="pt-BR" sz="2400" dirty="0" smtClean="0"/>
            </a:br>
            <a:r>
              <a:rPr lang="pt-BR" sz="2400" dirty="0" err="1" smtClean="0"/>
              <a:t>int</a:t>
            </a:r>
            <a:r>
              <a:rPr lang="pt-BR" sz="2400" dirty="0" smtClean="0"/>
              <a:t> i;</a:t>
            </a:r>
            <a:br>
              <a:rPr lang="pt-BR" sz="2400" dirty="0" smtClean="0"/>
            </a:br>
            <a:r>
              <a:rPr lang="pt-BR" sz="2400" dirty="0" err="1" smtClean="0"/>
              <a:t>float</a:t>
            </a:r>
            <a:r>
              <a:rPr lang="pt-BR" sz="2400" dirty="0" smtClean="0"/>
              <a:t> soma = 0;</a:t>
            </a:r>
            <a:br>
              <a:rPr lang="pt-BR" sz="2400" dirty="0" smtClean="0"/>
            </a:br>
            <a:r>
              <a:rPr lang="pt-BR" sz="2400" dirty="0" smtClean="0"/>
              <a:t>for (i = 0; i &lt; t; i++) soma += v[i];</a:t>
            </a:r>
            <a:br>
              <a:rPr lang="pt-BR" sz="2400" dirty="0" smtClean="0"/>
            </a:br>
            <a:r>
              <a:rPr lang="pt-BR" sz="2400" dirty="0" err="1" smtClean="0"/>
              <a:t>return</a:t>
            </a:r>
            <a:r>
              <a:rPr lang="pt-BR" sz="2400" dirty="0" smtClean="0"/>
              <a:t> soma / t</a:t>
            </a:r>
            <a:r>
              <a:rPr lang="pt-BR" sz="2400" dirty="0" smtClean="0"/>
              <a:t>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dirty="0" smtClean="0"/>
              <a:t>}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dirty="0" err="1" smtClean="0"/>
              <a:t>int</a:t>
            </a:r>
            <a:r>
              <a:rPr lang="pt-BR" sz="2400" dirty="0" smtClean="0"/>
              <a:t> </a:t>
            </a:r>
            <a:r>
              <a:rPr lang="pt-BR" sz="2400" dirty="0" err="1" smtClean="0"/>
              <a:t>main</a:t>
            </a:r>
            <a:r>
              <a:rPr lang="pt-BR" sz="2400" dirty="0" smtClean="0"/>
              <a:t>(</a:t>
            </a:r>
            <a:r>
              <a:rPr lang="pt-BR" sz="2400" dirty="0" err="1" smtClean="0"/>
              <a:t>void</a:t>
            </a:r>
            <a:r>
              <a:rPr lang="pt-BR" sz="2400" dirty="0" smtClean="0"/>
              <a:t>) </a:t>
            </a:r>
            <a:r>
              <a:rPr lang="pt-BR" sz="2400" dirty="0" smtClean="0"/>
              <a:t>{</a:t>
            </a:r>
            <a:br>
              <a:rPr lang="pt-BR" sz="2400" dirty="0" smtClean="0"/>
            </a:br>
            <a:r>
              <a:rPr lang="pt-BR" sz="2000" dirty="0" err="1" smtClean="0"/>
              <a:t>float</a:t>
            </a:r>
            <a:r>
              <a:rPr lang="pt-BR" sz="2000" dirty="0" smtClean="0"/>
              <a:t> </a:t>
            </a:r>
            <a:r>
              <a:rPr lang="pt-BR" sz="2000" dirty="0" smtClean="0"/>
              <a:t>notas[TAM] = {1.4, 6.7, 9.2, 10, 4.5, 7.1, 6.2, 1.1, 8.7, 3.2};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000" dirty="0" err="1" smtClean="0"/>
              <a:t>printf</a:t>
            </a:r>
            <a:r>
              <a:rPr lang="pt-BR" sz="2000" dirty="0" smtClean="0"/>
              <a:t>("A média das notas é %.2f\n", </a:t>
            </a:r>
            <a:r>
              <a:rPr lang="pt-BR" sz="2000" dirty="0" err="1" smtClean="0"/>
              <a:t>cacularMedia</a:t>
            </a:r>
            <a:r>
              <a:rPr lang="pt-BR" sz="2000" dirty="0" smtClean="0"/>
              <a:t>(notas, TAM));</a:t>
            </a:r>
            <a:br>
              <a:rPr lang="pt-BR" sz="2000" dirty="0" smtClean="0"/>
            </a:br>
            <a:r>
              <a:rPr lang="pt-BR" sz="2400" dirty="0" smtClean="0"/>
              <a:t>system("PAUSE");</a:t>
            </a:r>
            <a:br>
              <a:rPr lang="pt-BR" sz="2400" dirty="0" smtClean="0"/>
            </a:br>
            <a:r>
              <a:rPr lang="pt-BR" sz="2400" dirty="0" err="1" smtClean="0"/>
              <a:t>return</a:t>
            </a:r>
            <a:r>
              <a:rPr lang="pt-BR" sz="2400" dirty="0" smtClean="0"/>
              <a:t> 0</a:t>
            </a:r>
            <a:r>
              <a:rPr lang="pt-BR" sz="2400" dirty="0" smtClean="0"/>
              <a:t>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dirty="0" smtClean="0"/>
              <a:t>}</a:t>
            </a:r>
            <a:endParaRPr lang="pt-BR" sz="2800" b="1" dirty="0">
              <a:latin typeface="+mj-lt"/>
            </a:endParaRPr>
          </a:p>
        </p:txBody>
      </p:sp>
      <p:pic>
        <p:nvPicPr>
          <p:cNvPr id="7170" name="Picture 2" descr="D:\Dropbox\Capturas de tela\Captura de tela 2016-04-14 22.24.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3138" y="5343525"/>
            <a:ext cx="4320469" cy="105727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/>
              <a:t>Passando Vetores para Funções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dirty="0" smtClean="0"/>
              <a:t>Quando passamos vetores para funções em </a:t>
            </a:r>
            <a:r>
              <a:rPr lang="pt-BR" sz="2800" dirty="0" smtClean="0"/>
              <a:t>C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dirty="0" smtClean="0"/>
              <a:t> </a:t>
            </a:r>
            <a:r>
              <a:rPr lang="pt-BR" sz="2800" dirty="0" smtClean="0"/>
              <a:t>Não é feita uma cópia dos dados do </a:t>
            </a:r>
            <a:r>
              <a:rPr lang="pt-BR" sz="2800" dirty="0" smtClean="0"/>
              <a:t>vetor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dirty="0" smtClean="0"/>
              <a:t> </a:t>
            </a:r>
            <a:r>
              <a:rPr lang="pt-BR" sz="2800" dirty="0" smtClean="0"/>
              <a:t>Em vez disso, é feita uma cópia do endereço </a:t>
            </a:r>
            <a:r>
              <a:rPr lang="pt-BR" sz="2800" dirty="0" smtClean="0"/>
              <a:t>do primeiro </a:t>
            </a:r>
            <a:r>
              <a:rPr lang="pt-BR" sz="2800" dirty="0" smtClean="0"/>
              <a:t>elemento do vetor – que </a:t>
            </a:r>
            <a:r>
              <a:rPr lang="pt-BR" sz="2800" dirty="0" smtClean="0"/>
              <a:t>corresponde ao </a:t>
            </a:r>
            <a:r>
              <a:rPr lang="pt-BR" sz="2800" dirty="0" smtClean="0"/>
              <a:t>seu índice </a:t>
            </a:r>
            <a:r>
              <a:rPr lang="pt-BR" sz="2800" dirty="0" smtClean="0"/>
              <a:t>0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dirty="0" smtClean="0"/>
              <a:t> </a:t>
            </a:r>
            <a:r>
              <a:rPr lang="pt-BR" sz="2800" dirty="0" smtClean="0"/>
              <a:t>Assim, acessamos os próprios elementos do</a:t>
            </a:r>
            <a:br>
              <a:rPr lang="pt-BR" sz="2800" dirty="0" smtClean="0"/>
            </a:br>
            <a:r>
              <a:rPr lang="pt-BR" sz="2800" dirty="0" smtClean="0"/>
              <a:t>vetor e podemos modificá-los</a:t>
            </a:r>
            <a:br>
              <a:rPr lang="pt-BR" sz="2800" dirty="0" smtClean="0"/>
            </a:br>
            <a:endParaRPr lang="pt-BR" sz="2800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228600"/>
            <a:ext cx="8458200" cy="60198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pt-BR" sz="28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>#</a:t>
            </a:r>
            <a:r>
              <a:rPr lang="pt-BR" sz="2800" dirty="0" smtClean="0"/>
              <a:t>define TAM </a:t>
            </a:r>
            <a:r>
              <a:rPr lang="pt-BR" sz="2800" dirty="0" smtClean="0"/>
              <a:t>10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err="1" smtClean="0"/>
              <a:t>void</a:t>
            </a:r>
            <a:r>
              <a:rPr lang="pt-BR" sz="2800" dirty="0" smtClean="0"/>
              <a:t> </a:t>
            </a:r>
            <a:r>
              <a:rPr lang="pt-BR" sz="2800" dirty="0" smtClean="0"/>
              <a:t>imprimir(</a:t>
            </a:r>
            <a:r>
              <a:rPr lang="pt-BR" sz="2800" dirty="0" err="1" smtClean="0"/>
              <a:t>int</a:t>
            </a:r>
            <a:r>
              <a:rPr lang="pt-BR" sz="2800" dirty="0" smtClean="0"/>
              <a:t> </a:t>
            </a:r>
            <a:r>
              <a:rPr lang="pt-BR" sz="2800" dirty="0" err="1" smtClean="0"/>
              <a:t>numeros</a:t>
            </a:r>
            <a:r>
              <a:rPr lang="pt-BR" sz="2800" dirty="0" smtClean="0"/>
              <a:t>[], </a:t>
            </a:r>
            <a:r>
              <a:rPr lang="pt-BR" sz="2800" dirty="0" err="1" smtClean="0"/>
              <a:t>int</a:t>
            </a:r>
            <a:r>
              <a:rPr lang="pt-BR" sz="2800" dirty="0" smtClean="0"/>
              <a:t> tamanho) {</a:t>
            </a:r>
            <a:br>
              <a:rPr lang="pt-BR" sz="2800" dirty="0" smtClean="0"/>
            </a:br>
            <a:r>
              <a:rPr lang="pt-BR" sz="2800" dirty="0" err="1" smtClean="0"/>
              <a:t>int</a:t>
            </a:r>
            <a:r>
              <a:rPr lang="pt-BR" sz="2800" dirty="0" smtClean="0"/>
              <a:t> i;</a:t>
            </a:r>
            <a:br>
              <a:rPr lang="pt-BR" sz="2800" dirty="0" smtClean="0"/>
            </a:br>
            <a:r>
              <a:rPr lang="pt-BR" sz="2800" dirty="0" smtClean="0"/>
              <a:t>for (i = 0; i &lt; tamanho; i++)</a:t>
            </a:r>
            <a:br>
              <a:rPr lang="pt-BR" sz="2800" dirty="0" smtClean="0"/>
            </a:br>
            <a:r>
              <a:rPr lang="pt-BR" sz="2800" dirty="0" smtClean="0"/>
              <a:t>	</a:t>
            </a:r>
            <a:r>
              <a:rPr lang="pt-BR" sz="2800" dirty="0" err="1" smtClean="0"/>
              <a:t>printf</a:t>
            </a:r>
            <a:r>
              <a:rPr lang="pt-BR" sz="2800" dirty="0" smtClean="0"/>
              <a:t>("%d ", </a:t>
            </a:r>
            <a:r>
              <a:rPr lang="pt-BR" sz="2800" dirty="0" err="1" smtClean="0"/>
              <a:t>numeros</a:t>
            </a:r>
            <a:r>
              <a:rPr lang="pt-BR" sz="2800" dirty="0" smtClean="0"/>
              <a:t>[i]);</a:t>
            </a:r>
            <a:br>
              <a:rPr lang="pt-BR" sz="2800" dirty="0" smtClean="0"/>
            </a:br>
            <a:r>
              <a:rPr lang="pt-BR" sz="2800" dirty="0" err="1" smtClean="0"/>
              <a:t>printf</a:t>
            </a:r>
            <a:r>
              <a:rPr lang="pt-BR" sz="2800" dirty="0" smtClean="0"/>
              <a:t>("\n\n</a:t>
            </a:r>
            <a:r>
              <a:rPr lang="pt-BR" sz="2800" dirty="0" smtClean="0"/>
              <a:t>");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>}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err="1" smtClean="0"/>
              <a:t>void</a:t>
            </a:r>
            <a:r>
              <a:rPr lang="pt-BR" sz="2800" dirty="0" smtClean="0"/>
              <a:t> </a:t>
            </a:r>
            <a:r>
              <a:rPr lang="pt-BR" sz="2800" dirty="0" smtClean="0"/>
              <a:t>dobrar(</a:t>
            </a:r>
            <a:r>
              <a:rPr lang="pt-BR" sz="2800" dirty="0" err="1" smtClean="0"/>
              <a:t>int</a:t>
            </a:r>
            <a:r>
              <a:rPr lang="pt-BR" sz="2800" dirty="0" smtClean="0"/>
              <a:t> </a:t>
            </a:r>
            <a:r>
              <a:rPr lang="pt-BR" sz="2800" dirty="0" err="1" smtClean="0"/>
              <a:t>numeros</a:t>
            </a:r>
            <a:r>
              <a:rPr lang="pt-BR" sz="2800" dirty="0" smtClean="0"/>
              <a:t>[], </a:t>
            </a:r>
            <a:r>
              <a:rPr lang="pt-BR" sz="2800" dirty="0" err="1" smtClean="0"/>
              <a:t>int</a:t>
            </a:r>
            <a:r>
              <a:rPr lang="pt-BR" sz="2800" dirty="0" smtClean="0"/>
              <a:t> tamanho) {</a:t>
            </a:r>
            <a:br>
              <a:rPr lang="pt-BR" sz="2800" dirty="0" smtClean="0"/>
            </a:br>
            <a:r>
              <a:rPr lang="pt-BR" sz="2800" dirty="0" err="1" smtClean="0"/>
              <a:t>int</a:t>
            </a:r>
            <a:r>
              <a:rPr lang="pt-BR" sz="2800" dirty="0" smtClean="0"/>
              <a:t> i;</a:t>
            </a:r>
            <a:br>
              <a:rPr lang="pt-BR" sz="2800" dirty="0" smtClean="0"/>
            </a:br>
            <a:r>
              <a:rPr lang="pt-BR" sz="2800" dirty="0" smtClean="0"/>
              <a:t>for (i = 0; i &lt; tamanho; i++)</a:t>
            </a:r>
            <a:br>
              <a:rPr lang="pt-BR" sz="2800" dirty="0" smtClean="0"/>
            </a:br>
            <a:r>
              <a:rPr lang="pt-BR" sz="2800" dirty="0" smtClean="0"/>
              <a:t>	</a:t>
            </a:r>
            <a:r>
              <a:rPr lang="pt-BR" sz="2800" dirty="0" err="1" smtClean="0"/>
              <a:t>numeros</a:t>
            </a:r>
            <a:r>
              <a:rPr lang="pt-BR" sz="2800" dirty="0" smtClean="0"/>
              <a:t>[i</a:t>
            </a:r>
            <a:r>
              <a:rPr lang="pt-BR" sz="2800" dirty="0" smtClean="0"/>
              <a:t>] *= 2</a:t>
            </a:r>
            <a:r>
              <a:rPr lang="pt-BR" sz="2800" dirty="0" smtClean="0"/>
              <a:t>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>}</a:t>
            </a:r>
            <a:r>
              <a:rPr lang="pt-BR" sz="2800" dirty="0" smtClean="0"/>
              <a:t/>
            </a:r>
            <a:br>
              <a:rPr lang="pt-BR" sz="2800" dirty="0" smtClean="0"/>
            </a:br>
            <a:endParaRPr lang="pt-BR" sz="2500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228600"/>
            <a:ext cx="8458200" cy="60198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pt-BR" sz="28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err="1" smtClean="0"/>
              <a:t>int</a:t>
            </a:r>
            <a:r>
              <a:rPr lang="pt-BR" sz="2800" dirty="0" smtClean="0"/>
              <a:t> </a:t>
            </a:r>
            <a:r>
              <a:rPr lang="pt-BR" sz="2800" dirty="0" err="1" smtClean="0"/>
              <a:t>main</a:t>
            </a:r>
            <a:r>
              <a:rPr lang="pt-BR" sz="2800" dirty="0" smtClean="0"/>
              <a:t>(</a:t>
            </a:r>
            <a:r>
              <a:rPr lang="pt-BR" sz="2800" dirty="0" err="1" smtClean="0"/>
              <a:t>int</a:t>
            </a:r>
            <a:r>
              <a:rPr lang="pt-BR" sz="2800" dirty="0" smtClean="0"/>
              <a:t>) </a:t>
            </a:r>
            <a:r>
              <a:rPr lang="pt-BR" sz="2800" dirty="0" smtClean="0"/>
              <a:t>{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>	</a:t>
            </a:r>
            <a:r>
              <a:rPr lang="pt-BR" sz="2800" dirty="0" err="1" smtClean="0"/>
              <a:t>int</a:t>
            </a:r>
            <a:r>
              <a:rPr lang="pt-BR" sz="2800" dirty="0" smtClean="0"/>
              <a:t> </a:t>
            </a:r>
            <a:r>
              <a:rPr lang="pt-BR" sz="2800" dirty="0" smtClean="0"/>
              <a:t>v[TAM] = {1, 2, 3, 4, 5</a:t>
            </a:r>
            <a:r>
              <a:rPr lang="pt-BR" sz="2800" dirty="0" smtClean="0"/>
              <a:t>};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>	</a:t>
            </a:r>
            <a:r>
              <a:rPr lang="pt-BR" sz="2800" dirty="0" smtClean="0"/>
              <a:t>imprimir(v</a:t>
            </a:r>
            <a:r>
              <a:rPr lang="pt-BR" sz="2800" dirty="0" smtClean="0"/>
              <a:t>, TAM</a:t>
            </a:r>
            <a:r>
              <a:rPr lang="pt-BR" sz="2800" dirty="0" smtClean="0"/>
              <a:t>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>	</a:t>
            </a:r>
            <a:r>
              <a:rPr lang="pt-BR" sz="2800" dirty="0" smtClean="0"/>
              <a:t>dobrar(v</a:t>
            </a:r>
            <a:r>
              <a:rPr lang="pt-BR" sz="2800" dirty="0" smtClean="0"/>
              <a:t>, TAM</a:t>
            </a:r>
            <a:r>
              <a:rPr lang="pt-BR" sz="2800" dirty="0" smtClean="0"/>
              <a:t>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>	imprimir(v</a:t>
            </a:r>
            <a:r>
              <a:rPr lang="pt-BR" sz="2800" dirty="0" smtClean="0"/>
              <a:t>, TAM</a:t>
            </a:r>
            <a:r>
              <a:rPr lang="pt-BR" sz="2800" dirty="0" smtClean="0"/>
              <a:t>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>	</a:t>
            </a:r>
            <a:r>
              <a:rPr lang="pt-BR" sz="2800" dirty="0" err="1" smtClean="0"/>
              <a:t>return</a:t>
            </a:r>
            <a:r>
              <a:rPr lang="pt-BR" sz="2800" dirty="0" smtClean="0"/>
              <a:t> </a:t>
            </a:r>
            <a:r>
              <a:rPr lang="pt-BR" sz="2800" dirty="0" smtClean="0"/>
              <a:t>0</a:t>
            </a:r>
            <a:r>
              <a:rPr lang="pt-BR" sz="2800" dirty="0" smtClean="0"/>
              <a:t>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>}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endParaRPr lang="pt-BR" sz="2500" b="1" dirty="0">
              <a:latin typeface="+mj-lt"/>
            </a:endParaRPr>
          </a:p>
        </p:txBody>
      </p:sp>
      <p:pic>
        <p:nvPicPr>
          <p:cNvPr id="8194" name="Picture 2" descr="D:\Dropbox\Capturas de tela\Captura de tela 2016-04-14 22.48.3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3429000"/>
            <a:ext cx="4551362" cy="2455188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Vetores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dirty="0" smtClean="0"/>
              <a:t>Sequência linear que permite acesso a seus </a:t>
            </a:r>
            <a:r>
              <a:rPr lang="pt-BR" sz="2800" dirty="0" smtClean="0"/>
              <a:t>elementos através </a:t>
            </a:r>
            <a:r>
              <a:rPr lang="pt-BR" sz="2800" dirty="0" smtClean="0"/>
              <a:t>de um </a:t>
            </a:r>
            <a:r>
              <a:rPr lang="pt-BR" sz="2800" dirty="0" smtClean="0"/>
              <a:t>índice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dirty="0" smtClean="0"/>
              <a:t>De </a:t>
            </a:r>
            <a:r>
              <a:rPr lang="pt-BR" sz="2800" dirty="0" smtClean="0"/>
              <a:t>maneira que o </a:t>
            </a:r>
            <a:r>
              <a:rPr lang="pt-BR" sz="2800" dirty="0" err="1" smtClean="0"/>
              <a:t>n-ésimo</a:t>
            </a:r>
            <a:r>
              <a:rPr lang="pt-BR" sz="2800" dirty="0" smtClean="0"/>
              <a:t> elemento da sequência está </a:t>
            </a:r>
            <a:r>
              <a:rPr lang="pt-BR" sz="2800" dirty="0" smtClean="0"/>
              <a:t>na posição </a:t>
            </a:r>
            <a:r>
              <a:rPr lang="pt-BR" sz="2800" i="1" dirty="0" smtClean="0"/>
              <a:t>n-1 </a:t>
            </a:r>
            <a:r>
              <a:rPr lang="pt-BR" sz="2800" dirty="0" smtClean="0"/>
              <a:t>(índice</a:t>
            </a:r>
            <a:r>
              <a:rPr lang="pt-BR" sz="2800" dirty="0" smtClean="0"/>
              <a:t>)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dirty="0" smtClean="0"/>
              <a:t> </a:t>
            </a:r>
            <a:r>
              <a:rPr lang="pt-BR" sz="2800" dirty="0" smtClean="0"/>
              <a:t>O primeiro elemento do vetor tem índice 0 – v[0] = </a:t>
            </a:r>
            <a:r>
              <a:rPr lang="pt-BR" sz="2800" dirty="0" smtClean="0"/>
              <a:t>4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dirty="0" smtClean="0"/>
              <a:t> </a:t>
            </a:r>
            <a:r>
              <a:rPr lang="pt-BR" sz="2800" dirty="0" smtClean="0"/>
              <a:t>O sétimo elemento do vetor tem índice 6 – v[6] = </a:t>
            </a:r>
            <a:r>
              <a:rPr lang="pt-BR" sz="2800" dirty="0" smtClean="0"/>
              <a:t>1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dirty="0" smtClean="0"/>
              <a:t>Todos </a:t>
            </a:r>
            <a:r>
              <a:rPr lang="pt-BR" sz="2800" dirty="0" smtClean="0"/>
              <a:t>os elementos de um vetor são de um mesmo tipo</a:t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endParaRPr lang="pt-BR" sz="28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600" b="1" dirty="0">
              <a:latin typeface="+mj-lt"/>
            </a:endParaRPr>
          </a:p>
        </p:txBody>
      </p:sp>
      <p:pic>
        <p:nvPicPr>
          <p:cNvPr id="1026" name="Picture 2" descr="D:\Dropbox\Capturas de tela\Captura de tela 2016-04-14 20.41.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5410200"/>
            <a:ext cx="3486150" cy="115252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Vetores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dirty="0" smtClean="0"/>
              <a:t>Não podem armazenar mais elementos que o</a:t>
            </a:r>
            <a:br>
              <a:rPr lang="pt-BR" sz="2800" dirty="0" smtClean="0"/>
            </a:br>
            <a:r>
              <a:rPr lang="pt-BR" sz="2800" dirty="0" smtClean="0"/>
              <a:t>seu </a:t>
            </a:r>
            <a:r>
              <a:rPr lang="pt-BR" sz="2800" dirty="0" smtClean="0"/>
              <a:t>tamanho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500" dirty="0" smtClean="0"/>
              <a:t> </a:t>
            </a:r>
            <a:r>
              <a:rPr lang="pt-BR" sz="2500" dirty="0" smtClean="0"/>
              <a:t>O vetor abaixo possui tamanho </a:t>
            </a:r>
            <a:r>
              <a:rPr lang="pt-BR" sz="2500" dirty="0" smtClean="0"/>
              <a:t>8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500" dirty="0" smtClean="0"/>
              <a:t> </a:t>
            </a:r>
            <a:r>
              <a:rPr lang="pt-BR" sz="2500" dirty="0" smtClean="0"/>
              <a:t>Portanto pode armazenar no máximo 8</a:t>
            </a:r>
            <a:br>
              <a:rPr lang="pt-BR" sz="2500" dirty="0" smtClean="0"/>
            </a:br>
            <a:r>
              <a:rPr lang="pt-BR" sz="2500" dirty="0" smtClean="0"/>
              <a:t>elementos</a:t>
            </a:r>
            <a:br>
              <a:rPr lang="pt-BR" sz="2500" dirty="0" smtClean="0"/>
            </a:br>
            <a:endParaRPr lang="pt-BR" sz="2300" b="1" dirty="0">
              <a:latin typeface="+mj-lt"/>
            </a:endParaRPr>
          </a:p>
        </p:txBody>
      </p:sp>
      <p:pic>
        <p:nvPicPr>
          <p:cNvPr id="1026" name="Picture 2" descr="D:\Dropbox\Capturas de tela\Captura de tela 2016-04-14 20.41.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4114800"/>
            <a:ext cx="3486150" cy="115252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Vetores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dirty="0" smtClean="0"/>
              <a:t>Sintaxe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500" dirty="0" smtClean="0"/>
              <a:t> </a:t>
            </a:r>
            <a:r>
              <a:rPr lang="pt-BR" sz="2500" dirty="0" smtClean="0"/>
              <a:t>tipo </a:t>
            </a:r>
            <a:r>
              <a:rPr lang="pt-BR" sz="2500" dirty="0" err="1" smtClean="0"/>
              <a:t>nome_do_vetor</a:t>
            </a:r>
            <a:r>
              <a:rPr lang="pt-BR" sz="2500" dirty="0" smtClean="0"/>
              <a:t>[tamanho</a:t>
            </a:r>
            <a:r>
              <a:rPr lang="pt-BR" sz="2500" dirty="0" smtClean="0"/>
              <a:t>];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500" dirty="0" smtClean="0"/>
              <a:t> </a:t>
            </a:r>
            <a:r>
              <a:rPr lang="pt-BR" sz="2500" dirty="0" smtClean="0"/>
              <a:t>Tamanho representa o número máximo </a:t>
            </a:r>
            <a:r>
              <a:rPr lang="pt-BR" sz="2500" dirty="0" smtClean="0"/>
              <a:t>de elementos </a:t>
            </a:r>
            <a:r>
              <a:rPr lang="pt-BR" sz="2500" dirty="0" smtClean="0"/>
              <a:t>do </a:t>
            </a:r>
            <a:r>
              <a:rPr lang="pt-BR" sz="2500" dirty="0" smtClean="0"/>
              <a:t>vetor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500" dirty="0" smtClean="0"/>
              <a:t> </a:t>
            </a:r>
            <a:r>
              <a:rPr lang="pt-BR" sz="2500" dirty="0" smtClean="0"/>
              <a:t>Para acessar um determinado elemento </a:t>
            </a:r>
            <a:r>
              <a:rPr lang="pt-BR" sz="2500" dirty="0" smtClean="0"/>
              <a:t>do vetor </a:t>
            </a:r>
            <a:r>
              <a:rPr lang="pt-BR" sz="2500" dirty="0" smtClean="0"/>
              <a:t>utilizamos um </a:t>
            </a:r>
            <a:r>
              <a:rPr lang="pt-BR" sz="2500" dirty="0" smtClean="0"/>
              <a:t>índice</a:t>
            </a:r>
          </a:p>
          <a:p>
            <a:pPr lvl="3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500" dirty="0" smtClean="0"/>
              <a:t> </a:t>
            </a:r>
            <a:r>
              <a:rPr lang="pt-BR" sz="2500" dirty="0" smtClean="0"/>
              <a:t>O índice do vetor varia de 0 a (tamanho - 1)</a:t>
            </a:r>
            <a:br>
              <a:rPr lang="pt-BR" sz="2500" dirty="0" smtClean="0"/>
            </a:br>
            <a:endParaRPr lang="pt-BR" sz="2000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Vetores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9916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err="1" smtClean="0"/>
              <a:t>int</a:t>
            </a:r>
            <a:r>
              <a:rPr lang="pt-BR" sz="2800" dirty="0" smtClean="0"/>
              <a:t> </a:t>
            </a:r>
            <a:r>
              <a:rPr lang="pt-BR" sz="2800" dirty="0" err="1" smtClean="0"/>
              <a:t>main</a:t>
            </a:r>
            <a:r>
              <a:rPr lang="pt-BR" sz="2800" dirty="0" smtClean="0"/>
              <a:t>(</a:t>
            </a:r>
            <a:r>
              <a:rPr lang="pt-BR" sz="2800" dirty="0" err="1" smtClean="0"/>
              <a:t>void</a:t>
            </a:r>
            <a:r>
              <a:rPr lang="pt-BR" sz="2800" dirty="0" smtClean="0"/>
              <a:t>) </a:t>
            </a:r>
            <a:r>
              <a:rPr lang="pt-BR" sz="2800" dirty="0" smtClean="0"/>
              <a:t>{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err="1" smtClean="0"/>
              <a:t>int</a:t>
            </a:r>
            <a:r>
              <a:rPr lang="pt-BR" sz="2800" dirty="0" smtClean="0"/>
              <a:t> i, v[10]; //v é um vetor de inteiros de </a:t>
            </a:r>
            <a:r>
              <a:rPr lang="pt-BR" sz="2800" dirty="0" smtClean="0"/>
              <a:t>tamanho 10</a:t>
            </a:r>
            <a:r>
              <a:rPr lang="pt-BR" sz="2800" dirty="0" smtClean="0"/>
              <a:t/>
            </a:r>
            <a:br>
              <a:rPr lang="pt-BR" sz="2800" dirty="0" smtClean="0"/>
            </a:br>
            <a:endParaRPr lang="pt-BR" sz="28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>	</a:t>
            </a:r>
            <a:r>
              <a:rPr lang="pt-BR" sz="2800" dirty="0" smtClean="0"/>
              <a:t>for </a:t>
            </a:r>
            <a:r>
              <a:rPr lang="pt-BR" sz="2800" dirty="0" smtClean="0"/>
              <a:t>(i = 0; i &lt; 10; ++i)</a:t>
            </a:r>
            <a:br>
              <a:rPr lang="pt-BR" sz="2800" dirty="0" smtClean="0"/>
            </a:br>
            <a:r>
              <a:rPr lang="pt-BR" sz="2800" dirty="0" smtClean="0"/>
              <a:t>	v[i</a:t>
            </a:r>
            <a:r>
              <a:rPr lang="pt-BR" sz="2800" dirty="0" smtClean="0"/>
              <a:t>] = 0; //armazena o inteiro 0 no índice i </a:t>
            </a:r>
            <a:r>
              <a:rPr lang="pt-BR" sz="2800" dirty="0" smtClean="0"/>
              <a:t>de v</a:t>
            </a:r>
            <a:r>
              <a:rPr lang="pt-BR" sz="2800" dirty="0" smtClean="0"/>
              <a:t/>
            </a:r>
            <a:br>
              <a:rPr lang="pt-BR" sz="2800" dirty="0" smtClean="0"/>
            </a:br>
            <a:endParaRPr lang="pt-BR" sz="28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>	</a:t>
            </a:r>
            <a:r>
              <a:rPr lang="pt-BR" sz="2800" dirty="0" smtClean="0"/>
              <a:t>for </a:t>
            </a:r>
            <a:r>
              <a:rPr lang="pt-BR" sz="2800" dirty="0" smtClean="0"/>
              <a:t>(i = 0; i &lt; 10; ++i)</a:t>
            </a:r>
            <a:br>
              <a:rPr lang="pt-BR" sz="2800" dirty="0" smtClean="0"/>
            </a:br>
            <a:r>
              <a:rPr lang="pt-BR" sz="2800" dirty="0" smtClean="0"/>
              <a:t>	</a:t>
            </a:r>
            <a:r>
              <a:rPr lang="pt-BR" sz="2800" dirty="0" err="1" smtClean="0"/>
              <a:t>printf</a:t>
            </a:r>
            <a:r>
              <a:rPr lang="pt-BR" sz="2800" dirty="0" smtClean="0"/>
              <a:t>(“v</a:t>
            </a:r>
            <a:r>
              <a:rPr lang="pt-BR" sz="2800" dirty="0" smtClean="0"/>
              <a:t>[%d] = %</a:t>
            </a:r>
            <a:r>
              <a:rPr lang="pt-BR" sz="2800" dirty="0" smtClean="0"/>
              <a:t>d\n”, </a:t>
            </a:r>
            <a:r>
              <a:rPr lang="pt-BR" sz="2800" dirty="0" smtClean="0"/>
              <a:t>i, v[i]);</a:t>
            </a:r>
            <a:br>
              <a:rPr lang="pt-BR" sz="2800" dirty="0" smtClean="0"/>
            </a:br>
            <a:endParaRPr lang="pt-BR" sz="28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>	</a:t>
            </a:r>
            <a:r>
              <a:rPr lang="pt-BR" sz="2800" dirty="0" smtClean="0"/>
              <a:t>system(“PAUSE”);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err="1" smtClean="0"/>
              <a:t>return</a:t>
            </a:r>
            <a:r>
              <a:rPr lang="pt-BR" sz="2800" dirty="0" smtClean="0"/>
              <a:t> 0</a:t>
            </a:r>
            <a:r>
              <a:rPr lang="pt-BR" sz="2800" dirty="0" smtClean="0"/>
              <a:t>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>}</a:t>
            </a:r>
            <a:r>
              <a:rPr lang="pt-BR" sz="2800" dirty="0" smtClean="0"/>
              <a:t/>
            </a:r>
            <a:br>
              <a:rPr lang="pt-BR" sz="2800" dirty="0" smtClean="0"/>
            </a:br>
            <a:endParaRPr lang="pt-BR" sz="2000" b="1" dirty="0">
              <a:latin typeface="+mj-lt"/>
            </a:endParaRPr>
          </a:p>
        </p:txBody>
      </p:sp>
      <p:pic>
        <p:nvPicPr>
          <p:cNvPr id="3074" name="Picture 2" descr="D:\Dropbox\Capturas de tela\Captura de tela 2016-04-14 21.01.1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799" y="4648200"/>
            <a:ext cx="4180703" cy="22098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Vetores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err="1" smtClean="0"/>
              <a:t>int</a:t>
            </a:r>
            <a:r>
              <a:rPr lang="pt-BR" sz="2800" dirty="0" smtClean="0"/>
              <a:t> </a:t>
            </a:r>
            <a:r>
              <a:rPr lang="pt-BR" sz="2800" dirty="0" err="1" smtClean="0"/>
              <a:t>main</a:t>
            </a:r>
            <a:r>
              <a:rPr lang="pt-BR" sz="2800" dirty="0" smtClean="0"/>
              <a:t>(</a:t>
            </a:r>
            <a:r>
              <a:rPr lang="pt-BR" sz="2800" dirty="0" err="1" smtClean="0"/>
              <a:t>void</a:t>
            </a:r>
            <a:r>
              <a:rPr lang="pt-BR" sz="2800" dirty="0" smtClean="0"/>
              <a:t>) </a:t>
            </a:r>
            <a:r>
              <a:rPr lang="pt-BR" sz="2800" dirty="0" smtClean="0"/>
              <a:t>{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dirty="0" smtClean="0"/>
              <a:t>	</a:t>
            </a:r>
            <a:r>
              <a:rPr lang="pt-BR" sz="2000" dirty="0" smtClean="0"/>
              <a:t>//</a:t>
            </a:r>
            <a:r>
              <a:rPr lang="pt-BR" sz="2000" dirty="0" smtClean="0"/>
              <a:t>Inicializando os elementos do vetor na própria declaração</a:t>
            </a:r>
            <a:br>
              <a:rPr lang="pt-BR" sz="2000" dirty="0" smtClean="0"/>
            </a:br>
            <a:r>
              <a:rPr lang="pt-BR" sz="2800" dirty="0" err="1" smtClean="0"/>
              <a:t>int</a:t>
            </a:r>
            <a:r>
              <a:rPr lang="pt-BR" sz="2800" dirty="0" smtClean="0"/>
              <a:t> </a:t>
            </a:r>
            <a:r>
              <a:rPr lang="pt-BR" sz="2800" dirty="0" smtClean="0"/>
              <a:t>i, v[10</a:t>
            </a:r>
            <a:r>
              <a:rPr lang="pt-BR" sz="2800" dirty="0" smtClean="0"/>
              <a:t>] = </a:t>
            </a:r>
            <a:r>
              <a:rPr lang="pt-BR" sz="2800" dirty="0" smtClean="0"/>
              <a:t>{1, 0, 2, 8, 5, 10, 7, 0, 3, 4};</a:t>
            </a:r>
            <a:br>
              <a:rPr lang="pt-BR" sz="2800" dirty="0" smtClean="0"/>
            </a:br>
            <a:endParaRPr lang="pt-BR" sz="28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>	</a:t>
            </a:r>
            <a:r>
              <a:rPr lang="pt-BR" sz="2800" dirty="0" smtClean="0"/>
              <a:t>for </a:t>
            </a:r>
            <a:r>
              <a:rPr lang="pt-BR" sz="2800" dirty="0" smtClean="0"/>
              <a:t>(i = 0; i &lt; 10; ++i)</a:t>
            </a:r>
            <a:br>
              <a:rPr lang="pt-BR" sz="2800" dirty="0" smtClean="0"/>
            </a:br>
            <a:r>
              <a:rPr lang="pt-BR" sz="2800" dirty="0" smtClean="0"/>
              <a:t>	</a:t>
            </a:r>
            <a:r>
              <a:rPr lang="pt-BR" sz="2800" dirty="0" err="1" smtClean="0"/>
              <a:t>printf</a:t>
            </a:r>
            <a:r>
              <a:rPr lang="pt-BR" sz="2800" dirty="0" smtClean="0"/>
              <a:t>(“v</a:t>
            </a:r>
            <a:r>
              <a:rPr lang="pt-BR" sz="2800" dirty="0" smtClean="0"/>
              <a:t>[%d] = </a:t>
            </a:r>
            <a:r>
              <a:rPr lang="pt-BR" sz="2800" dirty="0" smtClean="0"/>
              <a:t>%2d\n”, </a:t>
            </a:r>
            <a:r>
              <a:rPr lang="pt-BR" sz="2800" dirty="0" smtClean="0"/>
              <a:t>i, v[i]);</a:t>
            </a:r>
            <a:br>
              <a:rPr lang="pt-BR" sz="2800" dirty="0" smtClean="0"/>
            </a:br>
            <a:endParaRPr lang="pt-BR" sz="28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>	</a:t>
            </a:r>
            <a:r>
              <a:rPr lang="pt-BR" sz="2800" dirty="0" smtClean="0"/>
              <a:t>system</a:t>
            </a:r>
            <a:r>
              <a:rPr lang="pt-BR" sz="2800" dirty="0" smtClean="0"/>
              <a:t>(''PAUSE'');</a:t>
            </a:r>
            <a:br>
              <a:rPr lang="pt-BR" sz="2800" dirty="0" smtClean="0"/>
            </a:br>
            <a:r>
              <a:rPr lang="pt-BR" sz="2800" dirty="0" err="1" smtClean="0"/>
              <a:t>return</a:t>
            </a:r>
            <a:r>
              <a:rPr lang="pt-BR" sz="2800" dirty="0" smtClean="0"/>
              <a:t> 0</a:t>
            </a:r>
            <a:r>
              <a:rPr lang="pt-BR" sz="2800" dirty="0" smtClean="0"/>
              <a:t>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>}</a:t>
            </a:r>
            <a:r>
              <a:rPr lang="pt-BR" sz="2800" dirty="0" smtClean="0"/>
              <a:t/>
            </a:r>
            <a:br>
              <a:rPr lang="pt-BR" sz="2800" dirty="0" smtClean="0"/>
            </a:br>
            <a:endParaRPr lang="pt-BR" sz="2000" b="1" dirty="0">
              <a:latin typeface="+mj-lt"/>
            </a:endParaRPr>
          </a:p>
        </p:txBody>
      </p:sp>
      <p:pic>
        <p:nvPicPr>
          <p:cNvPr id="3075" name="Picture 3" descr="D:\Dropbox\Capturas de tela\Captura de tela 2016-04-14 21.06.5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3962400"/>
            <a:ext cx="4421406" cy="25146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Vetores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dirty="0" smtClean="0"/>
              <a:t>O que acontece se tentarmos </a:t>
            </a:r>
            <a:r>
              <a:rPr lang="pt-BR" sz="2800" dirty="0" smtClean="0"/>
              <a:t>escrever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>	</a:t>
            </a:r>
            <a:endParaRPr lang="pt-BR" sz="28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>	</a:t>
            </a:r>
            <a:r>
              <a:rPr lang="pt-BR" sz="2800" dirty="0" smtClean="0"/>
              <a:t> </a:t>
            </a:r>
            <a:r>
              <a:rPr lang="pt-BR" sz="2800" dirty="0" err="1" smtClean="0"/>
              <a:t>int</a:t>
            </a:r>
            <a:r>
              <a:rPr lang="pt-BR" sz="2800" dirty="0" smtClean="0"/>
              <a:t> v[5] = {1, 0, 2, 8, 5, 10}; ?</a:t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endParaRPr lang="pt-BR" sz="2000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Vetores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dirty="0" smtClean="0"/>
              <a:t>O que acontece se tentarmos </a:t>
            </a:r>
            <a:r>
              <a:rPr lang="pt-BR" sz="2800" dirty="0" smtClean="0"/>
              <a:t>escrever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>	</a:t>
            </a:r>
            <a:endParaRPr lang="pt-BR" sz="28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800" dirty="0" smtClean="0"/>
              <a:t>	</a:t>
            </a:r>
            <a:r>
              <a:rPr lang="pt-BR" sz="2800" dirty="0" smtClean="0"/>
              <a:t> </a:t>
            </a:r>
            <a:r>
              <a:rPr lang="pt-BR" sz="2800" dirty="0" err="1" smtClean="0"/>
              <a:t>int</a:t>
            </a:r>
            <a:r>
              <a:rPr lang="pt-BR" sz="2800" dirty="0" smtClean="0"/>
              <a:t> v[5] = {1, 0, 2, 8, 5, 10}; ?</a:t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endParaRPr lang="pt-BR" sz="2000" b="1" dirty="0"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04800" y="3581400"/>
            <a:ext cx="827668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2">
                    <a:lumMod val="50000"/>
                  </a:schemeClr>
                </a:solidFill>
              </a:rPr>
              <a:t>Causa erro de compilação porque um vetor </a:t>
            </a:r>
            <a:r>
              <a:rPr lang="pt-BR" dirty="0" smtClean="0">
                <a:solidFill>
                  <a:schemeClr val="accent2">
                    <a:lumMod val="50000"/>
                  </a:schemeClr>
                </a:solidFill>
              </a:rPr>
              <a:t>de inteiros </a:t>
            </a:r>
            <a:r>
              <a:rPr lang="pt-BR" dirty="0" smtClean="0">
                <a:solidFill>
                  <a:schemeClr val="accent2">
                    <a:lumMod val="50000"/>
                  </a:schemeClr>
                </a:solidFill>
              </a:rPr>
              <a:t>de tamanho 5 foi declarado,</a:t>
            </a:r>
            <a:br>
              <a:rPr lang="pt-BR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pt-BR" dirty="0" smtClean="0">
                <a:solidFill>
                  <a:schemeClr val="accent2">
                    <a:lumMod val="50000"/>
                  </a:schemeClr>
                </a:solidFill>
              </a:rPr>
              <a:t>mas tentamos inicializá-lo com 6 </a:t>
            </a:r>
            <a:r>
              <a:rPr lang="pt-BR" dirty="0" smtClean="0">
                <a:solidFill>
                  <a:schemeClr val="accent2">
                    <a:lumMod val="50000"/>
                  </a:schemeClr>
                </a:solidFill>
              </a:rPr>
              <a:t>elementos.</a:t>
            </a: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Escritório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2193</TotalTime>
  <Words>503</Words>
  <Application>Microsoft Office PowerPoint</Application>
  <PresentationFormat>Apresentação na tela (4:3)</PresentationFormat>
  <Paragraphs>128</Paragraphs>
  <Slides>25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Balcão Envidraçado</vt:lpstr>
      <vt:lpstr>Slide 1</vt:lpstr>
      <vt:lpstr>Slide 2</vt:lpstr>
      <vt:lpstr>Vetores</vt:lpstr>
      <vt:lpstr>Vetores</vt:lpstr>
      <vt:lpstr>Vetores</vt:lpstr>
      <vt:lpstr>Vetores</vt:lpstr>
      <vt:lpstr>Vetores</vt:lpstr>
      <vt:lpstr>Vetores</vt:lpstr>
      <vt:lpstr>Vetores</vt:lpstr>
      <vt:lpstr>Vetores</vt:lpstr>
      <vt:lpstr>Vetores</vt:lpstr>
      <vt:lpstr>Vetores</vt:lpstr>
      <vt:lpstr>Vetores</vt:lpstr>
      <vt:lpstr>Vetores</vt:lpstr>
      <vt:lpstr>Vetores</vt:lpstr>
      <vt:lpstr>Vetores</vt:lpstr>
      <vt:lpstr>Vetores</vt:lpstr>
      <vt:lpstr>Vetores</vt:lpstr>
      <vt:lpstr>Vetores</vt:lpstr>
      <vt:lpstr>Slide 20</vt:lpstr>
      <vt:lpstr>Importante</vt:lpstr>
      <vt:lpstr>Passando Vetores para Funções</vt:lpstr>
      <vt:lpstr>Passando Vetores para Funções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Thiago José Marques Moura</dc:creator>
  <cp:lastModifiedBy>marco</cp:lastModifiedBy>
  <cp:revision>162</cp:revision>
  <dcterms:modified xsi:type="dcterms:W3CDTF">2016-04-15T01:49:20Z</dcterms:modified>
</cp:coreProperties>
</file>