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32" y="183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8F74F-6358-42F7-B765-F0E777903BD8}" type="datetimeFigureOut">
              <a:rPr lang="pt-BR" smtClean="0"/>
              <a:pPr/>
              <a:t>13/05/2016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7210F-3276-4517-9BB8-2C1CAE8A5F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FEA70FD-D74E-46A6-A81A-7B98EF35E0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6F08-BBA3-4403-A799-6D283B66E13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31FF-D3BE-4472-99A5-47D584179B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96B8F6-1E93-4C9B-BCE6-39670D984B1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08EB3E-6F4F-48CD-877C-1689985AFB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9747-0D5E-48C8-A6C5-B50E6447F11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4CF8-B46B-44A3-AE72-1453C6E54D7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BACA1C-D419-471B-97F7-D2E8F43452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3A85-E56D-4469-822A-9F843209A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B11114-2290-436C-95F7-90C09027B69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61C38E-DD27-4171-82DC-8D4602C5AEA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A9B52D6-F852-4CC6-8625-5870EB9C619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85800" y="1143000"/>
            <a:ext cx="7315200" cy="1187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err="1" smtClean="0">
                <a:solidFill>
                  <a:schemeClr val="tx1"/>
                </a:solidFill>
              </a:rPr>
              <a:t>Introdução</a:t>
            </a:r>
            <a:r>
              <a:rPr lang="en-US" sz="3600" dirty="0" smtClean="0">
                <a:solidFill>
                  <a:schemeClr val="tx1"/>
                </a:solidFill>
              </a:rPr>
              <a:t> à </a:t>
            </a:r>
            <a:r>
              <a:rPr lang="en-US" sz="3600" dirty="0" err="1" smtClean="0">
                <a:solidFill>
                  <a:schemeClr val="tx1"/>
                </a:solidFill>
              </a:rPr>
              <a:t>Programação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3505200"/>
            <a:ext cx="785495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18360"/>
          <a:lstStyle/>
          <a:p>
            <a:pPr algn="ct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Instituto Federal de Pernambuco</a:t>
            </a:r>
            <a:endParaRPr lang="pt-BR" sz="2600" dirty="0">
              <a:solidFill>
                <a:schemeClr val="tx1"/>
              </a:solidFill>
              <a:latin typeface="Constantia" pitchFamily="18" charset="0"/>
            </a:endParaRPr>
          </a:p>
          <a:p>
            <a:pPr algn="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Tecnologia em Analise </a:t>
            </a:r>
            <a:r>
              <a:rPr lang="pt-BR" sz="2600" dirty="0">
                <a:solidFill>
                  <a:schemeClr val="tx1"/>
                </a:solidFill>
                <a:latin typeface="Constantia" pitchFamily="18" charset="0"/>
              </a:rPr>
              <a:t>e Desenvolvimento de Sistemas</a:t>
            </a:r>
          </a:p>
          <a:p>
            <a:pPr algn="ct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>
                <a:solidFill>
                  <a:schemeClr val="tx1"/>
                </a:solidFill>
                <a:latin typeface="Constantia" pitchFamily="18" charset="0"/>
              </a:rPr>
              <a:t>Prof. Marco </a:t>
            </a: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Domingues</a:t>
            </a:r>
            <a:endParaRPr lang="pt-BR" sz="2600" dirty="0">
              <a:solidFill>
                <a:srgbClr val="FFFFFF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Ponteiro para Ponteiro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295400"/>
            <a:ext cx="8763000" cy="49530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#include &lt;</a:t>
            </a:r>
            <a:r>
              <a:rPr lang="pt-BR" sz="2800" dirty="0" err="1" smtClean="0"/>
              <a:t>stdio</a:t>
            </a:r>
            <a:r>
              <a:rPr lang="pt-BR" sz="2800" dirty="0" smtClean="0"/>
              <a:t>.h&gt;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</a:t>
            </a:r>
            <a:r>
              <a:rPr lang="pt-BR" sz="2800" dirty="0" err="1" smtClean="0"/>
              <a:t>void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err="1" smtClean="0"/>
              <a:t>int</a:t>
            </a:r>
            <a:r>
              <a:rPr lang="pt-BR" sz="2800" dirty="0" smtClean="0"/>
              <a:t> *</a:t>
            </a:r>
            <a:r>
              <a:rPr lang="pt-BR" sz="2800" dirty="0" err="1" smtClean="0"/>
              <a:t>xPtr</a:t>
            </a:r>
            <a:r>
              <a:rPr lang="pt-BR" sz="2800" dirty="0" smtClean="0"/>
              <a:t>, **</a:t>
            </a:r>
            <a:r>
              <a:rPr lang="pt-BR" sz="2800" dirty="0" err="1" smtClean="0"/>
              <a:t>yPtr</a:t>
            </a:r>
            <a:r>
              <a:rPr lang="pt-BR" sz="2800" dirty="0" smtClean="0"/>
              <a:t>, x = 10;</a:t>
            </a:r>
            <a:br>
              <a:rPr lang="pt-BR" sz="2800" dirty="0" smtClean="0"/>
            </a:br>
            <a:r>
              <a:rPr lang="pt-BR" sz="2800" dirty="0" err="1" smtClean="0"/>
              <a:t>xPtr</a:t>
            </a:r>
            <a:r>
              <a:rPr lang="pt-BR" sz="2800" dirty="0" smtClean="0"/>
              <a:t> = &amp;x;</a:t>
            </a:r>
            <a:br>
              <a:rPr lang="pt-BR" sz="2800" dirty="0" smtClean="0"/>
            </a:br>
            <a:r>
              <a:rPr lang="pt-BR" sz="2800" dirty="0" err="1" smtClean="0"/>
              <a:t>yPtr</a:t>
            </a:r>
            <a:r>
              <a:rPr lang="pt-BR" sz="2800" dirty="0" smtClean="0"/>
              <a:t> = &amp;</a:t>
            </a:r>
            <a:r>
              <a:rPr lang="pt-BR" sz="2800" dirty="0" err="1" smtClean="0"/>
              <a:t>xPtr</a:t>
            </a:r>
            <a:r>
              <a:rPr lang="pt-BR" sz="2800" dirty="0" smtClean="0"/>
              <a:t>;</a:t>
            </a:r>
            <a:br>
              <a:rPr lang="pt-BR" sz="2800" dirty="0" smtClean="0"/>
            </a:b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    … </a:t>
            </a:r>
            <a:r>
              <a:rPr lang="pt-BR" sz="2800" dirty="0" smtClean="0"/>
              <a:t>//Parte suprimida idêntica ao exemplo anterior</a:t>
            </a:r>
            <a:br>
              <a:rPr lang="pt-BR" sz="2800" dirty="0" smtClean="0"/>
            </a:b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    </a:t>
            </a:r>
            <a:r>
              <a:rPr lang="pt-BR" sz="2800" dirty="0" err="1" smtClean="0"/>
              <a:t>printf</a:t>
            </a:r>
            <a:r>
              <a:rPr lang="pt-BR" sz="2800" dirty="0" smtClean="0"/>
              <a:t>("**</a:t>
            </a:r>
            <a:r>
              <a:rPr lang="pt-BR" sz="2800" dirty="0" err="1" smtClean="0"/>
              <a:t>yPtr</a:t>
            </a:r>
            <a:r>
              <a:rPr lang="pt-BR" sz="2800" dirty="0" smtClean="0"/>
              <a:t> = %d\n", **</a:t>
            </a:r>
            <a:r>
              <a:rPr lang="pt-BR" sz="2800" dirty="0" err="1" smtClean="0"/>
              <a:t>yPtr</a:t>
            </a:r>
            <a:r>
              <a:rPr lang="pt-BR" sz="2800" dirty="0" smtClean="0"/>
              <a:t>);</a:t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("*</a:t>
            </a:r>
            <a:r>
              <a:rPr lang="pt-BR" sz="2800" dirty="0" err="1" smtClean="0"/>
              <a:t>yPtr</a:t>
            </a:r>
            <a:r>
              <a:rPr lang="pt-BR" sz="2800" dirty="0" smtClean="0"/>
              <a:t> = %p\n", *</a:t>
            </a:r>
            <a:r>
              <a:rPr lang="pt-BR" sz="2800" dirty="0" err="1" smtClean="0"/>
              <a:t>yPtr</a:t>
            </a:r>
            <a:r>
              <a:rPr lang="pt-BR" sz="2800" dirty="0" smtClean="0"/>
              <a:t>);</a:t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</a:t>
            </a:r>
            <a:r>
              <a:rPr lang="pt-BR" sz="2800" dirty="0" err="1" smtClean="0"/>
              <a:t>yPtr</a:t>
            </a:r>
            <a:r>
              <a:rPr lang="pt-BR" sz="2800" dirty="0" smtClean="0"/>
              <a:t> = %p\n", </a:t>
            </a:r>
            <a:r>
              <a:rPr lang="pt-BR" sz="2800" dirty="0" err="1" smtClean="0"/>
              <a:t>yPtr</a:t>
            </a:r>
            <a:r>
              <a:rPr lang="pt-BR" sz="2800" dirty="0" smtClean="0"/>
              <a:t>);</a:t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("&amp;</a:t>
            </a:r>
            <a:r>
              <a:rPr lang="pt-BR" sz="2800" dirty="0" err="1" smtClean="0"/>
              <a:t>yPtr</a:t>
            </a:r>
            <a:r>
              <a:rPr lang="pt-BR" sz="2800" dirty="0" smtClean="0"/>
              <a:t> = %p\n", &amp;</a:t>
            </a:r>
            <a:r>
              <a:rPr lang="pt-BR" sz="2800" dirty="0" err="1" smtClean="0"/>
              <a:t>yPtr</a:t>
            </a:r>
            <a:r>
              <a:rPr lang="pt-BR" sz="2800" dirty="0" smtClean="0"/>
              <a:t>);</a:t>
            </a:r>
            <a:br>
              <a:rPr lang="pt-BR" sz="2800" dirty="0" smtClean="0"/>
            </a:br>
            <a:r>
              <a:rPr lang="pt-BR" sz="2800" dirty="0" err="1" smtClean="0"/>
              <a:t>return</a:t>
            </a:r>
            <a:r>
              <a:rPr lang="pt-BR" sz="2800" dirty="0" smtClean="0"/>
              <a:t> 0</a:t>
            </a:r>
            <a:r>
              <a:rPr lang="pt-BR" sz="28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}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14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Saída do Programa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600200"/>
            <a:ext cx="87630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000" b="1" dirty="0">
              <a:latin typeface="+mj-lt"/>
            </a:endParaRPr>
          </a:p>
        </p:txBody>
      </p:sp>
      <p:pic>
        <p:nvPicPr>
          <p:cNvPr id="5122" name="Picture 2" descr="C:\Users\marco\OneDrive\Imagens\Capturas de tela\2016-05-13 (4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7467600" cy="4224528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Operações com 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295400"/>
            <a:ext cx="8763000" cy="49530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</a:t>
            </a:r>
            <a:r>
              <a:rPr lang="pt-BR" sz="2800" dirty="0" err="1" smtClean="0"/>
              <a:t>void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err="1" smtClean="0"/>
              <a:t>float</a:t>
            </a:r>
            <a:r>
              <a:rPr lang="pt-BR" sz="2800" dirty="0" smtClean="0"/>
              <a:t> a = 2.0, b = 3.5, *</a:t>
            </a:r>
            <a:r>
              <a:rPr lang="pt-BR" sz="2800" dirty="0" err="1" smtClean="0"/>
              <a:t>aPtr</a:t>
            </a:r>
            <a:r>
              <a:rPr lang="pt-BR" sz="2800" dirty="0" smtClean="0"/>
              <a:t> = &amp;a, *</a:t>
            </a:r>
            <a:r>
              <a:rPr lang="pt-BR" sz="2800" dirty="0" err="1" smtClean="0"/>
              <a:t>bPtr</a:t>
            </a:r>
            <a:r>
              <a:rPr lang="pt-BR" sz="2800" dirty="0" smtClean="0"/>
              <a:t> = &amp;b;</a:t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("a = %.1f\n", a); </a:t>
            </a:r>
            <a:r>
              <a:rPr lang="pt-BR" sz="2800" dirty="0" err="1" smtClean="0"/>
              <a:t>printf</a:t>
            </a:r>
            <a:r>
              <a:rPr lang="pt-BR" sz="2800" dirty="0" smtClean="0"/>
              <a:t>("b = %.1f\n", b);</a:t>
            </a:r>
            <a:br>
              <a:rPr lang="pt-BR" sz="2800" dirty="0" smtClean="0"/>
            </a:br>
            <a:r>
              <a:rPr lang="pt-BR" sz="2800" dirty="0" smtClean="0"/>
              <a:t>*</a:t>
            </a:r>
            <a:r>
              <a:rPr lang="pt-BR" sz="2800" dirty="0" err="1" smtClean="0"/>
              <a:t>aPtr</a:t>
            </a:r>
            <a:r>
              <a:rPr lang="pt-BR" sz="2800" dirty="0" smtClean="0"/>
              <a:t> *= 2; //a *= 2;</a:t>
            </a:r>
            <a:br>
              <a:rPr lang="pt-BR" sz="2800" dirty="0" smtClean="0"/>
            </a:br>
            <a:r>
              <a:rPr lang="pt-BR" sz="2800" dirty="0" smtClean="0"/>
              <a:t>*</a:t>
            </a:r>
            <a:r>
              <a:rPr lang="pt-BR" sz="2800" dirty="0" err="1" smtClean="0"/>
              <a:t>bPtr</a:t>
            </a:r>
            <a:r>
              <a:rPr lang="pt-BR" sz="2800" dirty="0" smtClean="0"/>
              <a:t> += *</a:t>
            </a:r>
            <a:r>
              <a:rPr lang="pt-BR" sz="2800" dirty="0" err="1" smtClean="0"/>
              <a:t>aPtr</a:t>
            </a:r>
            <a:r>
              <a:rPr lang="pt-BR" sz="2800" dirty="0" smtClean="0"/>
              <a:t>; //b += a;</a:t>
            </a:r>
            <a:br>
              <a:rPr lang="pt-BR" sz="2800" dirty="0" smtClean="0"/>
            </a:br>
            <a:r>
              <a:rPr lang="pt-BR" sz="2800" dirty="0" smtClean="0"/>
              <a:t>(*</a:t>
            </a:r>
            <a:r>
              <a:rPr lang="pt-BR" sz="2800" dirty="0" err="1" smtClean="0"/>
              <a:t>aPtr</a:t>
            </a:r>
            <a:r>
              <a:rPr lang="pt-BR" sz="2800" dirty="0" smtClean="0"/>
              <a:t>)++ //a++;</a:t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("*</a:t>
            </a:r>
            <a:r>
              <a:rPr lang="pt-BR" sz="2800" dirty="0" err="1" smtClean="0"/>
              <a:t>aPtr</a:t>
            </a:r>
            <a:r>
              <a:rPr lang="pt-BR" sz="2800" dirty="0" smtClean="0"/>
              <a:t> *= 2; //a *= 2;\n");</a:t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("*</a:t>
            </a:r>
            <a:r>
              <a:rPr lang="pt-BR" sz="2800" dirty="0" err="1" smtClean="0"/>
              <a:t>bPtr</a:t>
            </a:r>
            <a:r>
              <a:rPr lang="pt-BR" sz="2800" dirty="0" smtClean="0"/>
              <a:t> += *</a:t>
            </a:r>
            <a:r>
              <a:rPr lang="pt-BR" sz="2800" dirty="0" err="1" smtClean="0"/>
              <a:t>aPtr</a:t>
            </a:r>
            <a:r>
              <a:rPr lang="pt-BR" sz="2800" dirty="0" smtClean="0"/>
              <a:t>; //b += a;\n");</a:t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("(*</a:t>
            </a:r>
            <a:r>
              <a:rPr lang="pt-BR" sz="2800" dirty="0" err="1" smtClean="0"/>
              <a:t>aPtr</a:t>
            </a:r>
            <a:r>
              <a:rPr lang="pt-BR" sz="2800" dirty="0" smtClean="0"/>
              <a:t>)++;//a++;\n");</a:t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("a = %.1f\n", a); </a:t>
            </a:r>
            <a:r>
              <a:rPr lang="pt-BR" sz="2800" dirty="0" err="1" smtClean="0"/>
              <a:t>printf</a:t>
            </a:r>
            <a:r>
              <a:rPr lang="pt-BR" sz="2800" dirty="0" smtClean="0"/>
              <a:t>("b = %.1f\n", b);</a:t>
            </a:r>
            <a:br>
              <a:rPr lang="pt-BR" sz="2800" dirty="0" smtClean="0"/>
            </a:br>
            <a:r>
              <a:rPr lang="pt-BR" sz="2800" dirty="0" err="1" smtClean="0"/>
              <a:t>return</a:t>
            </a:r>
            <a:r>
              <a:rPr lang="pt-BR" sz="2800" dirty="0" smtClean="0"/>
              <a:t> 0</a:t>
            </a:r>
            <a:r>
              <a:rPr lang="pt-BR" sz="28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}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14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Saída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600200"/>
            <a:ext cx="87630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Qualquer operação que pode ser feita com </a:t>
            </a:r>
            <a:r>
              <a:rPr lang="pt-BR" sz="2800" dirty="0" smtClean="0"/>
              <a:t>a variável </a:t>
            </a:r>
            <a:r>
              <a:rPr lang="pt-BR" sz="2800" dirty="0" smtClean="0"/>
              <a:t>''a'' pode ser feita com ''*</a:t>
            </a:r>
            <a:r>
              <a:rPr lang="pt-BR" sz="2800" dirty="0" err="1" smtClean="0"/>
              <a:t>aPtr</a:t>
            </a:r>
            <a:r>
              <a:rPr lang="pt-BR" sz="2800" dirty="0" smtClean="0"/>
              <a:t>‘’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Observe que o operador ++ tem precedência</a:t>
            </a:r>
            <a:br>
              <a:rPr lang="pt-BR" sz="2500" dirty="0" smtClean="0"/>
            </a:br>
            <a:r>
              <a:rPr lang="pt-BR" sz="2500" dirty="0" smtClean="0"/>
              <a:t>sobre o operador *</a:t>
            </a:r>
            <a:br>
              <a:rPr lang="pt-BR" sz="2500" dirty="0" smtClean="0"/>
            </a:br>
            <a:endParaRPr lang="pt-BR" sz="1100" b="1" dirty="0">
              <a:latin typeface="+mj-lt"/>
            </a:endParaRPr>
          </a:p>
        </p:txBody>
      </p:sp>
      <p:pic>
        <p:nvPicPr>
          <p:cNvPr id="6147" name="Picture 3" descr="C:\Users\marco\OneDrive\Imagens\Capturas de tela\2016-05-13 (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276600"/>
            <a:ext cx="6111498" cy="29718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Operações com 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228600" y="1600200"/>
            <a:ext cx="92202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</a:t>
            </a:r>
            <a:r>
              <a:rPr lang="pt-BR" sz="2800" dirty="0" err="1" smtClean="0"/>
              <a:t>void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err="1" smtClean="0"/>
              <a:t>float</a:t>
            </a:r>
            <a:r>
              <a:rPr lang="pt-BR" sz="2800" dirty="0" smtClean="0"/>
              <a:t> a = 2.0, b = 3.5, *</a:t>
            </a:r>
            <a:r>
              <a:rPr lang="pt-BR" sz="2800" dirty="0" err="1" smtClean="0"/>
              <a:t>aPtr</a:t>
            </a:r>
            <a:r>
              <a:rPr lang="pt-BR" sz="2800" dirty="0" smtClean="0"/>
              <a:t> = &amp;a, *</a:t>
            </a:r>
            <a:r>
              <a:rPr lang="pt-BR" sz="2800" dirty="0" err="1" smtClean="0"/>
              <a:t>bPtr</a:t>
            </a:r>
            <a:r>
              <a:rPr lang="pt-BR" sz="2800" dirty="0" smtClean="0"/>
              <a:t> = &amp;b;</a:t>
            </a:r>
            <a:br>
              <a:rPr lang="pt-BR" sz="2800" dirty="0" smtClean="0"/>
            </a:br>
            <a:r>
              <a:rPr lang="pt-BR" sz="2400" dirty="0" smtClean="0"/>
              <a:t>//Comparando os endereços dos ponteiros </a:t>
            </a:r>
            <a:r>
              <a:rPr lang="pt-BR" sz="2400" dirty="0" err="1" smtClean="0"/>
              <a:t>aPtr</a:t>
            </a:r>
            <a:r>
              <a:rPr lang="pt-BR" sz="2400" dirty="0" smtClean="0"/>
              <a:t> e </a:t>
            </a:r>
            <a:r>
              <a:rPr lang="pt-BR" sz="2400" dirty="0" err="1" smtClean="0"/>
              <a:t>bPtr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("%p %s %p\n", </a:t>
            </a:r>
            <a:r>
              <a:rPr lang="pt-BR" sz="2800" dirty="0" err="1" smtClean="0"/>
              <a:t>aPtr</a:t>
            </a:r>
            <a:r>
              <a:rPr lang="pt-BR" sz="2800" dirty="0" smtClean="0"/>
              <a:t>, </a:t>
            </a:r>
            <a:r>
              <a:rPr lang="pt-BR" sz="2800" dirty="0" err="1" smtClean="0"/>
              <a:t>aPtr</a:t>
            </a:r>
            <a:r>
              <a:rPr lang="pt-BR" sz="2800" dirty="0" smtClean="0"/>
              <a:t> &gt; </a:t>
            </a:r>
            <a:r>
              <a:rPr lang="pt-BR" sz="2800" dirty="0" err="1" smtClean="0"/>
              <a:t>bPtr</a:t>
            </a:r>
            <a:r>
              <a:rPr lang="pt-BR" sz="2800" dirty="0" smtClean="0"/>
              <a:t> ? "&gt;" : "&lt;", </a:t>
            </a:r>
            <a:r>
              <a:rPr lang="pt-BR" sz="2800" dirty="0" err="1" smtClean="0"/>
              <a:t>bPtr</a:t>
            </a:r>
            <a:r>
              <a:rPr lang="pt-BR" sz="2800" dirty="0" smtClean="0"/>
              <a:t>);</a:t>
            </a:r>
            <a:br>
              <a:rPr lang="pt-BR" sz="2800" dirty="0" smtClean="0"/>
            </a:br>
            <a:r>
              <a:rPr lang="pt-BR" sz="2800" dirty="0" err="1" smtClean="0"/>
              <a:t>aPtr</a:t>
            </a:r>
            <a:r>
              <a:rPr lang="pt-BR" sz="2800" dirty="0" smtClean="0"/>
              <a:t> = </a:t>
            </a:r>
            <a:r>
              <a:rPr lang="pt-BR" sz="2800" dirty="0" err="1" smtClean="0"/>
              <a:t>bPtr</a:t>
            </a:r>
            <a:r>
              <a:rPr lang="pt-BR" sz="2800" dirty="0" smtClean="0"/>
              <a:t>; </a:t>
            </a:r>
            <a:r>
              <a:rPr lang="pt-BR" sz="2000" dirty="0" smtClean="0"/>
              <a:t>//</a:t>
            </a:r>
            <a:r>
              <a:rPr lang="pt-BR" sz="2000" dirty="0" err="1" smtClean="0"/>
              <a:t>aPtr</a:t>
            </a:r>
            <a:r>
              <a:rPr lang="pt-BR" sz="2000" dirty="0" smtClean="0"/>
              <a:t> passa a apontar para o endereço apontado por </a:t>
            </a:r>
            <a:r>
              <a:rPr lang="pt-BR" sz="2000" dirty="0" err="1" smtClean="0"/>
              <a:t>bPtr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</a:t>
            </a:r>
            <a:r>
              <a:rPr lang="pt-BR" sz="2800" dirty="0" err="1" smtClean="0"/>
              <a:t>aPtr</a:t>
            </a:r>
            <a:r>
              <a:rPr lang="pt-BR" sz="2800" dirty="0" smtClean="0"/>
              <a:t> = </a:t>
            </a:r>
            <a:r>
              <a:rPr lang="pt-BR" sz="2800" dirty="0" err="1" smtClean="0"/>
              <a:t>bPtr</a:t>
            </a:r>
            <a:r>
              <a:rPr lang="pt-BR" sz="2800" dirty="0" smtClean="0"/>
              <a:t>;\n");</a:t>
            </a:r>
            <a:br>
              <a:rPr lang="pt-BR" sz="2800" dirty="0" smtClean="0"/>
            </a:br>
            <a:r>
              <a:rPr lang="pt-BR" sz="2800" dirty="0" err="1" smtClean="0"/>
              <a:t>if</a:t>
            </a:r>
            <a:r>
              <a:rPr lang="pt-BR" sz="2800" dirty="0" smtClean="0"/>
              <a:t> (</a:t>
            </a:r>
            <a:r>
              <a:rPr lang="pt-BR" sz="2800" dirty="0" err="1" smtClean="0"/>
              <a:t>aPtr</a:t>
            </a:r>
            <a:r>
              <a:rPr lang="pt-BR" sz="2800" dirty="0" smtClean="0"/>
              <a:t> == </a:t>
            </a:r>
            <a:r>
              <a:rPr lang="pt-BR" sz="2800" dirty="0" err="1" smtClean="0"/>
              <a:t>bPtr</a:t>
            </a:r>
            <a:r>
              <a:rPr lang="pt-BR" sz="2800" dirty="0" smtClean="0"/>
              <a:t>)</a:t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printf</a:t>
            </a:r>
            <a:r>
              <a:rPr lang="pt-BR" sz="2800" dirty="0" smtClean="0"/>
              <a:t>("%p == %p\n", </a:t>
            </a:r>
            <a:r>
              <a:rPr lang="pt-BR" sz="2800" dirty="0" err="1" smtClean="0"/>
              <a:t>aPtr</a:t>
            </a:r>
            <a:r>
              <a:rPr lang="pt-BR" sz="2800" dirty="0" smtClean="0"/>
              <a:t>, </a:t>
            </a:r>
            <a:r>
              <a:rPr lang="pt-BR" sz="2800" dirty="0" err="1" smtClean="0"/>
              <a:t>bPtr</a:t>
            </a:r>
            <a:r>
              <a:rPr lang="pt-BR" sz="2800" dirty="0" smtClean="0"/>
              <a:t>);</a:t>
            </a:r>
            <a:br>
              <a:rPr lang="pt-BR" sz="2800" dirty="0" smtClean="0"/>
            </a:br>
            <a:r>
              <a:rPr lang="pt-BR" sz="2800" dirty="0" err="1" smtClean="0"/>
              <a:t>return</a:t>
            </a:r>
            <a:r>
              <a:rPr lang="pt-BR" sz="2800" dirty="0" smtClean="0"/>
              <a:t> 0</a:t>
            </a:r>
            <a:r>
              <a:rPr lang="pt-BR" sz="28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}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11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Saída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228600" y="1600200"/>
            <a:ext cx="92202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1100" b="1" dirty="0">
              <a:latin typeface="+mj-lt"/>
            </a:endParaRPr>
          </a:p>
        </p:txBody>
      </p:sp>
      <p:pic>
        <p:nvPicPr>
          <p:cNvPr id="7170" name="Picture 2" descr="C:\Users\marco\OneDrive\Imagens\Capturas de tela\2016-05-13 (6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0"/>
            <a:ext cx="7424530" cy="13716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Simulando parâmetros por referência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7630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#include &lt;</a:t>
            </a:r>
            <a:r>
              <a:rPr lang="pt-BR" sz="2800" dirty="0" err="1" smtClean="0"/>
              <a:t>stdio</a:t>
            </a:r>
            <a:r>
              <a:rPr lang="pt-BR" sz="2800" dirty="0" smtClean="0"/>
              <a:t>.h&gt;</a:t>
            </a:r>
            <a:br>
              <a:rPr lang="pt-BR" sz="2800" dirty="0" smtClean="0"/>
            </a:br>
            <a:r>
              <a:rPr lang="pt-BR" sz="2800" dirty="0" smtClean="0"/>
              <a:t>// </a:t>
            </a:r>
            <a:r>
              <a:rPr lang="pt-BR" sz="2400" dirty="0" smtClean="0"/>
              <a:t>A função cube recebe um ponteiro para </a:t>
            </a:r>
            <a:r>
              <a:rPr lang="pt-BR" sz="2400" dirty="0" smtClean="0"/>
              <a:t>um inteiro.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void</a:t>
            </a:r>
            <a:r>
              <a:rPr lang="pt-BR" sz="2800" dirty="0" smtClean="0"/>
              <a:t> </a:t>
            </a:r>
            <a:r>
              <a:rPr lang="pt-BR" sz="2800" dirty="0" smtClean="0"/>
              <a:t>cube(</a:t>
            </a:r>
            <a:r>
              <a:rPr lang="pt-BR" sz="2800" dirty="0" err="1" smtClean="0"/>
              <a:t>int</a:t>
            </a:r>
            <a:r>
              <a:rPr lang="pt-BR" sz="2800" dirty="0" smtClean="0"/>
              <a:t> *</a:t>
            </a:r>
            <a:r>
              <a:rPr lang="pt-BR" sz="2800" dirty="0" err="1" smtClean="0"/>
              <a:t>nPtr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smtClean="0"/>
              <a:t>//Altera o valor da variável referenciada por </a:t>
            </a:r>
            <a:r>
              <a:rPr lang="pt-BR" sz="2800" dirty="0" err="1" smtClean="0"/>
              <a:t>nPtr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*</a:t>
            </a:r>
            <a:r>
              <a:rPr lang="pt-BR" sz="2800" dirty="0" err="1" smtClean="0"/>
              <a:t>nPtr</a:t>
            </a:r>
            <a:r>
              <a:rPr lang="pt-BR" sz="2800" dirty="0" smtClean="0"/>
              <a:t> = *</a:t>
            </a:r>
            <a:r>
              <a:rPr lang="pt-BR" sz="2800" dirty="0" err="1" smtClean="0"/>
              <a:t>nPtr</a:t>
            </a:r>
            <a:r>
              <a:rPr lang="pt-BR" sz="2800" dirty="0" smtClean="0"/>
              <a:t> * *</a:t>
            </a:r>
            <a:r>
              <a:rPr lang="pt-BR" sz="2800" dirty="0" err="1" smtClean="0"/>
              <a:t>nPtr</a:t>
            </a:r>
            <a:r>
              <a:rPr lang="pt-BR" sz="2800" dirty="0" smtClean="0"/>
              <a:t> * *</a:t>
            </a:r>
            <a:r>
              <a:rPr lang="pt-BR" sz="2800" dirty="0" err="1" smtClean="0"/>
              <a:t>nPtr</a:t>
            </a:r>
            <a:r>
              <a:rPr lang="pt-BR" sz="28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}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</a:t>
            </a:r>
            <a:r>
              <a:rPr lang="pt-BR" sz="2800" dirty="0" err="1" smtClean="0"/>
              <a:t>void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err="1" smtClean="0"/>
              <a:t>int</a:t>
            </a:r>
            <a:r>
              <a:rPr lang="pt-BR" sz="2800" dirty="0" smtClean="0"/>
              <a:t> n = 5;</a:t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("n = %d\n", n); //Imprime 5</a:t>
            </a:r>
            <a:br>
              <a:rPr lang="pt-BR" sz="2800" dirty="0" smtClean="0"/>
            </a:br>
            <a:r>
              <a:rPr lang="pt-BR" sz="2800" dirty="0" smtClean="0"/>
              <a:t>cube(&amp;n);</a:t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("n = %d\n", n); //Imprime 125</a:t>
            </a:r>
            <a:br>
              <a:rPr lang="pt-BR" sz="2800" dirty="0" smtClean="0"/>
            </a:br>
            <a:r>
              <a:rPr lang="pt-BR" sz="2800" dirty="0" err="1" smtClean="0"/>
              <a:t>return</a:t>
            </a:r>
            <a:r>
              <a:rPr lang="pt-BR" sz="2800" dirty="0" smtClean="0"/>
              <a:t> 0</a:t>
            </a:r>
            <a:r>
              <a:rPr lang="pt-BR" sz="28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}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800" b="1" dirty="0">
              <a:latin typeface="+mj-lt"/>
            </a:endParaRPr>
          </a:p>
        </p:txBody>
      </p:sp>
      <p:pic>
        <p:nvPicPr>
          <p:cNvPr id="8194" name="Picture 2" descr="C:\Users\marco\OneDrive\Imagens\Capturas de tela\2016-05-13 (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581400"/>
            <a:ext cx="2306637" cy="1052693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Cuidado!!!!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7630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Cuidado</a:t>
            </a:r>
            <a:r>
              <a:rPr lang="pt-BR" sz="2800" dirty="0" smtClean="0"/>
              <a:t>!!!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i="1" dirty="0" smtClean="0"/>
              <a:t>Nunca passar o valor da variável para </a:t>
            </a:r>
            <a:r>
              <a:rPr lang="pt-BR" sz="2500" i="1" dirty="0" smtClean="0"/>
              <a:t>uma função </a:t>
            </a:r>
            <a:r>
              <a:rPr lang="pt-BR" sz="2500" i="1" dirty="0" smtClean="0"/>
              <a:t>que recebe um ponteiro</a:t>
            </a:r>
            <a:r>
              <a:rPr lang="pt-BR" sz="2500" dirty="0" smtClean="0"/>
              <a:t/>
            </a:r>
            <a:br>
              <a:rPr lang="pt-BR" sz="2500" dirty="0" smtClean="0"/>
            </a:br>
            <a:endParaRPr lang="pt-BR" sz="500" b="1" dirty="0">
              <a:latin typeface="+mj-lt"/>
            </a:endParaRPr>
          </a:p>
        </p:txBody>
      </p:sp>
      <p:pic>
        <p:nvPicPr>
          <p:cNvPr id="9218" name="Picture 2" descr="C:\Users\marco\OneDrive\Imagens\Capturas de tela\2016-05-13 (8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276600"/>
            <a:ext cx="6487297" cy="91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7630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Em tempo de compilação</a:t>
            </a:r>
            <a:endParaRPr lang="pt-BR" sz="200" b="1" dirty="0">
              <a:latin typeface="+mj-lt"/>
            </a:endParaRP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>
                <a:latin typeface="+mj-lt"/>
              </a:rPr>
              <a:t> </a:t>
            </a:r>
            <a:r>
              <a:rPr lang="pt-BR" sz="2500" dirty="0" err="1" smtClean="0">
                <a:latin typeface="+mj-lt"/>
              </a:rPr>
              <a:t>warning</a:t>
            </a:r>
            <a:r>
              <a:rPr lang="pt-BR" sz="2500" dirty="0" smtClean="0">
                <a:latin typeface="+mj-lt"/>
              </a:rPr>
              <a:t> :  </a:t>
            </a:r>
            <a:r>
              <a:rPr lang="pt-BR" sz="2500" dirty="0" err="1" smtClean="0">
                <a:latin typeface="+mj-lt"/>
              </a:rPr>
              <a:t>passing</a:t>
            </a:r>
            <a:r>
              <a:rPr lang="pt-BR" sz="2500" dirty="0" smtClean="0">
                <a:latin typeface="+mj-lt"/>
              </a:rPr>
              <a:t> </a:t>
            </a:r>
            <a:r>
              <a:rPr lang="pt-BR" sz="2500" dirty="0" err="1" smtClean="0">
                <a:latin typeface="+mj-lt"/>
              </a:rPr>
              <a:t>arg</a:t>
            </a:r>
            <a:r>
              <a:rPr lang="pt-BR" sz="2500" dirty="0" smtClean="0">
                <a:latin typeface="+mj-lt"/>
              </a:rPr>
              <a:t> 1 </a:t>
            </a:r>
            <a:r>
              <a:rPr lang="pt-BR" sz="2500" dirty="0" err="1" smtClean="0">
                <a:latin typeface="+mj-lt"/>
              </a:rPr>
              <a:t>of</a:t>
            </a:r>
            <a:r>
              <a:rPr lang="pt-BR" sz="2500" dirty="0" smtClean="0">
                <a:latin typeface="+mj-lt"/>
              </a:rPr>
              <a:t> ‘cube’ </a:t>
            </a:r>
            <a:r>
              <a:rPr lang="pt-BR" sz="2500" dirty="0" err="1" smtClean="0">
                <a:latin typeface="+mj-lt"/>
              </a:rPr>
              <a:t>makes</a:t>
            </a:r>
            <a:r>
              <a:rPr lang="pt-BR" sz="2500" dirty="0" smtClean="0">
                <a:latin typeface="+mj-lt"/>
              </a:rPr>
              <a:t> pointer </a:t>
            </a:r>
            <a:r>
              <a:rPr lang="pt-BR" sz="2500" dirty="0" err="1" smtClean="0">
                <a:latin typeface="+mj-lt"/>
              </a:rPr>
              <a:t>from</a:t>
            </a:r>
            <a:r>
              <a:rPr lang="pt-BR" sz="2500" dirty="0" smtClean="0">
                <a:latin typeface="+mj-lt"/>
              </a:rPr>
              <a:t> </a:t>
            </a:r>
            <a:r>
              <a:rPr lang="pt-BR" sz="2500" dirty="0" err="1" smtClean="0">
                <a:latin typeface="+mj-lt"/>
              </a:rPr>
              <a:t>integer</a:t>
            </a:r>
            <a:r>
              <a:rPr lang="pt-BR" sz="2500" dirty="0" smtClean="0">
                <a:latin typeface="+mj-lt"/>
              </a:rPr>
              <a:t> </a:t>
            </a:r>
            <a:r>
              <a:rPr lang="pt-BR" sz="2500" dirty="0" err="1" smtClean="0">
                <a:latin typeface="+mj-lt"/>
              </a:rPr>
              <a:t>without</a:t>
            </a:r>
            <a:r>
              <a:rPr lang="pt-BR" sz="2500" dirty="0" smtClean="0">
                <a:latin typeface="+mj-lt"/>
              </a:rPr>
              <a:t> a </a:t>
            </a:r>
            <a:r>
              <a:rPr lang="pt-BR" sz="2500" dirty="0" err="1" smtClean="0">
                <a:latin typeface="+mj-lt"/>
              </a:rPr>
              <a:t>cast</a:t>
            </a:r>
            <a:r>
              <a:rPr lang="pt-BR" sz="2500" dirty="0" smtClean="0">
                <a:latin typeface="+mj-lt"/>
              </a:rPr>
              <a:t>.</a:t>
            </a:r>
            <a:endParaRPr lang="pt-BR" sz="2500" dirty="0" smtClean="0"/>
          </a:p>
        </p:txBody>
      </p:sp>
      <p:pic>
        <p:nvPicPr>
          <p:cNvPr id="10242" name="Picture 2" descr="C:\Users\marco\OneDrive\Imagens\Capturas de tela\2016-05-13 (9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971799"/>
            <a:ext cx="5334000" cy="367736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Aritmética de 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7630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Ponteiros </a:t>
            </a:r>
            <a:r>
              <a:rPr lang="pt-BR" sz="2800" dirty="0" smtClean="0"/>
              <a:t>são </a:t>
            </a:r>
            <a:r>
              <a:rPr lang="pt-BR" sz="2800" dirty="0" err="1" smtClean="0"/>
              <a:t>operandos</a:t>
            </a:r>
            <a:r>
              <a:rPr lang="pt-BR" sz="2800" dirty="0" smtClean="0"/>
              <a:t> válidos </a:t>
            </a:r>
            <a:r>
              <a:rPr lang="pt-BR" sz="2800" dirty="0" smtClean="0"/>
              <a:t>em expressões aritméticas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Porém </a:t>
            </a:r>
            <a:r>
              <a:rPr lang="pt-BR" sz="2500" dirty="0" smtClean="0"/>
              <a:t>um conjunto limitado de operadores</a:t>
            </a:r>
            <a:br>
              <a:rPr lang="pt-BR" sz="2500" dirty="0" smtClean="0"/>
            </a:br>
            <a:r>
              <a:rPr lang="pt-BR" sz="2500" dirty="0" smtClean="0"/>
              <a:t>pode ser utilizado em ponteiros</a:t>
            </a:r>
            <a:br>
              <a:rPr lang="pt-BR" sz="2500" dirty="0" smtClean="0"/>
            </a:br>
            <a:endParaRPr lang="pt-BR" sz="22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2971800"/>
            <a:ext cx="8458200" cy="685800"/>
          </a:xfrm>
        </p:spPr>
        <p:txBody>
          <a:bodyPr>
            <a:noAutofit/>
          </a:bodyPr>
          <a:lstStyle/>
          <a:p>
            <a:pPr lvl="1" algn="ctr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Ponteiros em C</a:t>
            </a:r>
            <a:r>
              <a:rPr lang="pt-BR" sz="3200" dirty="0" smtClean="0"/>
              <a:t/>
            </a:r>
            <a:br>
              <a:rPr lang="pt-BR" sz="3200" dirty="0" smtClean="0"/>
            </a:br>
            <a:endParaRPr lang="pt-BR" sz="24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Aritmética de 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7630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Ponteiros podem ser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 smtClean="0"/>
              <a:t> Incrementados (++) ou decrementados (– –)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 smtClean="0"/>
              <a:t>Os operadores ++ e - - possuem precedência sobre o * e operadores matemáticos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 smtClean="0"/>
              <a:t> Um inteiro pode ser adicionado a um ponteiro (+ ou +=)</a:t>
            </a:r>
            <a:br>
              <a:rPr lang="pt-BR" sz="2400" dirty="0" smtClean="0"/>
            </a:br>
            <a:r>
              <a:rPr lang="pt-BR" sz="2400" dirty="0" smtClean="0"/>
              <a:t>– Um inteiro pode ser subtraído de um ponteiro</a:t>
            </a:r>
            <a:br>
              <a:rPr lang="pt-BR" sz="2400" dirty="0" smtClean="0"/>
            </a:br>
            <a:r>
              <a:rPr lang="pt-BR" sz="2400" dirty="0" smtClean="0"/>
              <a:t>(- ou -=)</a:t>
            </a:r>
            <a:br>
              <a:rPr lang="pt-BR" sz="2400" dirty="0" smtClean="0"/>
            </a:br>
            <a:r>
              <a:rPr lang="pt-BR" sz="2400" dirty="0" smtClean="0"/>
              <a:t>– Um ponteiro pode ser subtraído de outro</a:t>
            </a:r>
            <a:br>
              <a:rPr lang="pt-BR" sz="2400" dirty="0" smtClean="0"/>
            </a:br>
            <a:r>
              <a:rPr lang="pt-BR" sz="2400" dirty="0" smtClean="0"/>
              <a:t>ponteiro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sz="16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Aritmética de 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7630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Vamos assumir que temos um ponteiro que</a:t>
            </a:r>
            <a:br>
              <a:rPr lang="pt-BR" sz="3200" dirty="0" smtClean="0"/>
            </a:br>
            <a:r>
              <a:rPr lang="pt-BR" sz="3200" dirty="0" smtClean="0"/>
              <a:t>inicialmente aponta para a posição 0 de um</a:t>
            </a:r>
            <a:br>
              <a:rPr lang="pt-BR" sz="3200" dirty="0" smtClean="0"/>
            </a:br>
            <a:r>
              <a:rPr lang="pt-BR" sz="3200" dirty="0" smtClean="0"/>
              <a:t>vetor de inteiro com cinco posições</a:t>
            </a:r>
            <a:br>
              <a:rPr lang="pt-BR" sz="3200" dirty="0" smtClean="0"/>
            </a:br>
            <a:endParaRPr lang="pt-BR" sz="1600" dirty="0" smtClean="0"/>
          </a:p>
        </p:txBody>
      </p:sp>
      <p:pic>
        <p:nvPicPr>
          <p:cNvPr id="11266" name="Picture 2" descr="C:\Users\marco\OneDrive\Imagens\Capturas de tela\2016-05-13 (1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276600"/>
            <a:ext cx="4570917" cy="245268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Aritmética de 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7630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Se fizermos </a:t>
            </a:r>
            <a:r>
              <a:rPr lang="pt-BR" sz="3200" dirty="0" err="1" smtClean="0"/>
              <a:t>vPtr</a:t>
            </a:r>
            <a:r>
              <a:rPr lang="pt-BR" sz="3200" dirty="0" smtClean="0"/>
              <a:t> += 1 ou ++</a:t>
            </a:r>
            <a:r>
              <a:rPr lang="pt-BR" sz="3200" dirty="0" err="1" smtClean="0"/>
              <a:t>vPtr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endParaRPr lang="pt-BR" sz="1600" dirty="0" smtClean="0"/>
          </a:p>
        </p:txBody>
      </p:sp>
      <p:pic>
        <p:nvPicPr>
          <p:cNvPr id="12290" name="Picture 2" descr="C:\Users\marco\OneDrive\Imagens\Capturas de tela\2016-05-13 (1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14600"/>
            <a:ext cx="5732060" cy="32004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Aritmética de 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7630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Observe que </a:t>
            </a:r>
            <a:r>
              <a:rPr lang="pt-BR" sz="3200" dirty="0" err="1" smtClean="0"/>
              <a:t>vPtr</a:t>
            </a:r>
            <a:r>
              <a:rPr lang="pt-BR" sz="3200" dirty="0" smtClean="0"/>
              <a:t> foi incrementado com </a:t>
            </a:r>
            <a:r>
              <a:rPr lang="pt-BR" sz="3200" dirty="0" smtClean="0"/>
              <a:t>a quantidade </a:t>
            </a:r>
            <a:r>
              <a:rPr lang="pt-BR" sz="3200" dirty="0" smtClean="0"/>
              <a:t>de bytes do tipo de dado </a:t>
            </a:r>
            <a:r>
              <a:rPr lang="pt-BR" sz="3200" dirty="0" err="1" smtClean="0"/>
              <a:t>int</a:t>
            </a:r>
            <a:endParaRPr lang="pt-BR" sz="3200" dirty="0" smtClean="0"/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dirty="0" smtClean="0"/>
              <a:t> </a:t>
            </a:r>
            <a:r>
              <a:rPr lang="pt-BR" sz="2900" dirty="0" smtClean="0"/>
              <a:t>Que é o tipo do vetor para o qual </a:t>
            </a:r>
            <a:r>
              <a:rPr lang="pt-BR" sz="2900" dirty="0" err="1" smtClean="0"/>
              <a:t>vPtr</a:t>
            </a:r>
            <a:r>
              <a:rPr lang="pt-BR" sz="2900" dirty="0" smtClean="0"/>
              <a:t> </a:t>
            </a:r>
            <a:r>
              <a:rPr lang="pt-BR" sz="2900" dirty="0" smtClean="0"/>
              <a:t>aponta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dirty="0" smtClean="0"/>
              <a:t> </a:t>
            </a:r>
            <a:r>
              <a:rPr lang="pt-BR" sz="2900" dirty="0" err="1" smtClean="0">
                <a:solidFill>
                  <a:srgbClr val="FF0000"/>
                </a:solidFill>
              </a:rPr>
              <a:t>vPtr</a:t>
            </a:r>
            <a:r>
              <a:rPr lang="pt-BR" sz="2900" dirty="0" smtClean="0">
                <a:solidFill>
                  <a:srgbClr val="FF0000"/>
                </a:solidFill>
              </a:rPr>
              <a:t> += 1</a:t>
            </a:r>
            <a:r>
              <a:rPr lang="pt-BR" sz="2900" dirty="0" smtClean="0"/>
              <a:t> </a:t>
            </a:r>
            <a:r>
              <a:rPr lang="pt-BR" sz="2900" dirty="0" smtClean="0"/>
              <a:t>produziu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dirty="0" smtClean="0"/>
              <a:t> </a:t>
            </a:r>
            <a:r>
              <a:rPr lang="pt-BR" sz="2900" dirty="0" smtClean="0"/>
              <a:t>Para subtrair um ponteiro de um </a:t>
            </a:r>
            <a:r>
              <a:rPr lang="pt-BR" sz="2900" dirty="0" smtClean="0"/>
              <a:t>inteiro, utilizamos </a:t>
            </a:r>
            <a:r>
              <a:rPr lang="pt-BR" sz="2900" dirty="0" smtClean="0"/>
              <a:t>raciocínio análogo</a:t>
            </a:r>
            <a:br>
              <a:rPr lang="pt-BR" sz="2900" dirty="0" smtClean="0"/>
            </a:br>
            <a:endParaRPr lang="pt-BR" sz="13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4527932" y="3025966"/>
            <a:ext cx="19543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100 + 1 * 4 = 104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Aritmética de 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7630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Podemos também raciocinar da seguinte </a:t>
            </a:r>
            <a:r>
              <a:rPr lang="pt-BR" sz="3200" dirty="0" smtClean="0"/>
              <a:t>forma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dirty="0" smtClean="0"/>
              <a:t> </a:t>
            </a:r>
            <a:r>
              <a:rPr lang="pt-BR" sz="2900" dirty="0" smtClean="0"/>
              <a:t>Se </a:t>
            </a:r>
            <a:r>
              <a:rPr lang="pt-BR" sz="2900" dirty="0" err="1" smtClean="0"/>
              <a:t>vPtr</a:t>
            </a:r>
            <a:r>
              <a:rPr lang="pt-BR" sz="2900" dirty="0" smtClean="0"/>
              <a:t> aponta para v[0</a:t>
            </a:r>
            <a:r>
              <a:rPr lang="pt-BR" sz="2900" dirty="0" smtClean="0"/>
              <a:t>]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dirty="0" smtClean="0"/>
              <a:t> </a:t>
            </a:r>
            <a:r>
              <a:rPr lang="pt-BR" sz="2900" dirty="0" err="1" smtClean="0"/>
              <a:t>vPtr</a:t>
            </a:r>
            <a:r>
              <a:rPr lang="pt-BR" sz="2900" dirty="0" smtClean="0"/>
              <a:t> += 1 apontará para </a:t>
            </a:r>
            <a:br>
              <a:rPr lang="pt-BR" sz="2900" dirty="0" smtClean="0"/>
            </a:br>
            <a:endParaRPr lang="pt-BR" sz="10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5257800" y="3025966"/>
            <a:ext cx="16081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V[0 + 1] </a:t>
            </a:r>
            <a:r>
              <a:rPr lang="pt-BR" dirty="0" smtClean="0">
                <a:solidFill>
                  <a:schemeClr val="tx1"/>
                </a:solidFill>
              </a:rPr>
              <a:t>= </a:t>
            </a:r>
            <a:r>
              <a:rPr lang="pt-BR" dirty="0" smtClean="0">
                <a:solidFill>
                  <a:schemeClr val="tx1"/>
                </a:solidFill>
              </a:rPr>
              <a:t>v[1]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Aritmética de 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7630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Se fizermos </a:t>
            </a:r>
            <a:r>
              <a:rPr lang="pt-BR" sz="3200" dirty="0" err="1" smtClean="0">
                <a:solidFill>
                  <a:srgbClr val="FF0000"/>
                </a:solidFill>
              </a:rPr>
              <a:t>vPtr</a:t>
            </a:r>
            <a:r>
              <a:rPr lang="pt-BR" sz="3200" dirty="0" smtClean="0">
                <a:solidFill>
                  <a:srgbClr val="FF0000"/>
                </a:solidFill>
              </a:rPr>
              <a:t> += 3</a:t>
            </a:r>
            <a:r>
              <a:rPr lang="pt-BR" sz="3200" dirty="0" smtClean="0">
                <a:solidFill>
                  <a:srgbClr val="FF0000"/>
                </a:solidFill>
              </a:rPr>
              <a:t/>
            </a:r>
            <a:br>
              <a:rPr lang="pt-BR" sz="3200" dirty="0" smtClean="0">
                <a:solidFill>
                  <a:srgbClr val="FF0000"/>
                </a:solidFill>
              </a:rPr>
            </a:br>
            <a:endParaRPr lang="pt-BR" sz="1000" dirty="0" smtClean="0">
              <a:solidFill>
                <a:srgbClr val="FF0000"/>
              </a:solidFill>
            </a:endParaRPr>
          </a:p>
        </p:txBody>
      </p:sp>
      <p:pic>
        <p:nvPicPr>
          <p:cNvPr id="13314" name="Picture 2" descr="C:\Users\marco\OneDrive\Imagens\Capturas de tela\2016-05-13 (1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362200"/>
            <a:ext cx="5791200" cy="3166498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Aritmética de 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7630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Se fizermos </a:t>
            </a:r>
            <a:r>
              <a:rPr lang="pt-BR" sz="3200" dirty="0" err="1" smtClean="0">
                <a:solidFill>
                  <a:srgbClr val="FF0000"/>
                </a:solidFill>
              </a:rPr>
              <a:t>vPtr</a:t>
            </a:r>
            <a:r>
              <a:rPr lang="pt-BR" sz="3200" dirty="0" smtClean="0">
                <a:solidFill>
                  <a:srgbClr val="FF0000"/>
                </a:solidFill>
              </a:rPr>
              <a:t> --</a:t>
            </a:r>
            <a:r>
              <a:rPr lang="pt-BR" sz="3200" dirty="0" smtClean="0">
                <a:solidFill>
                  <a:srgbClr val="FF0000"/>
                </a:solidFill>
              </a:rPr>
              <a:t/>
            </a:r>
            <a:br>
              <a:rPr lang="pt-BR" sz="3200" dirty="0" smtClean="0">
                <a:solidFill>
                  <a:srgbClr val="FF0000"/>
                </a:solidFill>
              </a:rPr>
            </a:br>
            <a:endParaRPr lang="pt-BR" sz="1000" dirty="0" smtClean="0">
              <a:solidFill>
                <a:srgbClr val="FF0000"/>
              </a:solidFill>
            </a:endParaRPr>
          </a:p>
        </p:txBody>
      </p:sp>
      <p:pic>
        <p:nvPicPr>
          <p:cNvPr id="14338" name="Picture 2" descr="C:\Users\marco\OneDrive\Imagens\Capturas de tela\2016-05-13 (14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574" y="2465388"/>
            <a:ext cx="6016625" cy="3311672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Aritmética de 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7630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Se fizermos </a:t>
            </a:r>
            <a:r>
              <a:rPr lang="pt-BR" sz="3200" dirty="0" smtClean="0">
                <a:solidFill>
                  <a:srgbClr val="FF0000"/>
                </a:solidFill>
              </a:rPr>
              <a:t>x = v2Ptr – v1Ptr</a:t>
            </a:r>
            <a:r>
              <a:rPr lang="pt-BR" sz="3200" dirty="0" smtClean="0"/>
              <a:t>, sendo x uma</a:t>
            </a:r>
            <a:br>
              <a:rPr lang="pt-BR" sz="3200" dirty="0" smtClean="0"/>
            </a:br>
            <a:r>
              <a:rPr lang="pt-BR" sz="3200" dirty="0" smtClean="0"/>
              <a:t>variável </a:t>
            </a:r>
            <a:r>
              <a:rPr lang="pt-BR" sz="3200" dirty="0" smtClean="0"/>
              <a:t>inteira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dirty="0" smtClean="0">
                <a:solidFill>
                  <a:srgbClr val="0070C0"/>
                </a:solidFill>
              </a:rPr>
              <a:t> </a:t>
            </a:r>
            <a:r>
              <a:rPr lang="pt-BR" sz="2900" dirty="0" smtClean="0">
                <a:solidFill>
                  <a:srgbClr val="0070C0"/>
                </a:solidFill>
              </a:rPr>
              <a:t>x = 2, o número de elementos do </a:t>
            </a:r>
            <a:r>
              <a:rPr lang="pt-BR" sz="2900" dirty="0" err="1" smtClean="0">
                <a:solidFill>
                  <a:srgbClr val="0070C0"/>
                </a:solidFill>
              </a:rPr>
              <a:t>array</a:t>
            </a:r>
            <a:r>
              <a:rPr lang="pt-BR" sz="2900" dirty="0" smtClean="0">
                <a:solidFill>
                  <a:srgbClr val="0070C0"/>
                </a:solidFill>
              </a:rPr>
              <a:t> de</a:t>
            </a:r>
            <a:br>
              <a:rPr lang="pt-BR" sz="2900" dirty="0" smtClean="0">
                <a:solidFill>
                  <a:srgbClr val="0070C0"/>
                </a:solidFill>
              </a:rPr>
            </a:br>
            <a:r>
              <a:rPr lang="pt-BR" sz="2900" dirty="0" smtClean="0">
                <a:solidFill>
                  <a:srgbClr val="0070C0"/>
                </a:solidFill>
              </a:rPr>
              <a:t>v1Ptr a v2Ptr</a:t>
            </a:r>
            <a:br>
              <a:rPr lang="pt-BR" sz="2900" dirty="0" smtClean="0">
                <a:solidFill>
                  <a:srgbClr val="0070C0"/>
                </a:solidFill>
              </a:rPr>
            </a:br>
            <a:endParaRPr lang="pt-BR" sz="700" dirty="0" smtClean="0">
              <a:solidFill>
                <a:srgbClr val="0070C0"/>
              </a:solidFill>
            </a:endParaRPr>
          </a:p>
        </p:txBody>
      </p:sp>
      <p:pic>
        <p:nvPicPr>
          <p:cNvPr id="15362" name="Picture 2" descr="C:\Users\marco\OneDrive\Imagens\Capturas de tela\2016-05-13 (1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581400"/>
            <a:ext cx="5549900" cy="302932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Aritmética de 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7630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Aritmética de ponteiros torna-se </a:t>
            </a:r>
            <a:r>
              <a:rPr lang="pt-BR" sz="3200" dirty="0" smtClean="0"/>
              <a:t>sem significado </a:t>
            </a:r>
            <a:r>
              <a:rPr lang="pt-BR" sz="3200" dirty="0" smtClean="0"/>
              <a:t>se não realizada em um </a:t>
            </a:r>
            <a:r>
              <a:rPr lang="pt-BR" sz="3200" dirty="0" smtClean="0"/>
              <a:t>vetor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dirty="0" smtClean="0"/>
              <a:t> </a:t>
            </a:r>
            <a:r>
              <a:rPr lang="pt-BR" sz="2900" dirty="0" smtClean="0"/>
              <a:t>Pois não podemos supor que duas variáveis</a:t>
            </a:r>
            <a:br>
              <a:rPr lang="pt-BR" sz="2900" dirty="0" smtClean="0"/>
            </a:br>
            <a:r>
              <a:rPr lang="pt-BR" sz="2900" dirty="0" smtClean="0"/>
              <a:t>do mesmo tipo são </a:t>
            </a:r>
            <a:r>
              <a:rPr lang="pt-BR" sz="2900" dirty="0" smtClean="0"/>
              <a:t>armazenadas continuamente </a:t>
            </a:r>
            <a:r>
              <a:rPr lang="pt-BR" sz="2900" dirty="0" smtClean="0"/>
              <a:t>na </a:t>
            </a:r>
            <a:r>
              <a:rPr lang="pt-BR" sz="2900" dirty="0" smtClean="0"/>
              <a:t>memória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dirty="0" smtClean="0"/>
              <a:t> </a:t>
            </a:r>
            <a:r>
              <a:rPr lang="pt-BR" sz="2900" dirty="0" smtClean="0"/>
              <a:t>A não ser que sejam </a:t>
            </a:r>
            <a:r>
              <a:rPr lang="pt-BR" sz="2900" smtClean="0"/>
              <a:t>elementos </a:t>
            </a:r>
            <a:r>
              <a:rPr lang="pt-BR" sz="2900" smtClean="0"/>
              <a:t>adjacentes de </a:t>
            </a:r>
            <a:r>
              <a:rPr lang="pt-BR" sz="2900" dirty="0" smtClean="0"/>
              <a:t>um vetor</a:t>
            </a:r>
            <a:br>
              <a:rPr lang="pt-BR" sz="2900" dirty="0" smtClean="0"/>
            </a:br>
            <a:endParaRPr lang="pt-BR" sz="400" dirty="0" smtClean="0">
              <a:solidFill>
                <a:srgbClr val="0070C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Variáveis cujos valores são endereços de </a:t>
            </a:r>
            <a:r>
              <a:rPr lang="pt-BR" sz="2800" dirty="0" smtClean="0"/>
              <a:t>memória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De uma outra variável - que contém um valor</a:t>
            </a:r>
            <a:br>
              <a:rPr lang="pt-BR" sz="2500" dirty="0" smtClean="0"/>
            </a:br>
            <a:r>
              <a:rPr lang="pt-BR" sz="2500" dirty="0" smtClean="0"/>
              <a:t>específico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Diz-se que um ponteiro referencia indiretamente</a:t>
            </a:r>
            <a:br>
              <a:rPr lang="pt-BR" sz="2500" dirty="0" smtClean="0"/>
            </a:br>
            <a:r>
              <a:rPr lang="pt-BR" sz="2500" dirty="0" smtClean="0"/>
              <a:t>a um valor</a:t>
            </a:r>
            <a:br>
              <a:rPr lang="pt-BR" sz="25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endParaRPr lang="pt-BR" sz="22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>
              <a:latin typeface="+mj-lt"/>
            </a:endParaRPr>
          </a:p>
        </p:txBody>
      </p:sp>
      <p:pic>
        <p:nvPicPr>
          <p:cNvPr id="1026" name="Picture 2" descr="C:\Users\marco\OneDrive\Imagens\Capturas de tela\2016-05-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657600"/>
            <a:ext cx="6407686" cy="20574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Uma das características mais poderosas de </a:t>
            </a:r>
            <a:r>
              <a:rPr lang="pt-BR" sz="2800" dirty="0" smtClean="0"/>
              <a:t>C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Permite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Simular passagem de parâmetros por </a:t>
            </a:r>
            <a:r>
              <a:rPr lang="pt-BR" sz="2500" dirty="0" smtClean="0"/>
              <a:t>referência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Criar e manipular estruturas de dados</a:t>
            </a:r>
            <a:br>
              <a:rPr lang="pt-BR" sz="2500" dirty="0" smtClean="0"/>
            </a:br>
            <a:r>
              <a:rPr lang="pt-BR" sz="2500" dirty="0" smtClean="0"/>
              <a:t>dinamicamente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Em compensação uma das mais difíceis de </a:t>
            </a:r>
            <a:r>
              <a:rPr lang="pt-BR" sz="2500" dirty="0" smtClean="0"/>
              <a:t>dominar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Alguns chegam a afirmar que ponteiros são a</a:t>
            </a:r>
            <a:br>
              <a:rPr lang="pt-BR" sz="2500" dirty="0" smtClean="0"/>
            </a:br>
            <a:r>
              <a:rPr lang="pt-BR" sz="2500" dirty="0" smtClean="0"/>
              <a:t>melhor maneira do programador dar um tiro no</a:t>
            </a:r>
            <a:br>
              <a:rPr lang="pt-BR" sz="2500" dirty="0" smtClean="0"/>
            </a:br>
            <a:r>
              <a:rPr lang="pt-BR" sz="2500" dirty="0" smtClean="0"/>
              <a:t>próprio pé!!!</a:t>
            </a:r>
            <a:br>
              <a:rPr lang="pt-BR" sz="2500" dirty="0" smtClean="0"/>
            </a:br>
            <a:endParaRPr lang="pt-BR" sz="23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Criando um p</a:t>
            </a:r>
            <a:r>
              <a:rPr lang="pt-BR" sz="4600" b="1" dirty="0" smtClean="0">
                <a:latin typeface="+mj-lt"/>
              </a:rPr>
              <a:t>onteiro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7630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#include &lt;</a:t>
            </a:r>
            <a:r>
              <a:rPr lang="pt-BR" sz="2800" dirty="0" err="1" smtClean="0"/>
              <a:t>stdio</a:t>
            </a:r>
            <a:r>
              <a:rPr lang="pt-BR" sz="2800" dirty="0" smtClean="0"/>
              <a:t>.h&gt;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</a:t>
            </a:r>
            <a:r>
              <a:rPr lang="pt-BR" sz="2800" dirty="0" err="1" smtClean="0"/>
              <a:t>void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err="1" smtClean="0"/>
              <a:t>int</a:t>
            </a:r>
            <a:r>
              <a:rPr lang="pt-BR" sz="2800" dirty="0" smtClean="0"/>
              <a:t> x = 10;</a:t>
            </a:r>
            <a:br>
              <a:rPr lang="pt-BR" sz="2800" dirty="0" smtClean="0"/>
            </a:br>
            <a:r>
              <a:rPr lang="pt-BR" sz="2800" dirty="0" err="1" smtClean="0"/>
              <a:t>int</a:t>
            </a:r>
            <a:r>
              <a:rPr lang="pt-BR" sz="2800" dirty="0" smtClean="0"/>
              <a:t> *</a:t>
            </a:r>
            <a:r>
              <a:rPr lang="pt-BR" sz="2800" dirty="0" err="1" smtClean="0"/>
              <a:t>xPtr</a:t>
            </a:r>
            <a:r>
              <a:rPr lang="pt-BR" sz="2800" dirty="0" smtClean="0"/>
              <a:t>; </a:t>
            </a:r>
            <a:r>
              <a:rPr lang="pt-BR" sz="2000" dirty="0" smtClean="0"/>
              <a:t>//Declaração de um ponteiro para uma variável inteira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err="1" smtClean="0"/>
              <a:t>xPtr</a:t>
            </a:r>
            <a:r>
              <a:rPr lang="pt-BR" sz="2800" dirty="0" smtClean="0"/>
              <a:t> = &amp;x; </a:t>
            </a:r>
            <a:r>
              <a:rPr lang="pt-BR" sz="2000" dirty="0" smtClean="0"/>
              <a:t>//&amp; é o operador de endereço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("x = %d\n", x); </a:t>
            </a:r>
            <a:r>
              <a:rPr lang="pt-BR" sz="2000" dirty="0" smtClean="0"/>
              <a:t>//Imprime o valor de x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("&amp;x = %p\n", &amp;x); </a:t>
            </a:r>
            <a:r>
              <a:rPr lang="pt-BR" sz="2000" dirty="0" smtClean="0"/>
              <a:t>//Imprime o endereço da variável x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("*</a:t>
            </a:r>
            <a:r>
              <a:rPr lang="pt-BR" sz="2800" dirty="0" err="1" smtClean="0"/>
              <a:t>xPtr</a:t>
            </a:r>
            <a:r>
              <a:rPr lang="pt-BR" sz="2800" dirty="0" smtClean="0"/>
              <a:t> = %d\n", *</a:t>
            </a:r>
            <a:r>
              <a:rPr lang="pt-BR" sz="2800" dirty="0" err="1" smtClean="0"/>
              <a:t>xPtr</a:t>
            </a:r>
            <a:r>
              <a:rPr lang="pt-BR" sz="2800" dirty="0" smtClean="0"/>
              <a:t>); </a:t>
            </a:r>
            <a:r>
              <a:rPr lang="pt-BR" sz="2000" dirty="0" smtClean="0"/>
              <a:t>//Imprime o valor de x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</a:t>
            </a:r>
            <a:r>
              <a:rPr lang="pt-BR" sz="2800" dirty="0" err="1" smtClean="0"/>
              <a:t>xPtr</a:t>
            </a:r>
            <a:r>
              <a:rPr lang="pt-BR" sz="2800" dirty="0" smtClean="0"/>
              <a:t> = %p\n", </a:t>
            </a:r>
            <a:r>
              <a:rPr lang="pt-BR" sz="2800" dirty="0" err="1" smtClean="0"/>
              <a:t>xPtr</a:t>
            </a:r>
            <a:r>
              <a:rPr lang="pt-BR" sz="2800" dirty="0" smtClean="0"/>
              <a:t>); </a:t>
            </a:r>
            <a:r>
              <a:rPr lang="pt-BR" sz="2000" dirty="0" smtClean="0"/>
              <a:t>//Imprime o endereço de x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("&amp;</a:t>
            </a:r>
            <a:r>
              <a:rPr lang="pt-BR" sz="2800" dirty="0" err="1" smtClean="0"/>
              <a:t>xPtr</a:t>
            </a:r>
            <a:r>
              <a:rPr lang="pt-BR" sz="2800" dirty="0" smtClean="0"/>
              <a:t> = %p\n", &amp;</a:t>
            </a:r>
            <a:r>
              <a:rPr lang="pt-BR" sz="2800" dirty="0" err="1" smtClean="0"/>
              <a:t>xPtr</a:t>
            </a:r>
            <a:r>
              <a:rPr lang="pt-BR" sz="2800" dirty="0" smtClean="0"/>
              <a:t>); </a:t>
            </a:r>
            <a:r>
              <a:rPr lang="pt-BR" sz="1400" dirty="0" smtClean="0"/>
              <a:t>//Imprime o endereço da variável </a:t>
            </a:r>
            <a:r>
              <a:rPr lang="pt-BR" sz="1400" dirty="0" err="1" smtClean="0"/>
              <a:t>xPtr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err="1" smtClean="0"/>
              <a:t>return</a:t>
            </a:r>
            <a:r>
              <a:rPr lang="pt-BR" sz="2800" dirty="0" smtClean="0"/>
              <a:t> 0</a:t>
            </a:r>
            <a:r>
              <a:rPr lang="pt-BR" sz="28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}</a:t>
            </a:r>
            <a:endParaRPr lang="pt-BR" sz="23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Criando um p</a:t>
            </a:r>
            <a:r>
              <a:rPr lang="pt-BR" sz="4600" b="1" dirty="0" smtClean="0">
                <a:latin typeface="+mj-lt"/>
              </a:rPr>
              <a:t>onteiro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600200"/>
            <a:ext cx="87630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Observe </a:t>
            </a:r>
            <a:r>
              <a:rPr lang="pt-BR" sz="2800" dirty="0" smtClean="0"/>
              <a:t>que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*</a:t>
            </a:r>
            <a:r>
              <a:rPr lang="pt-BR" sz="2500" dirty="0" err="1" smtClean="0"/>
              <a:t>xPtr</a:t>
            </a:r>
            <a:r>
              <a:rPr lang="pt-BR" sz="2500" dirty="0" smtClean="0"/>
              <a:t> corresponde ao conteúdo da</a:t>
            </a:r>
            <a:br>
              <a:rPr lang="pt-BR" sz="2500" dirty="0" smtClean="0"/>
            </a:br>
            <a:r>
              <a:rPr lang="pt-BR" sz="2500" dirty="0" smtClean="0"/>
              <a:t>variável </a:t>
            </a:r>
            <a:r>
              <a:rPr lang="pt-BR" sz="2500" dirty="0" smtClean="0"/>
              <a:t>x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err="1" smtClean="0"/>
              <a:t>xPtr</a:t>
            </a:r>
            <a:r>
              <a:rPr lang="pt-BR" sz="2500" dirty="0" smtClean="0"/>
              <a:t> corresponde ao endereço de</a:t>
            </a:r>
            <a:br>
              <a:rPr lang="pt-BR" sz="2500" dirty="0" smtClean="0"/>
            </a:br>
            <a:r>
              <a:rPr lang="pt-BR" sz="2500" dirty="0" smtClean="0"/>
              <a:t>memória da variável </a:t>
            </a:r>
            <a:r>
              <a:rPr lang="pt-BR" sz="2500" dirty="0" smtClean="0"/>
              <a:t>x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&amp;</a:t>
            </a:r>
            <a:r>
              <a:rPr lang="pt-BR" sz="2500" dirty="0" err="1" smtClean="0"/>
              <a:t>xPtr</a:t>
            </a:r>
            <a:r>
              <a:rPr lang="pt-BR" sz="2500" dirty="0" smtClean="0"/>
              <a:t> corresponde ao endereço de</a:t>
            </a:r>
            <a:br>
              <a:rPr lang="pt-BR" sz="2500" dirty="0" smtClean="0"/>
            </a:br>
            <a:r>
              <a:rPr lang="pt-BR" sz="2500" dirty="0" smtClean="0"/>
              <a:t>memória da variável </a:t>
            </a:r>
            <a:r>
              <a:rPr lang="pt-BR" sz="2500" dirty="0" err="1" smtClean="0"/>
              <a:t>xPtr</a:t>
            </a:r>
            <a:r>
              <a:rPr lang="pt-BR" sz="2500" dirty="0" smtClean="0"/>
              <a:t/>
            </a:r>
            <a:br>
              <a:rPr lang="pt-BR" sz="2500" dirty="0" smtClean="0"/>
            </a:br>
            <a:endParaRPr lang="pt-BR" sz="20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Saída do Programa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600200"/>
            <a:ext cx="87630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000" b="1" dirty="0">
              <a:latin typeface="+mj-lt"/>
            </a:endParaRPr>
          </a:p>
        </p:txBody>
      </p:sp>
      <p:pic>
        <p:nvPicPr>
          <p:cNvPr id="2050" name="Picture 2" descr="C:\Users\marco\OneDrive\Imagens\Capturas de tela\2016-05-13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250" y="2701924"/>
            <a:ext cx="6510309" cy="26320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Cuidado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600200"/>
            <a:ext cx="87630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Nunca se esqueça de atribuir um valor a </a:t>
            </a:r>
            <a:r>
              <a:rPr lang="pt-BR" sz="2800" dirty="0" smtClean="0"/>
              <a:t>um ponteiro </a:t>
            </a:r>
            <a:r>
              <a:rPr lang="pt-BR" sz="2800" dirty="0" smtClean="0"/>
              <a:t>antes de </a:t>
            </a:r>
            <a:r>
              <a:rPr lang="pt-BR" sz="2800" dirty="0" smtClean="0"/>
              <a:t>utilizá-lo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i="1" dirty="0" smtClean="0"/>
              <a:t>Isto pode causar um erro fatal de </a:t>
            </a:r>
            <a:r>
              <a:rPr lang="pt-BR" sz="2500" i="1" dirty="0" smtClean="0"/>
              <a:t>execução ou </a:t>
            </a:r>
            <a:r>
              <a:rPr lang="pt-BR" sz="2500" i="1" dirty="0" smtClean="0"/>
              <a:t>levar o programa a </a:t>
            </a:r>
            <a:r>
              <a:rPr lang="pt-BR" sz="2500" i="1" dirty="0" smtClean="0"/>
              <a:t>resultados inesperados</a:t>
            </a:r>
            <a:r>
              <a:rPr lang="pt-BR" sz="2500" dirty="0" smtClean="0"/>
              <a:t/>
            </a:r>
            <a:br>
              <a:rPr lang="pt-BR" sz="2500" dirty="0" smtClean="0"/>
            </a:br>
            <a:endParaRPr lang="pt-BR" sz="1700" b="1" dirty="0">
              <a:latin typeface="+mj-lt"/>
            </a:endParaRPr>
          </a:p>
        </p:txBody>
      </p:sp>
      <p:pic>
        <p:nvPicPr>
          <p:cNvPr id="3074" name="Picture 2" descr="C:\Users\marco\OneDrive\Imagens\Capturas de tela\2016-05-13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657600"/>
            <a:ext cx="6194425" cy="1819236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Ponteiro para Ponteiro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600200"/>
            <a:ext cx="8763000" cy="4648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Um Ponteiro pode apontar para </a:t>
            </a:r>
            <a:r>
              <a:rPr lang="pt-BR" sz="2800" dirty="0" smtClean="0"/>
              <a:t>outro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Agora temos dois níveis de </a:t>
            </a:r>
            <a:r>
              <a:rPr lang="pt-BR" sz="2500" dirty="0" err="1" smtClean="0"/>
              <a:t>indireção</a:t>
            </a:r>
            <a:r>
              <a:rPr lang="pt-BR" sz="2500" dirty="0" smtClean="0"/>
              <a:t/>
            </a:r>
            <a:br>
              <a:rPr lang="pt-BR" sz="2500" dirty="0" smtClean="0"/>
            </a:br>
            <a:endParaRPr lang="pt-BR" sz="2500" dirty="0" smtClean="0"/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500" dirty="0" smtClean="0"/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500" dirty="0" smtClean="0"/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5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Não </a:t>
            </a:r>
            <a:r>
              <a:rPr lang="pt-BR" sz="2800" dirty="0" smtClean="0"/>
              <a:t>existem limites para as </a:t>
            </a:r>
            <a:r>
              <a:rPr lang="pt-BR" sz="2800" dirty="0" err="1" smtClean="0"/>
              <a:t>indireções</a:t>
            </a:r>
            <a:endParaRPr lang="pt-BR" sz="2800" dirty="0" smtClean="0"/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Podemos </a:t>
            </a:r>
            <a:r>
              <a:rPr lang="pt-BR" sz="2500" dirty="0" smtClean="0"/>
              <a:t>ter ponteiro para ponteiro para</a:t>
            </a:r>
            <a:br>
              <a:rPr lang="pt-BR" sz="2500" dirty="0" smtClean="0"/>
            </a:br>
            <a:r>
              <a:rPr lang="pt-BR" sz="2500" dirty="0" smtClean="0"/>
              <a:t>ponteiro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E </a:t>
            </a:r>
            <a:r>
              <a:rPr lang="pt-BR" sz="2500" dirty="0" smtClean="0"/>
              <a:t>assim por diante</a:t>
            </a:r>
            <a:br>
              <a:rPr lang="pt-BR" sz="2500" dirty="0" smtClean="0"/>
            </a:br>
            <a:endParaRPr lang="pt-BR" sz="1400" b="1" dirty="0">
              <a:latin typeface="+mj-lt"/>
            </a:endParaRPr>
          </a:p>
        </p:txBody>
      </p:sp>
      <p:pic>
        <p:nvPicPr>
          <p:cNvPr id="4098" name="Picture 2" descr="C:\Users\marco\OneDrive\Imagens\Capturas de tela\2016-05-13 (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667000"/>
            <a:ext cx="4922520" cy="11430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Escritório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454</Words>
  <Application>Microsoft Office PowerPoint</Application>
  <PresentationFormat>Apresentação na tela (4:3)</PresentationFormat>
  <Paragraphs>102</Paragraphs>
  <Slides>28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Balcão Envidraçado</vt:lpstr>
      <vt:lpstr>Slide 1</vt:lpstr>
      <vt:lpstr>Slide 2</vt:lpstr>
      <vt:lpstr>Ponteiros</vt:lpstr>
      <vt:lpstr>Ponteiros</vt:lpstr>
      <vt:lpstr>Criando um ponteiro</vt:lpstr>
      <vt:lpstr>Criando um ponteiro</vt:lpstr>
      <vt:lpstr>Saída do Programa</vt:lpstr>
      <vt:lpstr>Cuidado</vt:lpstr>
      <vt:lpstr>Ponteiro para Ponteiro</vt:lpstr>
      <vt:lpstr>Ponteiro para Ponteiro</vt:lpstr>
      <vt:lpstr>Saída do Programa</vt:lpstr>
      <vt:lpstr>Operações com Ponteiros</vt:lpstr>
      <vt:lpstr>Saída</vt:lpstr>
      <vt:lpstr>Operações com Ponteiros</vt:lpstr>
      <vt:lpstr>Saída</vt:lpstr>
      <vt:lpstr>Simulando parâmetros por referência</vt:lpstr>
      <vt:lpstr>Cuidado!!!!</vt:lpstr>
      <vt:lpstr>Ponteiros</vt:lpstr>
      <vt:lpstr>Aritmética de Ponteiros</vt:lpstr>
      <vt:lpstr>Aritmética de Ponteiros</vt:lpstr>
      <vt:lpstr>Aritmética de Ponteiros</vt:lpstr>
      <vt:lpstr>Aritmética de Ponteiros</vt:lpstr>
      <vt:lpstr>Aritmética de Ponteiros</vt:lpstr>
      <vt:lpstr>Aritmética de Ponteiros</vt:lpstr>
      <vt:lpstr>Aritmética de Ponteiros</vt:lpstr>
      <vt:lpstr>Aritmética de Ponteiros</vt:lpstr>
      <vt:lpstr>Aritmética de Ponteiros</vt:lpstr>
      <vt:lpstr>Aritmética de Ponteiros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Thiago José Marques Moura</dc:creator>
  <cp:lastModifiedBy>marco</cp:lastModifiedBy>
  <cp:revision>191</cp:revision>
  <dcterms:modified xsi:type="dcterms:W3CDTF">2016-05-13T10:05:30Z</dcterms:modified>
</cp:coreProperties>
</file>