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5" r:id="rId1"/>
  </p:sldMasterIdLst>
  <p:notesMasterIdLst>
    <p:notesMasterId r:id="rId21"/>
  </p:notesMasterIdLst>
  <p:handoutMasterIdLst>
    <p:handoutMasterId r:id="rId22"/>
  </p:handoutMasterIdLst>
  <p:sldIdLst>
    <p:sldId id="256" r:id="rId2"/>
    <p:sldId id="323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132" y="1836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8F74F-6358-42F7-B765-F0E777903BD8}" type="datetimeFigureOut">
              <a:rPr lang="pt-BR" smtClean="0"/>
              <a:pPr/>
              <a:t>19/05/2016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7210F-3276-4517-9BB8-2C1CAE8A5F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512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FEA70FD-D74E-46A6-A81A-7B98EF35E0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6F08-BBA3-4403-A799-6D283B66E13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31FF-D3BE-4472-99A5-47D584179B4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dirty="0" smtClean="0"/>
              <a:t>Clique para editar os estilos do texto mestre</a:t>
            </a:r>
          </a:p>
          <a:p>
            <a:pPr lvl="1" eaLnBrk="1" latinLnBrk="0" hangingPunct="1"/>
            <a:r>
              <a:rPr lang="pt-BR" dirty="0" smtClean="0"/>
              <a:t>Segundo nível</a:t>
            </a:r>
          </a:p>
          <a:p>
            <a:pPr lvl="2" eaLnBrk="1" latinLnBrk="0" hangingPunct="1"/>
            <a:r>
              <a:rPr lang="pt-BR" dirty="0" smtClean="0"/>
              <a:t>Terceiro nível</a:t>
            </a:r>
          </a:p>
          <a:p>
            <a:pPr lvl="3" eaLnBrk="1" latinLnBrk="0" hangingPunct="1"/>
            <a:r>
              <a:rPr lang="pt-BR" dirty="0" smtClean="0"/>
              <a:t>Quarto nível</a:t>
            </a:r>
          </a:p>
          <a:p>
            <a:pPr lvl="4" eaLnBrk="1" latinLnBrk="0" hangingPunct="1"/>
            <a:r>
              <a:rPr lang="pt-BR" dirty="0" smtClean="0"/>
              <a:t>Quinto nível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C96B8F6-1E93-4C9B-BCE6-39670D984B1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808EB3E-6F4F-48CD-877C-1689985AFB0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79747-0D5E-48C8-A6C5-B50E6447F11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4CF8-B46B-44A3-AE72-1453C6E54D7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2BACA1C-D419-471B-97F7-D2E8F434528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3A85-E56D-4469-822A-9F843209A9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7B11114-2290-436C-95F7-90C09027B69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961C38E-DD27-4171-82DC-8D4602C5AEA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A9B52D6-F852-4CC6-8625-5870EB9C619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685800" y="1143000"/>
            <a:ext cx="7315200" cy="1187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 err="1" smtClean="0">
                <a:solidFill>
                  <a:schemeClr val="tx1"/>
                </a:solidFill>
              </a:rPr>
              <a:t>Introdução</a:t>
            </a:r>
            <a:r>
              <a:rPr lang="en-US" sz="3600" dirty="0" smtClean="0">
                <a:solidFill>
                  <a:schemeClr val="tx1"/>
                </a:solidFill>
              </a:rPr>
              <a:t> à </a:t>
            </a:r>
            <a:r>
              <a:rPr lang="en-US" sz="3600" dirty="0" err="1" smtClean="0">
                <a:solidFill>
                  <a:schemeClr val="tx1"/>
                </a:solidFill>
              </a:rPr>
              <a:t>Programação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3505200"/>
            <a:ext cx="785495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rIns="18360"/>
          <a:lstStyle/>
          <a:p>
            <a:pPr algn="ctr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dirty="0" smtClean="0">
                <a:solidFill>
                  <a:schemeClr val="tx1"/>
                </a:solidFill>
                <a:latin typeface="Constantia" pitchFamily="18" charset="0"/>
              </a:rPr>
              <a:t>Instituto Federal de Pernambuco</a:t>
            </a:r>
            <a:endParaRPr lang="pt-BR" sz="2600" dirty="0">
              <a:solidFill>
                <a:schemeClr val="tx1"/>
              </a:solidFill>
              <a:latin typeface="Constantia" pitchFamily="18" charset="0"/>
            </a:endParaRPr>
          </a:p>
          <a:p>
            <a:pPr algn="r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dirty="0" smtClean="0">
                <a:solidFill>
                  <a:schemeClr val="tx1"/>
                </a:solidFill>
                <a:latin typeface="Constantia" pitchFamily="18" charset="0"/>
              </a:rPr>
              <a:t>Tecnologia em Analise </a:t>
            </a:r>
            <a:r>
              <a:rPr lang="pt-BR" sz="2600" dirty="0">
                <a:solidFill>
                  <a:schemeClr val="tx1"/>
                </a:solidFill>
                <a:latin typeface="Constantia" pitchFamily="18" charset="0"/>
              </a:rPr>
              <a:t>e Desenvolvimento de Sistemas</a:t>
            </a:r>
          </a:p>
          <a:p>
            <a:pPr algn="ctr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dirty="0">
                <a:solidFill>
                  <a:schemeClr val="tx1"/>
                </a:solidFill>
                <a:latin typeface="Constantia" pitchFamily="18" charset="0"/>
              </a:rPr>
              <a:t>Prof. Marco </a:t>
            </a:r>
            <a:r>
              <a:rPr lang="pt-BR" sz="2600" dirty="0" smtClean="0">
                <a:solidFill>
                  <a:schemeClr val="tx1"/>
                </a:solidFill>
                <a:latin typeface="Constantia" pitchFamily="18" charset="0"/>
              </a:rPr>
              <a:t>Domingues</a:t>
            </a:r>
            <a:endParaRPr lang="pt-BR" sz="2600" dirty="0">
              <a:solidFill>
                <a:srgbClr val="FFFFFF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400" dirty="0" smtClean="0"/>
              <a:t>E Se a Assinatura da </a:t>
            </a:r>
            <a:r>
              <a:rPr lang="pt-BR" sz="4400" dirty="0" smtClean="0"/>
              <a:t>Função Fosse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43000"/>
            <a:ext cx="8458200" cy="5105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dirty="0" smtClean="0"/>
              <a:t>O Resultado é um erro de compilação</a:t>
            </a:r>
            <a:br>
              <a:rPr lang="pt-BR" sz="2800" dirty="0" smtClean="0"/>
            </a:br>
            <a:endParaRPr lang="pt-BR" sz="28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400" b="1" dirty="0"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752600" y="2514600"/>
            <a:ext cx="51816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dirty="0" err="1" smtClean="0">
                <a:solidFill>
                  <a:schemeClr val="tx1"/>
                </a:solidFill>
              </a:rPr>
              <a:t>Error</a:t>
            </a:r>
            <a:r>
              <a:rPr lang="pt-BR" sz="2400" dirty="0" smtClean="0">
                <a:solidFill>
                  <a:schemeClr val="tx1"/>
                </a:solidFill>
              </a:rPr>
              <a:t>: </a:t>
            </a:r>
            <a:r>
              <a:rPr lang="pt-BR" sz="2400" dirty="0" err="1" smtClean="0">
                <a:solidFill>
                  <a:schemeClr val="tx1"/>
                </a:solidFill>
              </a:rPr>
              <a:t>increment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of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read-only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location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/>
          </a:bodyPr>
          <a:lstStyle/>
          <a:p>
            <a:pPr algn="ctr"/>
            <a:r>
              <a:rPr lang="pt-BR" sz="4400" dirty="0" smtClean="0"/>
              <a:t>Alterando </a:t>
            </a:r>
            <a:r>
              <a:rPr lang="pt-BR" sz="4400" dirty="0" err="1" smtClean="0"/>
              <a:t>printChars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4648200"/>
            <a:ext cx="8458200" cy="1981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dirty="0" smtClean="0"/>
              <a:t>//</a:t>
            </a:r>
            <a:r>
              <a:rPr lang="pt-BR" sz="2400" dirty="0" smtClean="0"/>
              <a:t>Outra alternativa é acessar o ponteiro como </a:t>
            </a:r>
            <a:r>
              <a:rPr lang="pt-BR" sz="2400" dirty="0" smtClean="0"/>
              <a:t>um </a:t>
            </a:r>
            <a:r>
              <a:rPr lang="pt-BR" sz="2400" dirty="0" err="1" smtClean="0"/>
              <a:t>array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err="1" smtClean="0"/>
              <a:t>void</a:t>
            </a:r>
            <a:r>
              <a:rPr lang="pt-BR" sz="2400" dirty="0" smtClean="0"/>
              <a:t> </a:t>
            </a:r>
            <a:r>
              <a:rPr lang="pt-BR" sz="2400" dirty="0" err="1" smtClean="0"/>
              <a:t>printChars</a:t>
            </a:r>
            <a:r>
              <a:rPr lang="pt-BR" sz="2400" dirty="0" smtClean="0"/>
              <a:t>(</a:t>
            </a:r>
            <a:r>
              <a:rPr lang="pt-BR" sz="2400" dirty="0" err="1" smtClean="0"/>
              <a:t>const</a:t>
            </a:r>
            <a:r>
              <a:rPr lang="pt-BR" sz="2400" dirty="0" smtClean="0"/>
              <a:t> </a:t>
            </a:r>
            <a:r>
              <a:rPr lang="pt-BR" sz="2400" dirty="0" err="1" smtClean="0"/>
              <a:t>char</a:t>
            </a:r>
            <a:r>
              <a:rPr lang="pt-BR" sz="2400" dirty="0" smtClean="0"/>
              <a:t> * </a:t>
            </a:r>
            <a:r>
              <a:rPr lang="pt-BR" sz="2400" dirty="0" err="1" smtClean="0"/>
              <a:t>const</a:t>
            </a:r>
            <a:r>
              <a:rPr lang="pt-BR" sz="2400" dirty="0" smtClean="0"/>
              <a:t> </a:t>
            </a:r>
            <a:r>
              <a:rPr lang="pt-BR" sz="2400" dirty="0" err="1" smtClean="0"/>
              <a:t>sPtr</a:t>
            </a:r>
            <a:r>
              <a:rPr lang="pt-BR" sz="2400" dirty="0" smtClean="0"/>
              <a:t>) {</a:t>
            </a:r>
            <a:br>
              <a:rPr lang="pt-BR" sz="2400" dirty="0" smtClean="0"/>
            </a:br>
            <a:r>
              <a:rPr lang="pt-BR" sz="2400" dirty="0" smtClean="0"/>
              <a:t>	</a:t>
            </a:r>
            <a:r>
              <a:rPr lang="pt-BR" sz="2400" dirty="0" err="1" smtClean="0"/>
              <a:t>int</a:t>
            </a:r>
            <a:r>
              <a:rPr lang="pt-BR" sz="2400" dirty="0" smtClean="0"/>
              <a:t> </a:t>
            </a:r>
            <a:r>
              <a:rPr lang="pt-BR" sz="2400" dirty="0" smtClean="0"/>
              <a:t>i;</a:t>
            </a:r>
            <a:br>
              <a:rPr lang="pt-BR" sz="2400" dirty="0" smtClean="0"/>
            </a:br>
            <a:r>
              <a:rPr lang="pt-BR" sz="2400" dirty="0" smtClean="0"/>
              <a:t>	for </a:t>
            </a:r>
            <a:r>
              <a:rPr lang="pt-BR" sz="2400" dirty="0" smtClean="0"/>
              <a:t>(i = 0; </a:t>
            </a:r>
            <a:r>
              <a:rPr lang="pt-BR" sz="2400" dirty="0" err="1" smtClean="0"/>
              <a:t>sPtr</a:t>
            </a:r>
            <a:r>
              <a:rPr lang="pt-BR" sz="2400" dirty="0" smtClean="0"/>
              <a:t>[i] != '\0'; i++)</a:t>
            </a:r>
            <a:br>
              <a:rPr lang="pt-BR" sz="2400" dirty="0" smtClean="0"/>
            </a:br>
            <a:r>
              <a:rPr lang="pt-BR" sz="2400" dirty="0" smtClean="0"/>
              <a:t>		</a:t>
            </a:r>
            <a:r>
              <a:rPr lang="pt-BR" sz="2400" dirty="0" err="1" smtClean="0"/>
              <a:t>printf</a:t>
            </a:r>
            <a:r>
              <a:rPr lang="pt-BR" sz="2400" dirty="0" smtClean="0"/>
              <a:t>("%c", </a:t>
            </a:r>
            <a:r>
              <a:rPr lang="pt-BR" sz="2400" dirty="0" err="1" smtClean="0"/>
              <a:t>sPtr</a:t>
            </a:r>
            <a:r>
              <a:rPr lang="pt-BR" sz="2400" dirty="0" smtClean="0"/>
              <a:t>[i]);</a:t>
            </a:r>
            <a:br>
              <a:rPr lang="pt-BR" sz="2400" dirty="0" smtClean="0"/>
            </a:br>
            <a:r>
              <a:rPr lang="pt-BR" sz="2400" dirty="0" smtClean="0"/>
              <a:t>}</a:t>
            </a:r>
            <a:endParaRPr lang="pt-BR" sz="2000" b="1" dirty="0"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57200" y="1066800"/>
            <a:ext cx="7543800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dirty="0" smtClean="0"/>
              <a:t>/*</a:t>
            </a:r>
            <a:br>
              <a:rPr lang="pt-BR" sz="2400" dirty="0" smtClean="0"/>
            </a:br>
            <a:r>
              <a:rPr lang="pt-BR" sz="2400" dirty="0" smtClean="0"/>
              <a:t>* A função não pode modificar os elementos do vetor,</a:t>
            </a:r>
            <a:br>
              <a:rPr lang="pt-BR" sz="2400" dirty="0" smtClean="0"/>
            </a:br>
            <a:r>
              <a:rPr lang="pt-BR" sz="2400" dirty="0" smtClean="0"/>
              <a:t>* nem alterar a localização do ponteiro </a:t>
            </a:r>
            <a:r>
              <a:rPr lang="pt-BR" sz="2400" dirty="0" err="1" smtClean="0"/>
              <a:t>sPtr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*/</a:t>
            </a:r>
            <a:br>
              <a:rPr lang="pt-BR" sz="2400" dirty="0" smtClean="0"/>
            </a:br>
            <a:r>
              <a:rPr lang="pt-BR" sz="2400" dirty="0" err="1" smtClean="0"/>
              <a:t>void</a:t>
            </a:r>
            <a:r>
              <a:rPr lang="pt-BR" sz="2400" dirty="0" smtClean="0"/>
              <a:t> </a:t>
            </a:r>
            <a:r>
              <a:rPr lang="pt-BR" sz="2400" dirty="0" err="1" smtClean="0"/>
              <a:t>printChars</a:t>
            </a:r>
            <a:r>
              <a:rPr lang="pt-BR" sz="2400" dirty="0" smtClean="0"/>
              <a:t>(</a:t>
            </a:r>
            <a:r>
              <a:rPr lang="pt-BR" sz="2400" dirty="0" err="1" smtClean="0"/>
              <a:t>const</a:t>
            </a:r>
            <a:r>
              <a:rPr lang="pt-BR" sz="2400" dirty="0" smtClean="0"/>
              <a:t> </a:t>
            </a:r>
            <a:r>
              <a:rPr lang="pt-BR" sz="2400" dirty="0" err="1" smtClean="0"/>
              <a:t>char</a:t>
            </a:r>
            <a:r>
              <a:rPr lang="pt-BR" sz="2400" dirty="0" smtClean="0"/>
              <a:t> * </a:t>
            </a:r>
            <a:r>
              <a:rPr lang="pt-BR" sz="2400" dirty="0" err="1" smtClean="0"/>
              <a:t>const</a:t>
            </a:r>
            <a:r>
              <a:rPr lang="pt-BR" sz="2400" dirty="0" smtClean="0"/>
              <a:t> </a:t>
            </a:r>
            <a:r>
              <a:rPr lang="pt-BR" sz="2400" dirty="0" err="1" smtClean="0"/>
              <a:t>sPtr</a:t>
            </a:r>
            <a:r>
              <a:rPr lang="pt-BR" sz="2400" dirty="0" smtClean="0"/>
              <a:t>) {</a:t>
            </a:r>
            <a:br>
              <a:rPr lang="pt-BR" sz="2400" dirty="0" smtClean="0"/>
            </a:br>
            <a:r>
              <a:rPr lang="pt-BR" sz="2400" dirty="0" smtClean="0"/>
              <a:t>	</a:t>
            </a:r>
            <a:r>
              <a:rPr lang="pt-BR" sz="2400" dirty="0" err="1" smtClean="0"/>
              <a:t>int</a:t>
            </a:r>
            <a:r>
              <a:rPr lang="pt-BR" sz="2400" dirty="0" smtClean="0"/>
              <a:t> </a:t>
            </a:r>
            <a:r>
              <a:rPr lang="pt-BR" sz="2400" dirty="0" smtClean="0"/>
              <a:t>i;</a:t>
            </a:r>
            <a:br>
              <a:rPr lang="pt-BR" sz="2400" dirty="0" smtClean="0"/>
            </a:br>
            <a:r>
              <a:rPr lang="pt-BR" sz="2400" dirty="0" smtClean="0"/>
              <a:t>	for </a:t>
            </a:r>
            <a:r>
              <a:rPr lang="pt-BR" sz="2400" dirty="0" smtClean="0"/>
              <a:t>(i = 0; *(</a:t>
            </a:r>
            <a:r>
              <a:rPr lang="pt-BR" sz="2400" dirty="0" err="1" smtClean="0"/>
              <a:t>sPtr</a:t>
            </a:r>
            <a:r>
              <a:rPr lang="pt-BR" sz="2400" dirty="0" smtClean="0"/>
              <a:t>+i) != '\0'; i++)</a:t>
            </a:r>
            <a:br>
              <a:rPr lang="pt-BR" sz="2400" dirty="0" smtClean="0"/>
            </a:br>
            <a:r>
              <a:rPr lang="pt-BR" sz="2400" dirty="0" smtClean="0"/>
              <a:t>		</a:t>
            </a:r>
            <a:r>
              <a:rPr lang="pt-BR" sz="2400" dirty="0" err="1" smtClean="0"/>
              <a:t>printf</a:t>
            </a:r>
            <a:r>
              <a:rPr lang="pt-BR" sz="2400" dirty="0" smtClean="0"/>
              <a:t>("%c", *(</a:t>
            </a:r>
            <a:r>
              <a:rPr lang="pt-BR" sz="2400" dirty="0" err="1" smtClean="0"/>
              <a:t>sPtr</a:t>
            </a:r>
            <a:r>
              <a:rPr lang="pt-BR" sz="2400" dirty="0" smtClean="0"/>
              <a:t>+i));</a:t>
            </a:r>
            <a:br>
              <a:rPr lang="pt-BR" sz="2400" dirty="0" smtClean="0"/>
            </a:br>
            <a:r>
              <a:rPr lang="pt-BR" sz="2400" dirty="0" smtClean="0"/>
              <a:t>}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/>
          </a:bodyPr>
          <a:lstStyle/>
          <a:p>
            <a:pPr algn="ctr"/>
            <a:r>
              <a:rPr lang="pt-BR" sz="4400" dirty="0" smtClean="0"/>
              <a:t>Alternativamente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43000"/>
            <a:ext cx="8458200" cy="5105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dirty="0" smtClean="0"/>
              <a:t>Poderíamos escrever</a:t>
            </a:r>
            <a:endParaRPr lang="pt-BR" sz="28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400" b="1" dirty="0"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752600" y="2514600"/>
            <a:ext cx="51816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smtClean="0"/>
              <a:t>main(void) {</a:t>
            </a:r>
            <a:br>
              <a:rPr lang="en-US" sz="2400" dirty="0" smtClean="0"/>
            </a:br>
            <a:r>
              <a:rPr lang="en-US" sz="2400" dirty="0" smtClean="0"/>
              <a:t>	char </a:t>
            </a:r>
            <a:r>
              <a:rPr lang="en-US" sz="2400" dirty="0" smtClean="0"/>
              <a:t>*</a:t>
            </a:r>
            <a:r>
              <a:rPr lang="en-US" sz="2400" dirty="0" err="1" smtClean="0"/>
              <a:t>str</a:t>
            </a:r>
            <a:r>
              <a:rPr lang="en-US" sz="2400" dirty="0" smtClean="0"/>
              <a:t> = "print test";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/>
          </a:bodyPr>
          <a:lstStyle/>
          <a:p>
            <a:pPr algn="ctr"/>
            <a:r>
              <a:rPr lang="pt-BR" sz="4400" dirty="0" smtClean="0"/>
              <a:t>Usando </a:t>
            </a:r>
            <a:r>
              <a:rPr lang="pt-BR" sz="4400" dirty="0" err="1" smtClean="0"/>
              <a:t>const</a:t>
            </a:r>
            <a:r>
              <a:rPr lang="pt-BR" sz="4400" dirty="0" smtClean="0"/>
              <a:t> com Ponteiros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43000"/>
            <a:ext cx="8458200" cy="5105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>#include &lt;</a:t>
            </a:r>
            <a:r>
              <a:rPr lang="pt-BR" sz="2800" dirty="0" err="1" smtClean="0"/>
              <a:t>stdio</a:t>
            </a:r>
            <a:r>
              <a:rPr lang="pt-BR" sz="2800" dirty="0" smtClean="0"/>
              <a:t>.h&gt;</a:t>
            </a:r>
            <a:br>
              <a:rPr lang="pt-BR" sz="2800" dirty="0" smtClean="0"/>
            </a:br>
            <a:r>
              <a:rPr lang="pt-BR" sz="2800" dirty="0" smtClean="0"/>
              <a:t>/*</a:t>
            </a:r>
            <a:br>
              <a:rPr lang="pt-BR" sz="2800" dirty="0" smtClean="0"/>
            </a:br>
            <a:r>
              <a:rPr lang="pt-BR" sz="2800" dirty="0" smtClean="0"/>
              <a:t>*</a:t>
            </a:r>
            <a:r>
              <a:rPr lang="pt-BR" sz="2800" dirty="0" err="1" smtClean="0"/>
              <a:t>Tentanto</a:t>
            </a:r>
            <a:r>
              <a:rPr lang="pt-BR" sz="2800" dirty="0" smtClean="0"/>
              <a:t> modificar um ponteiro constante para</a:t>
            </a:r>
            <a:br>
              <a:rPr lang="pt-BR" sz="2800" dirty="0" smtClean="0"/>
            </a:br>
            <a:r>
              <a:rPr lang="pt-BR" sz="2800" dirty="0" smtClean="0"/>
              <a:t>* um dado não constante</a:t>
            </a:r>
            <a:br>
              <a:rPr lang="pt-BR" sz="2800" dirty="0" smtClean="0"/>
            </a:br>
            <a:r>
              <a:rPr lang="pt-BR" sz="2800" dirty="0" smtClean="0"/>
              <a:t>*/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err="1" smtClean="0"/>
              <a:t>int</a:t>
            </a:r>
            <a:r>
              <a:rPr lang="pt-BR" sz="2800" dirty="0" smtClean="0"/>
              <a:t> </a:t>
            </a:r>
            <a:r>
              <a:rPr lang="pt-BR" sz="2800" dirty="0" err="1" smtClean="0"/>
              <a:t>main</a:t>
            </a:r>
            <a:r>
              <a:rPr lang="pt-BR" sz="2800" dirty="0" smtClean="0"/>
              <a:t>(</a:t>
            </a:r>
            <a:r>
              <a:rPr lang="pt-BR" sz="2800" dirty="0" err="1" smtClean="0"/>
              <a:t>void</a:t>
            </a:r>
            <a:r>
              <a:rPr lang="pt-BR" sz="2800" dirty="0" smtClean="0"/>
              <a:t>) {</a:t>
            </a:r>
            <a:br>
              <a:rPr lang="pt-BR" sz="2800" dirty="0" smtClean="0"/>
            </a:br>
            <a:r>
              <a:rPr lang="pt-BR" sz="2800" dirty="0" err="1" smtClean="0"/>
              <a:t>char</a:t>
            </a:r>
            <a:r>
              <a:rPr lang="pt-BR" sz="2800" dirty="0" smtClean="0"/>
              <a:t> x = 'a', y = 'b';</a:t>
            </a:r>
            <a:br>
              <a:rPr lang="pt-BR" sz="2800" dirty="0" smtClean="0"/>
            </a:br>
            <a:r>
              <a:rPr lang="pt-BR" sz="2800" dirty="0" err="1" smtClean="0"/>
              <a:t>char</a:t>
            </a:r>
            <a:r>
              <a:rPr lang="pt-BR" sz="2800" dirty="0" smtClean="0"/>
              <a:t> * </a:t>
            </a:r>
            <a:r>
              <a:rPr lang="pt-BR" sz="2800" dirty="0" err="1" smtClean="0"/>
              <a:t>const</a:t>
            </a:r>
            <a:r>
              <a:rPr lang="pt-BR" sz="2800" dirty="0" smtClean="0"/>
              <a:t> </a:t>
            </a:r>
            <a:r>
              <a:rPr lang="pt-BR" sz="2800" dirty="0" err="1" smtClean="0"/>
              <a:t>ptr</a:t>
            </a:r>
            <a:r>
              <a:rPr lang="pt-BR" sz="2800" dirty="0" smtClean="0"/>
              <a:t> = &amp;x; //Ponteiro constante</a:t>
            </a:r>
            <a:br>
              <a:rPr lang="pt-BR" sz="2800" dirty="0" smtClean="0"/>
            </a:br>
            <a:r>
              <a:rPr lang="pt-BR" sz="2800" dirty="0" smtClean="0"/>
              <a:t>*</a:t>
            </a:r>
            <a:r>
              <a:rPr lang="pt-BR" sz="2800" dirty="0" err="1" smtClean="0"/>
              <a:t>ptr</a:t>
            </a:r>
            <a:r>
              <a:rPr lang="pt-BR" sz="2800" dirty="0" smtClean="0"/>
              <a:t> = 'x'; </a:t>
            </a:r>
            <a:r>
              <a:rPr lang="pt-BR" sz="2400" dirty="0" smtClean="0"/>
              <a:t>//Permitido. A variável pode ser modificada</a:t>
            </a:r>
            <a:br>
              <a:rPr lang="pt-BR" sz="2400" dirty="0" smtClean="0"/>
            </a:br>
            <a:r>
              <a:rPr lang="pt-BR" sz="2800" dirty="0" err="1" smtClean="0"/>
              <a:t>printf</a:t>
            </a:r>
            <a:r>
              <a:rPr lang="pt-BR" sz="2800" dirty="0" smtClean="0"/>
              <a:t>("%c\n" , *</a:t>
            </a:r>
            <a:r>
              <a:rPr lang="pt-BR" sz="2800" dirty="0" err="1" smtClean="0"/>
              <a:t>ptr</a:t>
            </a:r>
            <a:r>
              <a:rPr lang="pt-BR" sz="2800" dirty="0" smtClean="0"/>
              <a:t>);</a:t>
            </a:r>
            <a:br>
              <a:rPr lang="pt-BR" sz="2800" dirty="0" smtClean="0"/>
            </a:br>
            <a:r>
              <a:rPr lang="pt-BR" sz="2800" dirty="0" err="1" smtClean="0"/>
              <a:t>ptr</a:t>
            </a:r>
            <a:r>
              <a:rPr lang="pt-BR" sz="2800" dirty="0" smtClean="0"/>
              <a:t> = &amp;y; //Não permitido. O ponteiro é constante</a:t>
            </a:r>
            <a:br>
              <a:rPr lang="pt-BR" sz="2800" dirty="0" smtClean="0"/>
            </a:br>
            <a:r>
              <a:rPr lang="pt-BR" sz="2800" dirty="0" err="1" smtClean="0"/>
              <a:t>printf</a:t>
            </a:r>
            <a:r>
              <a:rPr lang="pt-BR" sz="2800" dirty="0" smtClean="0"/>
              <a:t>("%c\n" , *</a:t>
            </a:r>
            <a:r>
              <a:rPr lang="pt-BR" sz="2800" dirty="0" err="1" smtClean="0"/>
              <a:t>ptr</a:t>
            </a:r>
            <a:r>
              <a:rPr lang="pt-BR" sz="2800" dirty="0" smtClean="0"/>
              <a:t>);</a:t>
            </a:r>
            <a:br>
              <a:rPr lang="pt-BR" sz="2800" dirty="0" smtClean="0"/>
            </a:br>
            <a:r>
              <a:rPr lang="pt-BR" sz="2800" dirty="0" err="1" smtClean="0"/>
              <a:t>return</a:t>
            </a:r>
            <a:r>
              <a:rPr lang="pt-BR" sz="2800" dirty="0" smtClean="0"/>
              <a:t> 0;</a:t>
            </a:r>
            <a:br>
              <a:rPr lang="pt-BR" sz="2800" dirty="0" smtClean="0"/>
            </a:br>
            <a:r>
              <a:rPr lang="pt-BR" sz="2800" dirty="0" smtClean="0"/>
              <a:t>}</a:t>
            </a:r>
            <a:br>
              <a:rPr lang="pt-BR" sz="2800" dirty="0" smtClean="0"/>
            </a:br>
            <a:endParaRPr lang="pt-BR" sz="2400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/>
          </a:bodyPr>
          <a:lstStyle/>
          <a:p>
            <a:pPr algn="ctr"/>
            <a:r>
              <a:rPr lang="pt-BR" sz="4400" dirty="0" smtClean="0"/>
              <a:t>Usando </a:t>
            </a:r>
            <a:r>
              <a:rPr lang="pt-BR" sz="4400" dirty="0" err="1" smtClean="0"/>
              <a:t>const</a:t>
            </a:r>
            <a:r>
              <a:rPr lang="pt-BR" sz="4400" dirty="0" smtClean="0"/>
              <a:t> com Ponteiros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43000"/>
            <a:ext cx="8458200" cy="5105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dirty="0" smtClean="0"/>
              <a:t>Mensagem de erro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800" dirty="0" smtClean="0"/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800" dirty="0" smtClean="0"/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/>
            </a:r>
            <a:br>
              <a:rPr lang="pt-BR" sz="2800" dirty="0" smtClean="0"/>
            </a:br>
            <a:endParaRPr lang="pt-BR" sz="2000" b="1" dirty="0"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600200" y="2438400"/>
            <a:ext cx="5900077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800" dirty="0" err="1" smtClean="0">
                <a:solidFill>
                  <a:srgbClr val="FF0000"/>
                </a:solidFill>
              </a:rPr>
              <a:t>assignment</a:t>
            </a:r>
            <a:r>
              <a:rPr lang="pt-BR" sz="2800" dirty="0" smtClean="0">
                <a:solidFill>
                  <a:srgbClr val="FF0000"/>
                </a:solidFill>
              </a:rPr>
              <a:t> </a:t>
            </a:r>
            <a:r>
              <a:rPr lang="pt-BR" sz="2800" dirty="0" err="1" smtClean="0">
                <a:solidFill>
                  <a:srgbClr val="FF0000"/>
                </a:solidFill>
              </a:rPr>
              <a:t>of</a:t>
            </a:r>
            <a:r>
              <a:rPr lang="pt-BR" sz="2800" dirty="0" smtClean="0">
                <a:solidFill>
                  <a:srgbClr val="FF0000"/>
                </a:solidFill>
              </a:rPr>
              <a:t> </a:t>
            </a:r>
            <a:r>
              <a:rPr lang="pt-BR" sz="2800" dirty="0" err="1" smtClean="0">
                <a:solidFill>
                  <a:srgbClr val="FF0000"/>
                </a:solidFill>
              </a:rPr>
              <a:t>read-only</a:t>
            </a:r>
            <a:r>
              <a:rPr lang="pt-BR" sz="2800" dirty="0" smtClean="0">
                <a:solidFill>
                  <a:srgbClr val="FF0000"/>
                </a:solidFill>
              </a:rPr>
              <a:t> </a:t>
            </a:r>
            <a:r>
              <a:rPr lang="pt-BR" sz="2800" dirty="0" err="1" smtClean="0">
                <a:solidFill>
                  <a:srgbClr val="FF0000"/>
                </a:solidFill>
              </a:rPr>
              <a:t>variable</a:t>
            </a:r>
            <a:r>
              <a:rPr lang="pt-BR" sz="2800" dirty="0" smtClean="0">
                <a:solidFill>
                  <a:srgbClr val="FF0000"/>
                </a:solidFill>
              </a:rPr>
              <a:t> ‘</a:t>
            </a:r>
            <a:r>
              <a:rPr lang="pt-BR" sz="2800" dirty="0" err="1" smtClean="0">
                <a:solidFill>
                  <a:srgbClr val="FF0000"/>
                </a:solidFill>
              </a:rPr>
              <a:t>ptr</a:t>
            </a:r>
            <a:r>
              <a:rPr lang="pt-BR" sz="2800" dirty="0" smtClean="0">
                <a:solidFill>
                  <a:srgbClr val="FF0000"/>
                </a:solidFill>
              </a:rPr>
              <a:t>’</a:t>
            </a:r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/>
          </a:bodyPr>
          <a:lstStyle/>
          <a:p>
            <a:pPr algn="ctr"/>
            <a:r>
              <a:rPr lang="pt-BR" sz="4400" dirty="0" smtClean="0"/>
              <a:t>Usando </a:t>
            </a:r>
            <a:r>
              <a:rPr lang="pt-BR" sz="4400" dirty="0" err="1" smtClean="0"/>
              <a:t>const</a:t>
            </a:r>
            <a:r>
              <a:rPr lang="pt-BR" sz="4400" dirty="0" smtClean="0"/>
              <a:t> com Ponteiros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43000"/>
            <a:ext cx="8458200" cy="5334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>#include &lt;</a:t>
            </a:r>
            <a:r>
              <a:rPr lang="pt-BR" sz="2800" dirty="0" err="1" smtClean="0"/>
              <a:t>stdio</a:t>
            </a:r>
            <a:r>
              <a:rPr lang="pt-BR" sz="2800" dirty="0" smtClean="0"/>
              <a:t>.h&gt;</a:t>
            </a:r>
            <a:br>
              <a:rPr lang="pt-BR" sz="2800" dirty="0" smtClean="0"/>
            </a:br>
            <a:r>
              <a:rPr lang="pt-BR" sz="2800" dirty="0" smtClean="0"/>
              <a:t>/*</a:t>
            </a:r>
            <a:br>
              <a:rPr lang="pt-BR" sz="2800" dirty="0" smtClean="0"/>
            </a:br>
            <a:r>
              <a:rPr lang="pt-BR" sz="2800" dirty="0" smtClean="0"/>
              <a:t>*</a:t>
            </a:r>
            <a:r>
              <a:rPr lang="pt-BR" sz="2800" dirty="0" err="1" smtClean="0"/>
              <a:t>Tentanto</a:t>
            </a:r>
            <a:r>
              <a:rPr lang="pt-BR" sz="2800" dirty="0" smtClean="0"/>
              <a:t> modificar um ponteiro constante para</a:t>
            </a:r>
            <a:br>
              <a:rPr lang="pt-BR" sz="2800" dirty="0" smtClean="0"/>
            </a:br>
            <a:r>
              <a:rPr lang="pt-BR" sz="2800" dirty="0" smtClean="0"/>
              <a:t>* um dado constante</a:t>
            </a:r>
            <a:br>
              <a:rPr lang="pt-BR" sz="2800" dirty="0" smtClean="0"/>
            </a:br>
            <a:r>
              <a:rPr lang="pt-BR" sz="2800" dirty="0" smtClean="0"/>
              <a:t>*/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err="1" smtClean="0"/>
              <a:t>int</a:t>
            </a:r>
            <a:r>
              <a:rPr lang="pt-BR" sz="2800" dirty="0" smtClean="0"/>
              <a:t> </a:t>
            </a:r>
            <a:r>
              <a:rPr lang="pt-BR" sz="2800" dirty="0" err="1" smtClean="0"/>
              <a:t>main</a:t>
            </a:r>
            <a:r>
              <a:rPr lang="pt-BR" sz="2800" dirty="0" smtClean="0"/>
              <a:t>(</a:t>
            </a:r>
            <a:r>
              <a:rPr lang="pt-BR" sz="2800" dirty="0" err="1" smtClean="0"/>
              <a:t>void</a:t>
            </a:r>
            <a:r>
              <a:rPr lang="pt-BR" sz="2800" dirty="0" smtClean="0"/>
              <a:t>) {</a:t>
            </a:r>
            <a:br>
              <a:rPr lang="pt-BR" sz="2800" dirty="0" smtClean="0"/>
            </a:br>
            <a:r>
              <a:rPr lang="pt-BR" sz="2800" dirty="0" err="1" smtClean="0"/>
              <a:t>const</a:t>
            </a:r>
            <a:r>
              <a:rPr lang="pt-BR" sz="2800" dirty="0" smtClean="0"/>
              <a:t> </a:t>
            </a:r>
            <a:r>
              <a:rPr lang="pt-BR" sz="2800" dirty="0" err="1" smtClean="0"/>
              <a:t>char</a:t>
            </a:r>
            <a:r>
              <a:rPr lang="pt-BR" sz="2800" dirty="0" smtClean="0"/>
              <a:t> x = 'a'; //x é um </a:t>
            </a:r>
            <a:r>
              <a:rPr lang="pt-BR" sz="2800" dirty="0" err="1" smtClean="0"/>
              <a:t>char</a:t>
            </a:r>
            <a:r>
              <a:rPr lang="pt-BR" sz="2800" dirty="0" smtClean="0"/>
              <a:t> constante</a:t>
            </a:r>
            <a:br>
              <a:rPr lang="pt-BR" sz="2800" dirty="0" smtClean="0"/>
            </a:br>
            <a:r>
              <a:rPr lang="pt-BR" sz="2800" dirty="0" err="1" smtClean="0"/>
              <a:t>char</a:t>
            </a:r>
            <a:r>
              <a:rPr lang="pt-BR" sz="2800" dirty="0" smtClean="0"/>
              <a:t> y = 'b';</a:t>
            </a:r>
            <a:br>
              <a:rPr lang="pt-BR" sz="2800" dirty="0" smtClean="0"/>
            </a:br>
            <a:r>
              <a:rPr lang="pt-BR" sz="2400" dirty="0" smtClean="0"/>
              <a:t>//</a:t>
            </a:r>
            <a:r>
              <a:rPr lang="pt-BR" sz="2400" dirty="0" err="1" smtClean="0"/>
              <a:t>ptr</a:t>
            </a:r>
            <a:r>
              <a:rPr lang="pt-BR" sz="2400" dirty="0" smtClean="0"/>
              <a:t> é um ponteiro constante para um </a:t>
            </a:r>
            <a:r>
              <a:rPr lang="pt-BR" sz="2400" dirty="0" err="1" smtClean="0"/>
              <a:t>char</a:t>
            </a:r>
            <a:r>
              <a:rPr lang="pt-BR" sz="2400" dirty="0" smtClean="0"/>
              <a:t> constante</a:t>
            </a:r>
            <a:br>
              <a:rPr lang="pt-BR" sz="2400" dirty="0" smtClean="0"/>
            </a:br>
            <a:r>
              <a:rPr lang="pt-BR" sz="2800" dirty="0" err="1" smtClean="0"/>
              <a:t>const</a:t>
            </a:r>
            <a:r>
              <a:rPr lang="pt-BR" sz="2800" dirty="0" smtClean="0"/>
              <a:t> </a:t>
            </a:r>
            <a:r>
              <a:rPr lang="pt-BR" sz="2800" dirty="0" err="1" smtClean="0"/>
              <a:t>char</a:t>
            </a:r>
            <a:r>
              <a:rPr lang="pt-BR" sz="2800" dirty="0" smtClean="0"/>
              <a:t> * </a:t>
            </a:r>
            <a:r>
              <a:rPr lang="pt-BR" sz="2800" dirty="0" err="1" smtClean="0"/>
              <a:t>const</a:t>
            </a:r>
            <a:r>
              <a:rPr lang="pt-BR" sz="2800" dirty="0" smtClean="0"/>
              <a:t> </a:t>
            </a:r>
            <a:r>
              <a:rPr lang="pt-BR" sz="2800" dirty="0" err="1" smtClean="0"/>
              <a:t>ptr</a:t>
            </a:r>
            <a:r>
              <a:rPr lang="pt-BR" sz="2800" dirty="0" smtClean="0"/>
              <a:t> = &amp;x;</a:t>
            </a:r>
            <a:br>
              <a:rPr lang="pt-BR" sz="2800" dirty="0" smtClean="0"/>
            </a:br>
            <a:r>
              <a:rPr lang="pt-BR" sz="2800" dirty="0" smtClean="0"/>
              <a:t>*</a:t>
            </a:r>
            <a:r>
              <a:rPr lang="pt-BR" sz="2800" dirty="0" err="1" smtClean="0"/>
              <a:t>ptr</a:t>
            </a:r>
            <a:r>
              <a:rPr lang="pt-BR" sz="2800" dirty="0" smtClean="0"/>
              <a:t> = 'x'; </a:t>
            </a:r>
            <a:r>
              <a:rPr lang="pt-BR" sz="2000" dirty="0" smtClean="0"/>
              <a:t>//Não permitido. A variável pode ser modificada</a:t>
            </a:r>
            <a:br>
              <a:rPr lang="pt-BR" sz="2000" dirty="0" smtClean="0"/>
            </a:br>
            <a:r>
              <a:rPr lang="pt-BR" sz="2800" dirty="0" err="1" smtClean="0"/>
              <a:t>ptr</a:t>
            </a:r>
            <a:r>
              <a:rPr lang="pt-BR" sz="2800" dirty="0" smtClean="0"/>
              <a:t> </a:t>
            </a:r>
            <a:r>
              <a:rPr lang="pt-BR" sz="2800" dirty="0" smtClean="0"/>
              <a:t>= &amp;y; //Não permitido. O ponteiro é constante</a:t>
            </a:r>
            <a:br>
              <a:rPr lang="pt-BR" sz="2800" dirty="0" smtClean="0"/>
            </a:br>
            <a:r>
              <a:rPr lang="pt-BR" sz="2800" dirty="0" err="1" smtClean="0"/>
              <a:t>printf</a:t>
            </a:r>
            <a:r>
              <a:rPr lang="pt-BR" sz="2800" dirty="0" smtClean="0"/>
              <a:t>("%c\n" , *</a:t>
            </a:r>
            <a:r>
              <a:rPr lang="pt-BR" sz="2800" dirty="0" err="1" smtClean="0"/>
              <a:t>ptr</a:t>
            </a:r>
            <a:r>
              <a:rPr lang="pt-BR" sz="2800" dirty="0" smtClean="0"/>
              <a:t>);</a:t>
            </a:r>
            <a:br>
              <a:rPr lang="pt-BR" sz="2800" dirty="0" smtClean="0"/>
            </a:br>
            <a:r>
              <a:rPr lang="pt-BR" sz="2800" dirty="0" err="1" smtClean="0"/>
              <a:t>return</a:t>
            </a:r>
            <a:r>
              <a:rPr lang="pt-BR" sz="2800" dirty="0" smtClean="0"/>
              <a:t> 0;</a:t>
            </a:r>
            <a:br>
              <a:rPr lang="pt-BR" sz="2800" dirty="0" smtClean="0"/>
            </a:br>
            <a:r>
              <a:rPr lang="pt-BR" sz="2800" dirty="0" smtClean="0"/>
              <a:t>}</a:t>
            </a:r>
            <a:endParaRPr lang="pt-BR" sz="1800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/>
          </a:bodyPr>
          <a:lstStyle/>
          <a:p>
            <a:pPr algn="ctr"/>
            <a:r>
              <a:rPr lang="pt-BR" sz="4400" dirty="0" smtClean="0"/>
              <a:t>Usando </a:t>
            </a:r>
            <a:r>
              <a:rPr lang="pt-BR" sz="4400" dirty="0" err="1" smtClean="0"/>
              <a:t>const</a:t>
            </a:r>
            <a:r>
              <a:rPr lang="pt-BR" sz="4400" dirty="0" smtClean="0"/>
              <a:t> com Ponteiros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43000"/>
            <a:ext cx="8458200" cy="5334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US" sz="28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800" dirty="0" err="1" smtClean="0"/>
              <a:t>Mensagens</a:t>
            </a:r>
            <a:r>
              <a:rPr lang="en-US" sz="2800" dirty="0" smtClean="0"/>
              <a:t> </a:t>
            </a:r>
            <a:r>
              <a:rPr lang="en-US" sz="2800" dirty="0" smtClean="0"/>
              <a:t>de </a:t>
            </a:r>
            <a:r>
              <a:rPr lang="en-US" sz="2800" dirty="0" err="1" smtClean="0"/>
              <a:t>erro</a:t>
            </a:r>
            <a:endParaRPr lang="en-US" sz="2800" dirty="0" smtClean="0"/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en-US" sz="2500" dirty="0" smtClean="0"/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500" dirty="0" smtClean="0"/>
              <a:t> </a:t>
            </a:r>
            <a:r>
              <a:rPr lang="en-US" sz="2500" dirty="0" smtClean="0"/>
              <a:t>assignment of read-only variable </a:t>
            </a:r>
            <a:r>
              <a:rPr lang="en-US" sz="2500" dirty="0" smtClean="0"/>
              <a:t>'</a:t>
            </a:r>
            <a:r>
              <a:rPr lang="en-US" sz="2500" dirty="0" err="1" smtClean="0"/>
              <a:t>ptr</a:t>
            </a:r>
            <a:r>
              <a:rPr lang="en-US" sz="2500" dirty="0" smtClean="0"/>
              <a:t>’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500" dirty="0" smtClean="0"/>
              <a:t> </a:t>
            </a:r>
            <a:r>
              <a:rPr lang="en-US" sz="2500" dirty="0" smtClean="0"/>
              <a:t>assignment of read-only location</a:t>
            </a:r>
            <a:br>
              <a:rPr lang="en-US" sz="2500" dirty="0" smtClean="0"/>
            </a:br>
            <a:endParaRPr lang="pt-BR" sz="1500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/>
          </a:bodyPr>
          <a:lstStyle/>
          <a:p>
            <a:pPr algn="ctr"/>
            <a:r>
              <a:rPr lang="pt-BR" sz="4400" dirty="0" err="1" smtClean="0"/>
              <a:t>Arrays</a:t>
            </a:r>
            <a:r>
              <a:rPr lang="pt-BR" sz="4400" dirty="0" smtClean="0"/>
              <a:t> de Ponteiros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43000"/>
            <a:ext cx="8458200" cy="5486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err="1" smtClean="0"/>
              <a:t>void</a:t>
            </a:r>
            <a:r>
              <a:rPr lang="pt-BR" sz="2800" dirty="0" smtClean="0"/>
              <a:t> </a:t>
            </a:r>
            <a:r>
              <a:rPr lang="pt-BR" sz="2800" dirty="0" err="1" smtClean="0"/>
              <a:t>printChars</a:t>
            </a:r>
            <a:r>
              <a:rPr lang="pt-BR" sz="2800" dirty="0" smtClean="0"/>
              <a:t>(</a:t>
            </a:r>
            <a:r>
              <a:rPr lang="pt-BR" sz="2800" dirty="0" err="1" smtClean="0"/>
              <a:t>const</a:t>
            </a:r>
            <a:r>
              <a:rPr lang="pt-BR" sz="2800" dirty="0" smtClean="0"/>
              <a:t> </a:t>
            </a:r>
            <a:r>
              <a:rPr lang="pt-BR" sz="2800" dirty="0" err="1" smtClean="0"/>
              <a:t>char</a:t>
            </a:r>
            <a:r>
              <a:rPr lang="pt-BR" sz="2800" dirty="0" smtClean="0"/>
              <a:t> *</a:t>
            </a:r>
            <a:r>
              <a:rPr lang="pt-BR" sz="2800" dirty="0" err="1" smtClean="0"/>
              <a:t>sPtr</a:t>
            </a:r>
            <a:r>
              <a:rPr lang="pt-BR" sz="2800" dirty="0" smtClean="0"/>
              <a:t>) {</a:t>
            </a:r>
            <a:br>
              <a:rPr lang="pt-BR" sz="2800" dirty="0" smtClean="0"/>
            </a:br>
            <a:r>
              <a:rPr lang="pt-BR" sz="2800" dirty="0" smtClean="0"/>
              <a:t>for (; *</a:t>
            </a:r>
            <a:r>
              <a:rPr lang="pt-BR" sz="2800" dirty="0" err="1" smtClean="0"/>
              <a:t>sPtr</a:t>
            </a:r>
            <a:r>
              <a:rPr lang="pt-BR" sz="2800" dirty="0" smtClean="0"/>
              <a:t> != '\0'; </a:t>
            </a:r>
            <a:r>
              <a:rPr lang="pt-BR" sz="2800" dirty="0" err="1" smtClean="0"/>
              <a:t>sPtr</a:t>
            </a:r>
            <a:r>
              <a:rPr lang="pt-BR" sz="2800" dirty="0" smtClean="0"/>
              <a:t>++)</a:t>
            </a:r>
            <a:br>
              <a:rPr lang="pt-BR" sz="2800" dirty="0" smtClean="0"/>
            </a:br>
            <a:r>
              <a:rPr lang="pt-BR" sz="2800" dirty="0" smtClean="0"/>
              <a:t>	</a:t>
            </a:r>
            <a:r>
              <a:rPr lang="pt-BR" sz="2800" dirty="0" err="1" smtClean="0"/>
              <a:t>printf</a:t>
            </a:r>
            <a:r>
              <a:rPr lang="pt-BR" sz="2800" dirty="0" smtClean="0"/>
              <a:t>("%c", *</a:t>
            </a:r>
            <a:r>
              <a:rPr lang="pt-BR" sz="2800" dirty="0" err="1" smtClean="0"/>
              <a:t>sPtr</a:t>
            </a:r>
            <a:r>
              <a:rPr lang="pt-BR" sz="2800" dirty="0" smtClean="0"/>
              <a:t>);</a:t>
            </a:r>
            <a:br>
              <a:rPr lang="pt-BR" sz="2800" dirty="0" smtClean="0"/>
            </a:br>
            <a:r>
              <a:rPr lang="pt-BR" sz="2800" dirty="0" err="1" smtClean="0"/>
              <a:t>printf</a:t>
            </a:r>
            <a:r>
              <a:rPr lang="pt-BR" sz="2800" dirty="0" smtClean="0"/>
              <a:t>("\n</a:t>
            </a:r>
            <a:r>
              <a:rPr lang="pt-BR" sz="2800" dirty="0" smtClean="0"/>
              <a:t>");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>}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/*</a:t>
            </a:r>
            <a:br>
              <a:rPr lang="pt-BR" sz="2800" dirty="0" smtClean="0"/>
            </a:br>
            <a:r>
              <a:rPr lang="pt-BR" sz="2800" dirty="0" smtClean="0"/>
              <a:t>* Imprimindo um </a:t>
            </a:r>
            <a:r>
              <a:rPr lang="pt-BR" sz="2800" dirty="0" err="1" smtClean="0"/>
              <a:t>array</a:t>
            </a:r>
            <a:r>
              <a:rPr lang="pt-BR" sz="2800" dirty="0" smtClean="0"/>
              <a:t> de ponteiros</a:t>
            </a:r>
            <a:br>
              <a:rPr lang="pt-BR" sz="2800" dirty="0" smtClean="0"/>
            </a:br>
            <a:r>
              <a:rPr lang="pt-BR" sz="2800" dirty="0" smtClean="0"/>
              <a:t>*/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err="1" smtClean="0"/>
              <a:t>int</a:t>
            </a:r>
            <a:r>
              <a:rPr lang="pt-BR" sz="2800" dirty="0" smtClean="0"/>
              <a:t> </a:t>
            </a:r>
            <a:r>
              <a:rPr lang="pt-BR" sz="2800" dirty="0" err="1" smtClean="0"/>
              <a:t>main</a:t>
            </a:r>
            <a:r>
              <a:rPr lang="pt-BR" sz="2800" dirty="0" smtClean="0"/>
              <a:t>(</a:t>
            </a:r>
            <a:r>
              <a:rPr lang="pt-BR" sz="2800" dirty="0" err="1" smtClean="0"/>
              <a:t>void</a:t>
            </a:r>
            <a:r>
              <a:rPr lang="pt-BR" sz="2800" dirty="0" smtClean="0"/>
              <a:t>) {</a:t>
            </a:r>
            <a:br>
              <a:rPr lang="pt-BR" sz="2800" dirty="0" smtClean="0"/>
            </a:br>
            <a:r>
              <a:rPr lang="pt-BR" sz="2800" dirty="0" err="1" smtClean="0"/>
              <a:t>int</a:t>
            </a:r>
            <a:r>
              <a:rPr lang="pt-BR" sz="2800" dirty="0" smtClean="0"/>
              <a:t> i;</a:t>
            </a:r>
            <a:br>
              <a:rPr lang="pt-BR" sz="2800" dirty="0" smtClean="0"/>
            </a:br>
            <a:r>
              <a:rPr lang="pt-BR" sz="2800" dirty="0" err="1" smtClean="0"/>
              <a:t>char</a:t>
            </a:r>
            <a:r>
              <a:rPr lang="pt-BR" sz="2800" dirty="0" smtClean="0"/>
              <a:t> *s[4] = {"</a:t>
            </a:r>
            <a:r>
              <a:rPr lang="pt-BR" sz="2800" dirty="0" err="1" smtClean="0"/>
              <a:t>one</a:t>
            </a:r>
            <a:r>
              <a:rPr lang="pt-BR" sz="2800" dirty="0" smtClean="0"/>
              <a:t>", "</a:t>
            </a:r>
            <a:r>
              <a:rPr lang="pt-BR" sz="2800" dirty="0" err="1" smtClean="0"/>
              <a:t>two</a:t>
            </a:r>
            <a:r>
              <a:rPr lang="pt-BR" sz="2800" dirty="0" smtClean="0"/>
              <a:t>", "</a:t>
            </a:r>
            <a:r>
              <a:rPr lang="pt-BR" sz="2800" dirty="0" err="1" smtClean="0"/>
              <a:t>three</a:t>
            </a:r>
            <a:r>
              <a:rPr lang="pt-BR" sz="2800" dirty="0" smtClean="0"/>
              <a:t>", "four"};</a:t>
            </a:r>
            <a:br>
              <a:rPr lang="pt-BR" sz="2800" dirty="0" smtClean="0"/>
            </a:br>
            <a:r>
              <a:rPr lang="pt-BR" sz="2800" dirty="0" smtClean="0"/>
              <a:t>for (i = 0; i &lt; 4; i++)</a:t>
            </a:r>
            <a:br>
              <a:rPr lang="pt-BR" sz="2800" dirty="0" smtClean="0"/>
            </a:br>
            <a:r>
              <a:rPr lang="pt-BR" sz="2800" dirty="0" smtClean="0"/>
              <a:t>	</a:t>
            </a:r>
            <a:r>
              <a:rPr lang="pt-BR" sz="2800" dirty="0" err="1" smtClean="0"/>
              <a:t>printChars</a:t>
            </a:r>
            <a:r>
              <a:rPr lang="pt-BR" sz="2800" dirty="0" smtClean="0"/>
              <a:t>(s[i</a:t>
            </a:r>
            <a:r>
              <a:rPr lang="pt-BR" sz="2800" dirty="0" smtClean="0"/>
              <a:t>]);</a:t>
            </a:r>
            <a:br>
              <a:rPr lang="pt-BR" sz="2800" dirty="0" smtClean="0"/>
            </a:br>
            <a:r>
              <a:rPr lang="pt-BR" sz="2800" dirty="0" err="1" smtClean="0"/>
              <a:t>return</a:t>
            </a:r>
            <a:r>
              <a:rPr lang="pt-BR" sz="2800" dirty="0" smtClean="0"/>
              <a:t> 0;</a:t>
            </a:r>
            <a:br>
              <a:rPr lang="pt-BR" sz="2800" dirty="0" smtClean="0"/>
            </a:br>
            <a:r>
              <a:rPr lang="pt-BR" sz="2800" dirty="0" smtClean="0"/>
              <a:t>}</a:t>
            </a:r>
            <a:br>
              <a:rPr lang="pt-BR" sz="2800" dirty="0" smtClean="0"/>
            </a:br>
            <a:endParaRPr lang="pt-BR" sz="1500" b="1" dirty="0">
              <a:latin typeface="+mj-lt"/>
            </a:endParaRPr>
          </a:p>
        </p:txBody>
      </p:sp>
      <p:pic>
        <p:nvPicPr>
          <p:cNvPr id="4098" name="Picture 2" descr="C:\Users\marco\OneDrive\Imagens\Capturas de tela\2016-05-20 (3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5181600"/>
            <a:ext cx="2767060" cy="152717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/>
          </a:bodyPr>
          <a:lstStyle/>
          <a:p>
            <a:pPr algn="ctr"/>
            <a:r>
              <a:rPr lang="pt-BR" sz="4400" dirty="0" err="1" smtClean="0"/>
              <a:t>Arrays</a:t>
            </a:r>
            <a:r>
              <a:rPr lang="pt-BR" sz="4400" dirty="0" smtClean="0"/>
              <a:t> de Ponteiros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43000"/>
            <a:ext cx="8458200" cy="5486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/>
            </a:r>
            <a:br>
              <a:rPr lang="pt-BR" sz="2800" dirty="0" smtClean="0"/>
            </a:br>
            <a:endParaRPr lang="pt-BR" sz="1500" b="1" dirty="0">
              <a:latin typeface="+mj-lt"/>
            </a:endParaRPr>
          </a:p>
        </p:txBody>
      </p:sp>
      <p:pic>
        <p:nvPicPr>
          <p:cNvPr id="5122" name="Picture 2" descr="C:\Users\marco\OneDrive\Imagens\Capturas de tela\2016-05-20 (4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371600"/>
            <a:ext cx="7186568" cy="434657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/>
          </a:bodyPr>
          <a:lstStyle/>
          <a:p>
            <a:pPr algn="ctr"/>
            <a:r>
              <a:rPr lang="pt-BR" sz="4400" dirty="0" err="1" smtClean="0"/>
              <a:t>Arrays</a:t>
            </a:r>
            <a:r>
              <a:rPr lang="pt-BR" sz="4400" dirty="0" smtClean="0"/>
              <a:t> de Ponteiros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43000"/>
            <a:ext cx="8458200" cy="5486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800" dirty="0" smtClean="0"/>
              <a:t>/*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800" dirty="0" err="1" smtClean="0"/>
              <a:t>Imprimindo</a:t>
            </a:r>
            <a:r>
              <a:rPr lang="en-US" sz="2800" dirty="0" smtClean="0"/>
              <a:t> </a:t>
            </a:r>
            <a:r>
              <a:rPr lang="en-US" sz="2800" dirty="0" smtClean="0"/>
              <a:t>um array de </a:t>
            </a:r>
            <a:r>
              <a:rPr lang="en-US" sz="2800" dirty="0" err="1" smtClean="0"/>
              <a:t>ponteiros</a:t>
            </a:r>
            <a:endParaRPr lang="en-US" sz="28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800" dirty="0" smtClean="0"/>
              <a:t>*/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smtClean="0"/>
              <a:t>main(void) {</a:t>
            </a:r>
            <a:br>
              <a:rPr lang="en-US" sz="2800" dirty="0" smtClean="0"/>
            </a:b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;</a:t>
            </a:r>
            <a:br>
              <a:rPr lang="en-US" sz="2800" dirty="0" smtClean="0"/>
            </a:br>
            <a:r>
              <a:rPr lang="en-US" sz="2800" dirty="0" smtClean="0"/>
              <a:t>char s1[4][6] = {"one", "two", "three", "four"};</a:t>
            </a:r>
            <a:br>
              <a:rPr lang="en-US" sz="2800" dirty="0" smtClean="0"/>
            </a:br>
            <a:r>
              <a:rPr lang="en-US" sz="2800" dirty="0" smtClean="0"/>
              <a:t>char *s[4];</a:t>
            </a:r>
            <a:br>
              <a:rPr lang="en-US" sz="2800" dirty="0" smtClean="0"/>
            </a:br>
            <a:r>
              <a:rPr lang="en-US" sz="2800" dirty="0" smtClean="0"/>
              <a:t>for (</a:t>
            </a:r>
            <a:r>
              <a:rPr lang="en-US" sz="2800" dirty="0" err="1" smtClean="0"/>
              <a:t>i</a:t>
            </a:r>
            <a:r>
              <a:rPr lang="en-US" sz="2800" dirty="0" smtClean="0"/>
              <a:t> = 0; </a:t>
            </a:r>
            <a:r>
              <a:rPr lang="en-US" sz="2800" dirty="0" err="1" smtClean="0"/>
              <a:t>i</a:t>
            </a:r>
            <a:r>
              <a:rPr lang="en-US" sz="2800" dirty="0" smtClean="0"/>
              <a:t> &lt; 4; </a:t>
            </a:r>
            <a:r>
              <a:rPr lang="en-US" sz="2800" dirty="0" err="1" smtClean="0"/>
              <a:t>i</a:t>
            </a:r>
            <a:r>
              <a:rPr lang="en-US" sz="2800" dirty="0" smtClean="0"/>
              <a:t>++) {</a:t>
            </a:r>
            <a:br>
              <a:rPr lang="en-US" sz="2800" dirty="0" smtClean="0"/>
            </a:br>
            <a:r>
              <a:rPr lang="en-US" sz="2800" smtClean="0"/>
              <a:t>	s[</a:t>
            </a:r>
            <a:r>
              <a:rPr lang="en-US" sz="2800" dirty="0" err="1" smtClean="0"/>
              <a:t>i</a:t>
            </a:r>
            <a:r>
              <a:rPr lang="en-US" sz="2800" dirty="0" smtClean="0"/>
              <a:t>] = s1[</a:t>
            </a:r>
            <a:r>
              <a:rPr lang="en-US" sz="2800" dirty="0" err="1" smtClean="0"/>
              <a:t>i</a:t>
            </a:r>
            <a:r>
              <a:rPr lang="en-US" sz="2800" dirty="0" smtClean="0"/>
              <a:t>]</a:t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800" dirty="0" err="1" smtClean="0"/>
              <a:t>printChars</a:t>
            </a:r>
            <a:r>
              <a:rPr lang="en-US" sz="2800" dirty="0" smtClean="0"/>
              <a:t>(s[</a:t>
            </a:r>
            <a:r>
              <a:rPr lang="en-US" sz="2800" dirty="0" err="1" smtClean="0"/>
              <a:t>i</a:t>
            </a:r>
            <a:r>
              <a:rPr lang="en-US" sz="2800" dirty="0" smtClean="0"/>
              <a:t>]);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800" dirty="0" smtClean="0"/>
              <a:t> </a:t>
            </a:r>
            <a:r>
              <a:rPr lang="en-US" sz="2800" dirty="0" smtClean="0"/>
              <a:t>   }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return 0;</a:t>
            </a:r>
            <a:br>
              <a:rPr lang="en-US" sz="2800" dirty="0" smtClean="0"/>
            </a:br>
            <a:r>
              <a:rPr lang="en-US" sz="2800" dirty="0" smtClean="0"/>
              <a:t>}</a:t>
            </a:r>
            <a:br>
              <a:rPr lang="en-US" sz="2800" dirty="0" smtClean="0"/>
            </a:br>
            <a:r>
              <a:rPr lang="en-US" sz="2800" dirty="0" smtClean="0"/>
              <a:t> </a:t>
            </a:r>
            <a:r>
              <a:rPr lang="pt-BR" sz="2800" dirty="0" smtClean="0"/>
              <a:t/>
            </a:r>
            <a:br>
              <a:rPr lang="pt-BR" sz="2800" dirty="0" smtClean="0"/>
            </a:br>
            <a:endParaRPr lang="pt-BR" sz="1500" b="1" dirty="0">
              <a:latin typeface="+mj-lt"/>
            </a:endParaRPr>
          </a:p>
        </p:txBody>
      </p:sp>
      <p:pic>
        <p:nvPicPr>
          <p:cNvPr id="4098" name="Picture 2" descr="C:\Users\marco\OneDrive\Imagens\Capturas de tela\2016-05-20 (3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5181600"/>
            <a:ext cx="2767060" cy="152717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2971800"/>
            <a:ext cx="8458200" cy="685800"/>
          </a:xfrm>
        </p:spPr>
        <p:txBody>
          <a:bodyPr>
            <a:noAutofit/>
          </a:bodyPr>
          <a:lstStyle/>
          <a:p>
            <a:pPr lvl="1" algn="ctr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3200" b="1" dirty="0" smtClean="0">
                <a:latin typeface="+mj-lt"/>
              </a:rPr>
              <a:t>Ponteiros em C</a:t>
            </a:r>
            <a:r>
              <a:rPr lang="pt-BR" sz="3200" dirty="0" smtClean="0"/>
              <a:t/>
            </a:r>
            <a:br>
              <a:rPr lang="pt-BR" sz="3200" dirty="0" smtClean="0"/>
            </a:br>
            <a:endParaRPr lang="pt-BR" sz="2400" b="1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Ponteiros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43000"/>
            <a:ext cx="8458200" cy="5105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dirty="0" smtClean="0"/>
              <a:t>#include &lt;</a:t>
            </a:r>
            <a:r>
              <a:rPr lang="pt-BR" sz="2400" dirty="0" err="1" smtClean="0"/>
              <a:t>stdio</a:t>
            </a:r>
            <a:r>
              <a:rPr lang="pt-BR" sz="2400" dirty="0" smtClean="0"/>
              <a:t>.h</a:t>
            </a:r>
            <a:r>
              <a:rPr lang="pt-BR" sz="2400" dirty="0" smtClean="0"/>
              <a:t>&gt;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dirty="0" smtClean="0"/>
              <a:t>#</a:t>
            </a:r>
            <a:r>
              <a:rPr lang="pt-BR" sz="2400" dirty="0" smtClean="0"/>
              <a:t>define SIZE 5</a:t>
            </a:r>
            <a:br>
              <a:rPr lang="pt-BR" sz="2400" dirty="0" smtClean="0"/>
            </a:br>
            <a:r>
              <a:rPr lang="pt-BR" sz="2400" dirty="0" err="1" smtClean="0"/>
              <a:t>int</a:t>
            </a:r>
            <a:r>
              <a:rPr lang="pt-BR" sz="2400" dirty="0" smtClean="0"/>
              <a:t> </a:t>
            </a:r>
            <a:r>
              <a:rPr lang="pt-BR" sz="2400" dirty="0" err="1" smtClean="0"/>
              <a:t>main</a:t>
            </a:r>
            <a:r>
              <a:rPr lang="pt-BR" sz="2400" dirty="0" smtClean="0"/>
              <a:t>(</a:t>
            </a:r>
            <a:r>
              <a:rPr lang="pt-BR" sz="2400" dirty="0" err="1" smtClean="0"/>
              <a:t>void</a:t>
            </a:r>
            <a:r>
              <a:rPr lang="pt-BR" sz="2400" dirty="0" smtClean="0"/>
              <a:t>) {</a:t>
            </a:r>
            <a:br>
              <a:rPr lang="pt-BR" sz="2400" dirty="0" smtClean="0"/>
            </a:br>
            <a:r>
              <a:rPr lang="pt-BR" sz="2400" dirty="0" err="1" smtClean="0"/>
              <a:t>int</a:t>
            </a:r>
            <a:r>
              <a:rPr lang="pt-BR" sz="2400" dirty="0" smtClean="0"/>
              <a:t> i, *</a:t>
            </a:r>
            <a:r>
              <a:rPr lang="pt-BR" sz="2400" dirty="0" err="1" smtClean="0"/>
              <a:t>vPtr</a:t>
            </a:r>
            <a:r>
              <a:rPr lang="pt-BR" sz="2400" dirty="0" smtClean="0"/>
              <a:t>, *v1Ptr;</a:t>
            </a:r>
            <a:br>
              <a:rPr lang="pt-BR" sz="2400" dirty="0" smtClean="0"/>
            </a:br>
            <a:r>
              <a:rPr lang="pt-BR" sz="2400" dirty="0" err="1" smtClean="0"/>
              <a:t>int</a:t>
            </a:r>
            <a:r>
              <a:rPr lang="pt-BR" sz="2400" dirty="0" smtClean="0"/>
              <a:t> v</a:t>
            </a:r>
            <a:r>
              <a:rPr lang="pt-BR" sz="2400" dirty="0" smtClean="0"/>
              <a:t>[ ] </a:t>
            </a:r>
            <a:r>
              <a:rPr lang="pt-BR" sz="2400" dirty="0" smtClean="0"/>
              <a:t>= {1, 2, 3, 4, 5};</a:t>
            </a:r>
            <a:br>
              <a:rPr lang="pt-BR" sz="2400" dirty="0" smtClean="0"/>
            </a:br>
            <a:r>
              <a:rPr lang="pt-BR" sz="2400" dirty="0" err="1" smtClean="0"/>
              <a:t>vPtr</a:t>
            </a:r>
            <a:r>
              <a:rPr lang="pt-BR" sz="2400" dirty="0" smtClean="0"/>
              <a:t> = v; //Equivale a </a:t>
            </a:r>
            <a:r>
              <a:rPr lang="pt-BR" sz="2400" dirty="0" err="1" smtClean="0"/>
              <a:t>vPtr</a:t>
            </a:r>
            <a:r>
              <a:rPr lang="pt-BR" sz="2400" dirty="0" smtClean="0"/>
              <a:t> = &amp;v[0];</a:t>
            </a:r>
            <a:br>
              <a:rPr lang="pt-BR" sz="2400" dirty="0" smtClean="0"/>
            </a:br>
            <a:r>
              <a:rPr lang="pt-BR" sz="2400" dirty="0" smtClean="0"/>
              <a:t>for (i = 0; i &lt; SIZE; i++) //Imprimindo os valores de v</a:t>
            </a:r>
            <a:br>
              <a:rPr lang="pt-BR" sz="2400" dirty="0" smtClean="0"/>
            </a:br>
            <a:r>
              <a:rPr lang="pt-BR" sz="2400" dirty="0" smtClean="0"/>
              <a:t>	</a:t>
            </a:r>
            <a:r>
              <a:rPr lang="pt-BR" sz="2400" dirty="0" err="1" smtClean="0"/>
              <a:t>printf</a:t>
            </a:r>
            <a:r>
              <a:rPr lang="pt-BR" sz="2400" dirty="0" smtClean="0"/>
              <a:t>("*(</a:t>
            </a:r>
            <a:r>
              <a:rPr lang="pt-BR" sz="2400" dirty="0" err="1" smtClean="0"/>
              <a:t>vPtr</a:t>
            </a:r>
            <a:r>
              <a:rPr lang="pt-BR" sz="2400" dirty="0" smtClean="0"/>
              <a:t> + %d) = %d\n", i, *(</a:t>
            </a:r>
            <a:r>
              <a:rPr lang="pt-BR" sz="2400" dirty="0" err="1" smtClean="0"/>
              <a:t>vPtr</a:t>
            </a:r>
            <a:r>
              <a:rPr lang="pt-BR" sz="2400" dirty="0" smtClean="0"/>
              <a:t>+i));</a:t>
            </a:r>
            <a:br>
              <a:rPr lang="pt-BR" sz="2400" dirty="0" smtClean="0"/>
            </a:br>
            <a:r>
              <a:rPr lang="pt-BR" sz="2400" dirty="0" smtClean="0"/>
              <a:t>for (i = 0; i &lt; SIZE; i++) //Imprimindo os valores de v</a:t>
            </a:r>
            <a:br>
              <a:rPr lang="pt-BR" sz="2400" dirty="0" smtClean="0"/>
            </a:br>
            <a:r>
              <a:rPr lang="pt-BR" sz="2400" dirty="0" smtClean="0"/>
              <a:t>	</a:t>
            </a:r>
            <a:r>
              <a:rPr lang="pt-BR" sz="2400" dirty="0" err="1" smtClean="0"/>
              <a:t>printf</a:t>
            </a:r>
            <a:r>
              <a:rPr lang="pt-BR" sz="2400" dirty="0" smtClean="0"/>
              <a:t>("</a:t>
            </a:r>
            <a:r>
              <a:rPr lang="pt-BR" sz="2400" dirty="0" err="1" smtClean="0"/>
              <a:t>vPtr</a:t>
            </a:r>
            <a:r>
              <a:rPr lang="pt-BR" sz="2400" dirty="0" smtClean="0"/>
              <a:t>[%d] = %d\n", i, </a:t>
            </a:r>
            <a:r>
              <a:rPr lang="pt-BR" sz="2400" dirty="0" err="1" smtClean="0"/>
              <a:t>vPtr</a:t>
            </a:r>
            <a:r>
              <a:rPr lang="pt-BR" sz="2400" dirty="0" smtClean="0"/>
              <a:t>[i]);</a:t>
            </a:r>
            <a:br>
              <a:rPr lang="pt-BR" sz="2400" dirty="0" smtClean="0"/>
            </a:br>
            <a:r>
              <a:rPr lang="pt-BR" sz="2400" dirty="0" smtClean="0"/>
              <a:t>for (i = 0; i &lt; SIZE; i++) //Imprimindo os endereços de v</a:t>
            </a:r>
            <a:br>
              <a:rPr lang="pt-BR" sz="2400" dirty="0" smtClean="0"/>
            </a:br>
            <a:r>
              <a:rPr lang="pt-BR" sz="2400" dirty="0" smtClean="0"/>
              <a:t>	</a:t>
            </a:r>
            <a:r>
              <a:rPr lang="pt-BR" sz="2400" dirty="0" err="1" smtClean="0"/>
              <a:t>printf</a:t>
            </a:r>
            <a:r>
              <a:rPr lang="pt-BR" sz="2400" dirty="0" smtClean="0"/>
              <a:t>("&amp;v[%d] = %d\n", i, </a:t>
            </a:r>
            <a:r>
              <a:rPr lang="pt-BR" sz="2400" dirty="0" err="1" smtClean="0"/>
              <a:t>vPtr</a:t>
            </a:r>
            <a:r>
              <a:rPr lang="pt-BR" sz="2400" dirty="0" smtClean="0"/>
              <a:t>++);</a:t>
            </a:r>
            <a:br>
              <a:rPr lang="pt-BR" sz="2400" dirty="0" smtClean="0"/>
            </a:br>
            <a:r>
              <a:rPr lang="pt-BR" sz="2400" dirty="0" err="1" smtClean="0"/>
              <a:t>printf</a:t>
            </a:r>
            <a:r>
              <a:rPr lang="pt-BR" sz="2400" dirty="0" smtClean="0"/>
              <a:t>("</a:t>
            </a:r>
            <a:r>
              <a:rPr lang="pt-BR" sz="2400" dirty="0" err="1" smtClean="0"/>
              <a:t>sizeof</a:t>
            </a:r>
            <a:r>
              <a:rPr lang="pt-BR" sz="2400" dirty="0" smtClean="0"/>
              <a:t>(</a:t>
            </a:r>
            <a:r>
              <a:rPr lang="pt-BR" sz="2400" dirty="0" err="1" smtClean="0"/>
              <a:t>int</a:t>
            </a:r>
            <a:r>
              <a:rPr lang="pt-BR" sz="2400" dirty="0" smtClean="0"/>
              <a:t>) = %d\n\n", </a:t>
            </a:r>
            <a:r>
              <a:rPr lang="pt-BR" sz="2400" dirty="0" err="1" smtClean="0"/>
              <a:t>sizeof</a:t>
            </a:r>
            <a:r>
              <a:rPr lang="pt-BR" sz="2400" dirty="0" smtClean="0"/>
              <a:t>(</a:t>
            </a:r>
            <a:r>
              <a:rPr lang="pt-BR" sz="2400" dirty="0" err="1" smtClean="0"/>
              <a:t>int</a:t>
            </a:r>
            <a:r>
              <a:rPr lang="pt-BR" sz="2400" dirty="0" smtClean="0"/>
              <a:t>));</a:t>
            </a:r>
            <a:br>
              <a:rPr lang="pt-BR" sz="2400" dirty="0" smtClean="0"/>
            </a:br>
            <a:r>
              <a:rPr lang="pt-BR" sz="2400" dirty="0" err="1" smtClean="0"/>
              <a:t>vPtr</a:t>
            </a:r>
            <a:r>
              <a:rPr lang="pt-BR" sz="2400" dirty="0" smtClean="0"/>
              <a:t> = &amp;v[2]; v1Ptr = &amp;v[4];</a:t>
            </a:r>
            <a:br>
              <a:rPr lang="pt-BR" sz="2400" dirty="0" smtClean="0"/>
            </a:br>
            <a:r>
              <a:rPr lang="pt-BR" sz="2400" dirty="0" err="1" smtClean="0"/>
              <a:t>printf</a:t>
            </a:r>
            <a:r>
              <a:rPr lang="pt-BR" sz="2400" dirty="0" smtClean="0"/>
              <a:t>("v1Ptr – </a:t>
            </a:r>
            <a:r>
              <a:rPr lang="pt-BR" sz="2400" dirty="0" err="1" smtClean="0"/>
              <a:t>vPtr</a:t>
            </a:r>
            <a:r>
              <a:rPr lang="pt-BR" sz="2400" dirty="0" smtClean="0"/>
              <a:t> = %d\n", v1Ptr - </a:t>
            </a:r>
            <a:r>
              <a:rPr lang="pt-BR" sz="2400" dirty="0" err="1" smtClean="0"/>
              <a:t>vPtr</a:t>
            </a:r>
            <a:r>
              <a:rPr lang="pt-BR" sz="2400" dirty="0" smtClean="0"/>
              <a:t>);</a:t>
            </a:r>
            <a:br>
              <a:rPr lang="pt-BR" sz="2400" dirty="0" smtClean="0"/>
            </a:br>
            <a:r>
              <a:rPr lang="pt-BR" sz="2400" dirty="0" err="1" smtClean="0"/>
              <a:t>return</a:t>
            </a:r>
            <a:r>
              <a:rPr lang="pt-BR" sz="2400" dirty="0" smtClean="0"/>
              <a:t> 0;</a:t>
            </a:r>
            <a:br>
              <a:rPr lang="pt-BR" sz="2400" dirty="0" smtClean="0"/>
            </a:br>
            <a:r>
              <a:rPr lang="pt-BR" sz="2400" dirty="0" smtClean="0"/>
              <a:t>}</a:t>
            </a:r>
            <a:br>
              <a:rPr lang="pt-BR" sz="24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endParaRPr lang="pt-BR" sz="22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600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Saída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43000"/>
            <a:ext cx="8458200" cy="5105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600" b="1" dirty="0">
              <a:latin typeface="+mj-lt"/>
            </a:endParaRPr>
          </a:p>
        </p:txBody>
      </p:sp>
      <p:pic>
        <p:nvPicPr>
          <p:cNvPr id="1026" name="Picture 2" descr="C:\Users\marco\OneDrive\Imagens\Capturas de tela\2016-05-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600200"/>
            <a:ext cx="4540250" cy="4767974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Ponteiros e </a:t>
            </a:r>
            <a:r>
              <a:rPr lang="pt-BR" sz="4600" b="1" dirty="0" err="1" smtClean="0">
                <a:latin typeface="+mj-lt"/>
              </a:rPr>
              <a:t>Array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43000"/>
            <a:ext cx="8458200" cy="5105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400" dirty="0" smtClean="0"/>
              <a:t>Poderíamos ainda utilizar o </a:t>
            </a:r>
            <a:r>
              <a:rPr lang="pt-BR" sz="2400" dirty="0" err="1" smtClean="0"/>
              <a:t>array</a:t>
            </a:r>
            <a:r>
              <a:rPr lang="pt-BR" sz="2400" dirty="0" smtClean="0"/>
              <a:t> '</a:t>
            </a:r>
            <a:r>
              <a:rPr lang="pt-BR" sz="2400" dirty="0" smtClean="0"/>
              <a:t>'v‘’ </a:t>
            </a:r>
            <a:r>
              <a:rPr lang="pt-BR" sz="2400" dirty="0" err="1" smtClean="0"/>
              <a:t>exatemente</a:t>
            </a:r>
            <a:r>
              <a:rPr lang="pt-BR" sz="2400" dirty="0" smtClean="0"/>
              <a:t> </a:t>
            </a:r>
            <a:r>
              <a:rPr lang="pt-BR" sz="2400" dirty="0" smtClean="0"/>
              <a:t>como um ponteiro</a:t>
            </a:r>
            <a:br>
              <a:rPr lang="pt-BR" sz="24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endParaRPr lang="pt-BR" sz="22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600" b="1" dirty="0"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09800" y="2743200"/>
            <a:ext cx="367600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n-NO" dirty="0" smtClean="0">
                <a:solidFill>
                  <a:schemeClr val="tx1"/>
                </a:solidFill>
              </a:rPr>
              <a:t>for (i = 0; i &lt; SIZE; i++) {</a:t>
            </a:r>
            <a:br>
              <a:rPr lang="nn-NO" dirty="0" smtClean="0">
                <a:solidFill>
                  <a:schemeClr val="tx1"/>
                </a:solidFill>
              </a:rPr>
            </a:br>
            <a:r>
              <a:rPr lang="nn-NO" dirty="0" smtClean="0">
                <a:solidFill>
                  <a:schemeClr val="tx1"/>
                </a:solidFill>
              </a:rPr>
              <a:t>printf("*(v + %d) = %d\n", i, *(v+i));</a:t>
            </a:r>
            <a:br>
              <a:rPr lang="nn-NO" dirty="0" smtClean="0">
                <a:solidFill>
                  <a:schemeClr val="tx1"/>
                </a:solidFill>
              </a:rPr>
            </a:br>
            <a:r>
              <a:rPr lang="nn-NO" dirty="0" smtClean="0">
                <a:solidFill>
                  <a:schemeClr val="tx1"/>
                </a:solidFill>
              </a:rPr>
              <a:t>}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Cuidado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43000"/>
            <a:ext cx="8458200" cy="5105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dirty="0" smtClean="0"/>
              <a:t>Para não manipular o ponteiro fora </a:t>
            </a:r>
            <a:r>
              <a:rPr lang="pt-BR" sz="3200" dirty="0" smtClean="0"/>
              <a:t>dos limites </a:t>
            </a:r>
            <a:r>
              <a:rPr lang="pt-BR" sz="3200" dirty="0" smtClean="0"/>
              <a:t>do </a:t>
            </a:r>
            <a:r>
              <a:rPr lang="pt-BR" sz="3200" dirty="0" smtClean="0"/>
              <a:t>vetor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400" dirty="0" smtClean="0"/>
              <a:t> </a:t>
            </a:r>
            <a:r>
              <a:rPr lang="pt-BR" sz="2400" dirty="0" smtClean="0"/>
              <a:t>Não há erro ou aviso de </a:t>
            </a:r>
            <a:r>
              <a:rPr lang="pt-BR" sz="2400" dirty="0" smtClean="0"/>
              <a:t>compilação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400" dirty="0" smtClean="0"/>
              <a:t> </a:t>
            </a:r>
            <a:r>
              <a:rPr lang="pt-BR" sz="2400" i="1" dirty="0" smtClean="0"/>
              <a:t>Mas os resultados são imprevisíveis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1900" dirty="0" smtClean="0"/>
              <a:t/>
            </a:r>
            <a:br>
              <a:rPr lang="pt-BR" sz="1900" dirty="0" smtClean="0"/>
            </a:br>
            <a:endParaRPr lang="pt-BR" sz="19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600" b="1" dirty="0"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38200" y="3581400"/>
            <a:ext cx="25908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tx1"/>
                </a:solidFill>
              </a:rPr>
              <a:t>vPtr</a:t>
            </a:r>
            <a:r>
              <a:rPr lang="pt-BR" dirty="0" smtClean="0">
                <a:solidFill>
                  <a:schemeClr val="tx1"/>
                </a:solidFill>
              </a:rPr>
              <a:t> = &amp;v[2];</a:t>
            </a:r>
          </a:p>
          <a:p>
            <a:r>
              <a:rPr lang="pt-BR" dirty="0" err="1" smtClean="0">
                <a:solidFill>
                  <a:schemeClr val="tx1"/>
                </a:solidFill>
              </a:rPr>
              <a:t>vPtr</a:t>
            </a:r>
            <a:r>
              <a:rPr lang="pt-BR" dirty="0" smtClean="0">
                <a:solidFill>
                  <a:schemeClr val="tx1"/>
                </a:solidFill>
              </a:rPr>
              <a:t> +=1000;</a:t>
            </a:r>
          </a:p>
          <a:p>
            <a:r>
              <a:rPr lang="pt-BR" dirty="0" err="1" smtClean="0">
                <a:solidFill>
                  <a:schemeClr val="tx1"/>
                </a:solidFill>
              </a:rPr>
              <a:t>printf</a:t>
            </a:r>
            <a:r>
              <a:rPr lang="pt-BR" dirty="0" smtClean="0">
                <a:solidFill>
                  <a:schemeClr val="tx1"/>
                </a:solidFill>
              </a:rPr>
              <a:t>(“%d\n”, *</a:t>
            </a:r>
            <a:r>
              <a:rPr lang="pt-BR" dirty="0" err="1" smtClean="0">
                <a:solidFill>
                  <a:schemeClr val="tx1"/>
                </a:solidFill>
              </a:rPr>
              <a:t>vPtr</a:t>
            </a:r>
            <a:r>
              <a:rPr lang="pt-BR" dirty="0" smtClean="0">
                <a:solidFill>
                  <a:schemeClr val="tx1"/>
                </a:solidFill>
              </a:rPr>
              <a:t>);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marco\OneDrive\Imagens\Capturas de tela\2016-05-20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3810000"/>
            <a:ext cx="4419600" cy="24384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/>
          </a:bodyPr>
          <a:lstStyle/>
          <a:p>
            <a:pPr algn="ctr"/>
            <a:r>
              <a:rPr lang="pt-BR" sz="4400" dirty="0" smtClean="0"/>
              <a:t>Usando </a:t>
            </a:r>
            <a:r>
              <a:rPr lang="pt-BR" sz="4400" i="1" dirty="0" err="1" smtClean="0"/>
              <a:t>const</a:t>
            </a:r>
            <a:r>
              <a:rPr lang="pt-BR" sz="4400" i="1" dirty="0" smtClean="0"/>
              <a:t> </a:t>
            </a:r>
            <a:r>
              <a:rPr lang="pt-BR" sz="4400" dirty="0" smtClean="0"/>
              <a:t>com </a:t>
            </a:r>
            <a:r>
              <a:rPr lang="pt-BR" sz="4400" dirty="0" smtClean="0"/>
              <a:t>Ponteiros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43000"/>
            <a:ext cx="8458200" cy="5105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dirty="0" smtClean="0"/>
              <a:t>O qualificador </a:t>
            </a:r>
            <a:r>
              <a:rPr lang="pt-BR" sz="3200" i="1" dirty="0" err="1" smtClean="0"/>
              <a:t>const</a:t>
            </a:r>
            <a:r>
              <a:rPr lang="pt-BR" sz="3200" i="1" dirty="0" smtClean="0"/>
              <a:t> </a:t>
            </a:r>
            <a:r>
              <a:rPr lang="pt-BR" sz="3200" dirty="0" smtClean="0"/>
              <a:t>permite informar </a:t>
            </a:r>
            <a:r>
              <a:rPr lang="pt-BR" sz="3200" dirty="0" smtClean="0"/>
              <a:t>ao compilador </a:t>
            </a:r>
            <a:r>
              <a:rPr lang="pt-BR" sz="3200" dirty="0" smtClean="0"/>
              <a:t>que o valor de uma </a:t>
            </a:r>
            <a:r>
              <a:rPr lang="pt-BR" sz="3200" dirty="0" smtClean="0"/>
              <a:t>variável particular </a:t>
            </a:r>
            <a:r>
              <a:rPr lang="pt-BR" sz="3200" dirty="0" smtClean="0"/>
              <a:t>não pode ser </a:t>
            </a:r>
            <a:r>
              <a:rPr lang="pt-BR" sz="3200" dirty="0" smtClean="0"/>
              <a:t>modificado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900" dirty="0" smtClean="0"/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dirty="0" smtClean="0"/>
              <a:t> </a:t>
            </a:r>
            <a:r>
              <a:rPr lang="pt-BR" sz="2900" dirty="0" smtClean="0"/>
              <a:t>Esse qualificador também pode ser </a:t>
            </a:r>
            <a:r>
              <a:rPr lang="pt-BR" sz="2900" dirty="0" smtClean="0"/>
              <a:t>utilizado em ponteiros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dirty="0" smtClean="0"/>
              <a:t> </a:t>
            </a:r>
            <a:r>
              <a:rPr lang="pt-BR" sz="2900" dirty="0" smtClean="0"/>
              <a:t>Um ponteiro com qualificador </a:t>
            </a:r>
            <a:r>
              <a:rPr lang="pt-BR" sz="2900" i="1" dirty="0" err="1" smtClean="0"/>
              <a:t>const</a:t>
            </a:r>
            <a:r>
              <a:rPr lang="pt-BR" sz="2900" dirty="0" smtClean="0"/>
              <a:t>, uma </a:t>
            </a:r>
            <a:r>
              <a:rPr lang="pt-BR" sz="2900" dirty="0" smtClean="0"/>
              <a:t>vez atribuído </a:t>
            </a:r>
            <a:r>
              <a:rPr lang="pt-BR" sz="2900" dirty="0" smtClean="0"/>
              <a:t>não pode ser modificado</a:t>
            </a:r>
            <a:br>
              <a:rPr lang="pt-BR" sz="2900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sz="1600" dirty="0" smtClean="0"/>
              <a:t/>
            </a:r>
            <a:br>
              <a:rPr lang="pt-BR" sz="1600" dirty="0" smtClean="0"/>
            </a:br>
            <a:endParaRPr lang="pt-BR" sz="16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600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/>
          </a:bodyPr>
          <a:lstStyle/>
          <a:p>
            <a:pPr algn="ctr"/>
            <a:r>
              <a:rPr lang="pt-BR" sz="4400" dirty="0" smtClean="0"/>
              <a:t>Usando </a:t>
            </a:r>
            <a:r>
              <a:rPr lang="pt-BR" sz="4400" i="1" dirty="0" err="1" smtClean="0"/>
              <a:t>const</a:t>
            </a:r>
            <a:r>
              <a:rPr lang="pt-BR" sz="4400" i="1" dirty="0" smtClean="0"/>
              <a:t> </a:t>
            </a:r>
            <a:r>
              <a:rPr lang="pt-BR" sz="4400" dirty="0" smtClean="0"/>
              <a:t>com </a:t>
            </a:r>
            <a:r>
              <a:rPr lang="pt-BR" sz="4400" dirty="0" smtClean="0"/>
              <a:t>Ponteiros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43000"/>
            <a:ext cx="8458200" cy="5105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dirty="0" smtClean="0"/>
              <a:t>#include </a:t>
            </a:r>
            <a:r>
              <a:rPr lang="pt-BR" sz="2400" dirty="0" err="1" smtClean="0"/>
              <a:t>void</a:t>
            </a:r>
            <a:r>
              <a:rPr lang="pt-BR" sz="2400" dirty="0" smtClean="0"/>
              <a:t> </a:t>
            </a:r>
            <a:r>
              <a:rPr lang="pt-BR" sz="2400" dirty="0" err="1" smtClean="0"/>
              <a:t>printChars</a:t>
            </a:r>
            <a:r>
              <a:rPr lang="pt-BR" sz="2400" dirty="0" smtClean="0"/>
              <a:t>( Usando &lt;</a:t>
            </a:r>
            <a:r>
              <a:rPr lang="pt-BR" sz="2400" dirty="0" err="1" smtClean="0"/>
              <a:t>stdio</a:t>
            </a:r>
            <a:r>
              <a:rPr lang="pt-BR" sz="2400" dirty="0" smtClean="0"/>
              <a:t>.h&gt; </a:t>
            </a:r>
            <a:r>
              <a:rPr lang="pt-BR" sz="2400" dirty="0" err="1" smtClean="0"/>
              <a:t>const</a:t>
            </a:r>
            <a:r>
              <a:rPr lang="pt-BR" sz="2400" dirty="0" smtClean="0"/>
              <a:t> </a:t>
            </a:r>
            <a:r>
              <a:rPr lang="pt-BR" sz="2400" dirty="0" err="1" smtClean="0"/>
              <a:t>char</a:t>
            </a:r>
            <a:r>
              <a:rPr lang="pt-BR" sz="2400" dirty="0" smtClean="0"/>
              <a:t> </a:t>
            </a:r>
            <a:r>
              <a:rPr lang="pt-BR" sz="2400" i="1" dirty="0" err="1" smtClean="0"/>
              <a:t>const</a:t>
            </a:r>
            <a:r>
              <a:rPr lang="pt-BR" sz="2400" i="1" dirty="0" smtClean="0"/>
              <a:t> </a:t>
            </a:r>
            <a:r>
              <a:rPr lang="pt-BR" sz="2400" dirty="0" smtClean="0"/>
              <a:t>*); com Ponteiros</a:t>
            </a:r>
            <a:br>
              <a:rPr lang="pt-BR" sz="2400" dirty="0" smtClean="0"/>
            </a:br>
            <a:r>
              <a:rPr lang="pt-BR" sz="2400" dirty="0" smtClean="0"/>
              <a:t>/*</a:t>
            </a:r>
            <a:br>
              <a:rPr lang="pt-BR" sz="2400" dirty="0" smtClean="0"/>
            </a:br>
            <a:r>
              <a:rPr lang="pt-BR" sz="2400" dirty="0" smtClean="0"/>
              <a:t>* Imprimindo um string um a um usando um ponteiro não</a:t>
            </a:r>
            <a:br>
              <a:rPr lang="pt-BR" sz="2400" dirty="0" smtClean="0"/>
            </a:br>
            <a:r>
              <a:rPr lang="pt-BR" sz="2400" dirty="0" smtClean="0"/>
              <a:t>* constante para um dado constante</a:t>
            </a:r>
            <a:br>
              <a:rPr lang="pt-BR" sz="2400" dirty="0" smtClean="0"/>
            </a:br>
            <a:r>
              <a:rPr lang="pt-BR" sz="2400" dirty="0" smtClean="0"/>
              <a:t>*/</a:t>
            </a:r>
            <a:br>
              <a:rPr lang="pt-BR" sz="2400" dirty="0" smtClean="0"/>
            </a:br>
            <a:r>
              <a:rPr lang="pt-BR" sz="2400" dirty="0" err="1" smtClean="0"/>
              <a:t>int</a:t>
            </a:r>
            <a:r>
              <a:rPr lang="pt-BR" sz="2400" dirty="0" smtClean="0"/>
              <a:t> </a:t>
            </a:r>
            <a:r>
              <a:rPr lang="pt-BR" sz="2400" dirty="0" err="1" smtClean="0"/>
              <a:t>main</a:t>
            </a:r>
            <a:r>
              <a:rPr lang="pt-BR" sz="2400" dirty="0" smtClean="0"/>
              <a:t>(</a:t>
            </a:r>
            <a:r>
              <a:rPr lang="pt-BR" sz="2400" dirty="0" err="1" smtClean="0"/>
              <a:t>void</a:t>
            </a:r>
            <a:r>
              <a:rPr lang="pt-BR" sz="2400" dirty="0" smtClean="0"/>
              <a:t>) {</a:t>
            </a:r>
            <a:br>
              <a:rPr lang="pt-BR" sz="2400" dirty="0" smtClean="0"/>
            </a:br>
            <a:r>
              <a:rPr lang="pt-BR" sz="2400" dirty="0" err="1" smtClean="0"/>
              <a:t>char</a:t>
            </a:r>
            <a:r>
              <a:rPr lang="pt-BR" sz="2400" dirty="0" smtClean="0"/>
              <a:t> </a:t>
            </a:r>
            <a:r>
              <a:rPr lang="pt-BR" sz="2400" dirty="0" err="1" smtClean="0"/>
              <a:t>str</a:t>
            </a:r>
            <a:r>
              <a:rPr lang="pt-BR" sz="2400" dirty="0" smtClean="0"/>
              <a:t>[] = "</a:t>
            </a:r>
            <a:r>
              <a:rPr lang="pt-BR" sz="2400" dirty="0" err="1" smtClean="0"/>
              <a:t>print</a:t>
            </a:r>
            <a:r>
              <a:rPr lang="pt-BR" sz="2400" dirty="0" smtClean="0"/>
              <a:t> </a:t>
            </a:r>
            <a:r>
              <a:rPr lang="pt-BR" sz="2400" dirty="0" err="1" smtClean="0"/>
              <a:t>test</a:t>
            </a:r>
            <a:r>
              <a:rPr lang="pt-BR" sz="2400" dirty="0" smtClean="0"/>
              <a:t>";</a:t>
            </a:r>
            <a:br>
              <a:rPr lang="pt-BR" sz="2400" dirty="0" smtClean="0"/>
            </a:br>
            <a:r>
              <a:rPr lang="pt-BR" sz="2400" dirty="0" err="1" smtClean="0"/>
              <a:t>printf</a:t>
            </a:r>
            <a:r>
              <a:rPr lang="pt-BR" sz="2400" dirty="0" smtClean="0"/>
              <a:t>("</a:t>
            </a:r>
            <a:r>
              <a:rPr lang="pt-BR" sz="2400" dirty="0" err="1" smtClean="0"/>
              <a:t>The</a:t>
            </a:r>
            <a:r>
              <a:rPr lang="pt-BR" sz="2400" dirty="0" smtClean="0"/>
              <a:t> string is: ");</a:t>
            </a:r>
            <a:br>
              <a:rPr lang="pt-BR" sz="2400" dirty="0" smtClean="0"/>
            </a:br>
            <a:r>
              <a:rPr lang="pt-BR" sz="2400" dirty="0" err="1" smtClean="0"/>
              <a:t>printChars</a:t>
            </a:r>
            <a:r>
              <a:rPr lang="pt-BR" sz="2400" dirty="0" smtClean="0"/>
              <a:t>(</a:t>
            </a:r>
            <a:r>
              <a:rPr lang="pt-BR" sz="2400" dirty="0" err="1" smtClean="0"/>
              <a:t>str</a:t>
            </a:r>
            <a:r>
              <a:rPr lang="pt-BR" sz="2400" dirty="0" smtClean="0"/>
              <a:t>);</a:t>
            </a:r>
            <a:br>
              <a:rPr lang="pt-BR" sz="2400" dirty="0" smtClean="0"/>
            </a:br>
            <a:r>
              <a:rPr lang="pt-BR" sz="2400" dirty="0" err="1" smtClean="0"/>
              <a:t>return</a:t>
            </a:r>
            <a:r>
              <a:rPr lang="pt-BR" sz="2400" dirty="0" smtClean="0"/>
              <a:t> 0;</a:t>
            </a:r>
            <a:br>
              <a:rPr lang="pt-BR" sz="2400" dirty="0" smtClean="0"/>
            </a:br>
            <a:r>
              <a:rPr lang="pt-BR" sz="2400" dirty="0" smtClean="0"/>
              <a:t>}</a:t>
            </a:r>
            <a:br>
              <a:rPr lang="pt-BR" sz="2400" dirty="0" smtClean="0"/>
            </a:br>
            <a:r>
              <a:rPr lang="pt-BR" sz="2400" dirty="0" smtClean="0"/>
              <a:t>//A função não pode modificar os elementos do vetor</a:t>
            </a:r>
            <a:br>
              <a:rPr lang="pt-BR" sz="2400" dirty="0" smtClean="0"/>
            </a:br>
            <a:r>
              <a:rPr lang="pt-BR" sz="2400" dirty="0" err="1" smtClean="0"/>
              <a:t>void</a:t>
            </a:r>
            <a:r>
              <a:rPr lang="pt-BR" sz="2400" dirty="0" smtClean="0"/>
              <a:t> </a:t>
            </a:r>
            <a:r>
              <a:rPr lang="pt-BR" sz="2400" dirty="0" err="1" smtClean="0"/>
              <a:t>printChars</a:t>
            </a:r>
            <a:r>
              <a:rPr lang="pt-BR" sz="2400" dirty="0" smtClean="0"/>
              <a:t>(</a:t>
            </a:r>
            <a:r>
              <a:rPr lang="pt-BR" sz="2400" dirty="0" err="1" smtClean="0"/>
              <a:t>const</a:t>
            </a:r>
            <a:r>
              <a:rPr lang="pt-BR" sz="2400" dirty="0" smtClean="0"/>
              <a:t> </a:t>
            </a:r>
            <a:r>
              <a:rPr lang="pt-BR" sz="2400" dirty="0" err="1" smtClean="0"/>
              <a:t>char</a:t>
            </a:r>
            <a:r>
              <a:rPr lang="pt-BR" sz="2400" dirty="0" smtClean="0"/>
              <a:t> *</a:t>
            </a:r>
            <a:r>
              <a:rPr lang="pt-BR" sz="2400" dirty="0" err="1" smtClean="0"/>
              <a:t>sPtr</a:t>
            </a:r>
            <a:r>
              <a:rPr lang="pt-BR" sz="2400" dirty="0" smtClean="0"/>
              <a:t>) {</a:t>
            </a:r>
            <a:br>
              <a:rPr lang="pt-BR" sz="2400" dirty="0" smtClean="0"/>
            </a:br>
            <a:r>
              <a:rPr lang="pt-BR" sz="2400" dirty="0" smtClean="0"/>
              <a:t>for (; *</a:t>
            </a:r>
            <a:r>
              <a:rPr lang="pt-BR" sz="2400" dirty="0" err="1" smtClean="0"/>
              <a:t>sPtr</a:t>
            </a:r>
            <a:r>
              <a:rPr lang="pt-BR" sz="2400" dirty="0" smtClean="0"/>
              <a:t> != '\0'; </a:t>
            </a:r>
            <a:r>
              <a:rPr lang="pt-BR" sz="2400" dirty="0" err="1" smtClean="0"/>
              <a:t>sPtr</a:t>
            </a:r>
            <a:r>
              <a:rPr lang="pt-BR" sz="2400" dirty="0" smtClean="0"/>
              <a:t>++)</a:t>
            </a:r>
            <a:br>
              <a:rPr lang="pt-BR" sz="2400" dirty="0" smtClean="0"/>
            </a:br>
            <a:r>
              <a:rPr lang="pt-BR" sz="2400" dirty="0" smtClean="0"/>
              <a:t>	</a:t>
            </a:r>
            <a:r>
              <a:rPr lang="pt-BR" sz="2400" dirty="0" err="1" smtClean="0"/>
              <a:t>printf</a:t>
            </a:r>
            <a:r>
              <a:rPr lang="pt-BR" sz="2400" dirty="0" smtClean="0"/>
              <a:t>("%c", *</a:t>
            </a:r>
            <a:r>
              <a:rPr lang="pt-BR" sz="2400" dirty="0" err="1" smtClean="0"/>
              <a:t>sPtr</a:t>
            </a:r>
            <a:r>
              <a:rPr lang="pt-BR" sz="2400" dirty="0" smtClean="0"/>
              <a:t>);</a:t>
            </a:r>
            <a:br>
              <a:rPr lang="pt-BR" sz="2400" dirty="0" smtClean="0"/>
            </a:br>
            <a:r>
              <a:rPr lang="pt-BR" sz="2400" dirty="0" smtClean="0"/>
              <a:t>}</a:t>
            </a:r>
            <a:endParaRPr lang="pt-BR" sz="2400" b="1" dirty="0">
              <a:latin typeface="+mj-lt"/>
            </a:endParaRPr>
          </a:p>
        </p:txBody>
      </p:sp>
      <p:pic>
        <p:nvPicPr>
          <p:cNvPr id="3074" name="Picture 2" descr="C:\Users\marco\OneDrive\Imagens\Capturas de tela\2016-05-20 (2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3275" y="2919412"/>
            <a:ext cx="4181433" cy="1576387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400" dirty="0" smtClean="0"/>
              <a:t>E Se a Assinatura da </a:t>
            </a:r>
            <a:r>
              <a:rPr lang="pt-BR" sz="4400" dirty="0" smtClean="0"/>
              <a:t>Função Fosse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43000"/>
            <a:ext cx="8458200" cy="5105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400" dirty="0" smtClean="0"/>
              <a:t>Agora a função recebe um </a:t>
            </a:r>
            <a:r>
              <a:rPr lang="pt-BR" sz="2400" dirty="0" smtClean="0"/>
              <a:t>ponteiro constante </a:t>
            </a:r>
            <a:r>
              <a:rPr lang="pt-BR" sz="2400" dirty="0" smtClean="0"/>
              <a:t>para um dado </a:t>
            </a:r>
            <a:r>
              <a:rPr lang="pt-BR" sz="2400" dirty="0" smtClean="0"/>
              <a:t>constante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4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400" b="1" dirty="0"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828800" y="2362200"/>
            <a:ext cx="36554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chemeClr val="tx1"/>
                </a:solidFill>
              </a:rPr>
              <a:t>v</a:t>
            </a:r>
            <a:r>
              <a:rPr lang="pt-BR" dirty="0" err="1" smtClean="0">
                <a:solidFill>
                  <a:schemeClr val="tx1"/>
                </a:solidFill>
              </a:rPr>
              <a:t>oid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printChars</a:t>
            </a:r>
            <a:r>
              <a:rPr lang="pt-BR" dirty="0" smtClean="0">
                <a:solidFill>
                  <a:schemeClr val="tx1"/>
                </a:solidFill>
              </a:rPr>
              <a:t>(</a:t>
            </a:r>
            <a:r>
              <a:rPr lang="pt-BR" dirty="0" err="1" smtClean="0">
                <a:solidFill>
                  <a:schemeClr val="tx1"/>
                </a:solidFill>
              </a:rPr>
              <a:t>const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char</a:t>
            </a:r>
            <a:r>
              <a:rPr lang="pt-BR" dirty="0" smtClean="0">
                <a:solidFill>
                  <a:schemeClr val="tx1"/>
                </a:solidFill>
              </a:rPr>
              <a:t> *</a:t>
            </a:r>
            <a:r>
              <a:rPr lang="pt-BR" dirty="0" err="1" smtClean="0">
                <a:solidFill>
                  <a:schemeClr val="tx1"/>
                </a:solidFill>
              </a:rPr>
              <a:t>const</a:t>
            </a:r>
            <a:r>
              <a:rPr lang="pt-BR" dirty="0" smtClean="0">
                <a:solidFill>
                  <a:schemeClr val="tx1"/>
                </a:solidFill>
              </a:rPr>
              <a:t>);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828800" y="3551872"/>
            <a:ext cx="424379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printChars</a:t>
            </a:r>
            <a:r>
              <a:rPr lang="pt-BR" dirty="0" smtClean="0"/>
              <a:t>(</a:t>
            </a:r>
            <a:r>
              <a:rPr lang="pt-BR" dirty="0" err="1" smtClean="0"/>
              <a:t>const</a:t>
            </a:r>
            <a:r>
              <a:rPr lang="pt-BR" dirty="0" smtClean="0"/>
              <a:t> </a:t>
            </a:r>
            <a:r>
              <a:rPr lang="pt-BR" dirty="0" err="1" smtClean="0"/>
              <a:t>char</a:t>
            </a:r>
            <a:r>
              <a:rPr lang="pt-BR" dirty="0" smtClean="0"/>
              <a:t> * </a:t>
            </a:r>
            <a:r>
              <a:rPr lang="pt-BR" dirty="0" err="1" smtClean="0"/>
              <a:t>const</a:t>
            </a:r>
            <a:r>
              <a:rPr lang="pt-BR" dirty="0" smtClean="0"/>
              <a:t> </a:t>
            </a:r>
            <a:r>
              <a:rPr lang="pt-BR" dirty="0" err="1" smtClean="0"/>
              <a:t>sPtr</a:t>
            </a:r>
            <a:r>
              <a:rPr lang="pt-BR" dirty="0" smtClean="0"/>
              <a:t>) {</a:t>
            </a:r>
            <a:br>
              <a:rPr lang="pt-BR" dirty="0" smtClean="0"/>
            </a:br>
            <a:r>
              <a:rPr lang="pt-BR" dirty="0" smtClean="0"/>
              <a:t>	for (  ; </a:t>
            </a:r>
            <a:r>
              <a:rPr lang="pt-BR" dirty="0" smtClean="0"/>
              <a:t>*</a:t>
            </a:r>
            <a:r>
              <a:rPr lang="pt-BR" dirty="0" err="1" smtClean="0"/>
              <a:t>sPtr</a:t>
            </a:r>
            <a:r>
              <a:rPr lang="pt-BR" dirty="0" smtClean="0"/>
              <a:t> != '\0'; </a:t>
            </a:r>
            <a:r>
              <a:rPr lang="pt-BR" dirty="0" err="1" smtClean="0"/>
              <a:t>sPtr</a:t>
            </a:r>
            <a:r>
              <a:rPr lang="pt-BR" dirty="0" smtClean="0"/>
              <a:t>++)</a:t>
            </a:r>
            <a:br>
              <a:rPr lang="pt-BR" dirty="0" smtClean="0"/>
            </a:br>
            <a:r>
              <a:rPr lang="pt-BR" dirty="0" smtClean="0"/>
              <a:t>		</a:t>
            </a:r>
            <a:r>
              <a:rPr lang="pt-BR" dirty="0" err="1" smtClean="0"/>
              <a:t>printf</a:t>
            </a:r>
            <a:r>
              <a:rPr lang="pt-BR" dirty="0" smtClean="0"/>
              <a:t>("%c", *</a:t>
            </a:r>
            <a:r>
              <a:rPr lang="pt-BR" dirty="0" err="1" smtClean="0"/>
              <a:t>sPtr</a:t>
            </a:r>
            <a:r>
              <a:rPr lang="pt-BR" dirty="0" smtClean="0"/>
              <a:t>);</a:t>
            </a:r>
            <a:br>
              <a:rPr lang="pt-BR" dirty="0" smtClean="0"/>
            </a:br>
            <a:r>
              <a:rPr lang="pt-BR" dirty="0" smtClean="0"/>
              <a:t>}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Escritório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2903</TotalTime>
  <Words>315</Words>
  <Application>Microsoft Office PowerPoint</Application>
  <PresentationFormat>Apresentação na tela (4:3)</PresentationFormat>
  <Paragraphs>69</Paragraphs>
  <Slides>19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Balcão Envidraçado</vt:lpstr>
      <vt:lpstr>Slide 1</vt:lpstr>
      <vt:lpstr>Slide 2</vt:lpstr>
      <vt:lpstr>Ponteiros</vt:lpstr>
      <vt:lpstr>Saída</vt:lpstr>
      <vt:lpstr>Ponteiros e Array</vt:lpstr>
      <vt:lpstr>Cuidado</vt:lpstr>
      <vt:lpstr>Usando const com Ponteiros</vt:lpstr>
      <vt:lpstr>Usando const com Ponteiros</vt:lpstr>
      <vt:lpstr>E Se a Assinatura da Função Fosse</vt:lpstr>
      <vt:lpstr>E Se a Assinatura da Função Fosse</vt:lpstr>
      <vt:lpstr>Alterando printChars</vt:lpstr>
      <vt:lpstr>Alternativamente</vt:lpstr>
      <vt:lpstr>Usando const com Ponteiros</vt:lpstr>
      <vt:lpstr>Usando const com Ponteiros</vt:lpstr>
      <vt:lpstr>Usando const com Ponteiros</vt:lpstr>
      <vt:lpstr>Usando const com Ponteiros</vt:lpstr>
      <vt:lpstr>Arrays de Ponteiros</vt:lpstr>
      <vt:lpstr>Arrays de Ponteiros</vt:lpstr>
      <vt:lpstr>Arrays de Ponteiros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Thiago José Marques Moura</dc:creator>
  <cp:lastModifiedBy>marco</cp:lastModifiedBy>
  <cp:revision>204</cp:revision>
  <dcterms:modified xsi:type="dcterms:W3CDTF">2016-05-20T04:06:33Z</dcterms:modified>
</cp:coreProperties>
</file>