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5" r:id="rId1"/>
  </p:sldMasterIdLst>
  <p:notesMasterIdLst>
    <p:notesMasterId r:id="rId30"/>
  </p:notesMasterIdLst>
  <p:handoutMasterIdLst>
    <p:handoutMasterId r:id="rId31"/>
  </p:handoutMasterIdLst>
  <p:sldIdLst>
    <p:sldId id="256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32" y="1836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8F74F-6358-42F7-B765-F0E777903BD8}" type="datetimeFigureOut">
              <a:rPr lang="pt-BR" smtClean="0"/>
              <a:pPr/>
              <a:t>06/04/2016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7210F-3276-4517-9BB8-2C1CAE8A5F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512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FEA70FD-D74E-46A6-A81A-7B98EF35E0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6F08-BBA3-4403-A799-6D283B66E13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31FF-D3BE-4472-99A5-47D584179B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C96B8F6-1E93-4C9B-BCE6-39670D984B1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808EB3E-6F4F-48CD-877C-1689985AFB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9747-0D5E-48C8-A6C5-B50E6447F11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4CF8-B46B-44A3-AE72-1453C6E54D7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2BACA1C-D419-471B-97F7-D2E8F43452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3A85-E56D-4469-822A-9F843209A9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B11114-2290-436C-95F7-90C09027B69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961C38E-DD27-4171-82DC-8D4602C5AEA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A9B52D6-F852-4CC6-8625-5870EB9C619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685800" y="1143000"/>
            <a:ext cx="7315200" cy="1187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 err="1" smtClean="0">
                <a:solidFill>
                  <a:schemeClr val="tx1"/>
                </a:solidFill>
              </a:rPr>
              <a:t>Introdução</a:t>
            </a:r>
            <a:r>
              <a:rPr lang="en-US" sz="3600" dirty="0" smtClean="0">
                <a:solidFill>
                  <a:schemeClr val="tx1"/>
                </a:solidFill>
              </a:rPr>
              <a:t> à </a:t>
            </a:r>
            <a:r>
              <a:rPr lang="en-US" sz="3600" dirty="0" err="1" smtClean="0">
                <a:solidFill>
                  <a:schemeClr val="tx1"/>
                </a:solidFill>
              </a:rPr>
              <a:t>Programação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3505200"/>
            <a:ext cx="785495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rIns="18360"/>
          <a:lstStyle/>
          <a:p>
            <a:pPr algn="ctr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 smtClean="0">
                <a:solidFill>
                  <a:schemeClr val="tx1"/>
                </a:solidFill>
                <a:latin typeface="Constantia" pitchFamily="18" charset="0"/>
              </a:rPr>
              <a:t>Instituto Federal de Pernambuco</a:t>
            </a:r>
            <a:endParaRPr lang="pt-BR" sz="2600" dirty="0">
              <a:solidFill>
                <a:schemeClr val="tx1"/>
              </a:solidFill>
              <a:latin typeface="Constantia" pitchFamily="18" charset="0"/>
            </a:endParaRPr>
          </a:p>
          <a:p>
            <a:pPr algn="r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 smtClean="0">
                <a:solidFill>
                  <a:schemeClr val="tx1"/>
                </a:solidFill>
                <a:latin typeface="Constantia" pitchFamily="18" charset="0"/>
              </a:rPr>
              <a:t>Tecnologia em Analise </a:t>
            </a:r>
            <a:r>
              <a:rPr lang="pt-BR" sz="2600" dirty="0">
                <a:solidFill>
                  <a:schemeClr val="tx1"/>
                </a:solidFill>
                <a:latin typeface="Constantia" pitchFamily="18" charset="0"/>
              </a:rPr>
              <a:t>e Desenvolvimento de Sistemas</a:t>
            </a:r>
          </a:p>
          <a:p>
            <a:pPr algn="ctr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>
                <a:solidFill>
                  <a:schemeClr val="tx1"/>
                </a:solidFill>
                <a:latin typeface="Constantia" pitchFamily="18" charset="0"/>
              </a:rPr>
              <a:t>Prof. Marco </a:t>
            </a:r>
            <a:r>
              <a:rPr lang="pt-BR" sz="2600" dirty="0" smtClean="0">
                <a:solidFill>
                  <a:schemeClr val="tx1"/>
                </a:solidFill>
                <a:latin typeface="Constantia" pitchFamily="18" charset="0"/>
              </a:rPr>
              <a:t>Domingues</a:t>
            </a:r>
            <a:endParaRPr lang="pt-BR" sz="2600" dirty="0">
              <a:solidFill>
                <a:srgbClr val="FFFFFF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E se tentarmos escrever....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  <a:r>
              <a:rPr lang="pt-BR" sz="2400" dirty="0" err="1" smtClean="0"/>
              <a:t>main</a:t>
            </a:r>
            <a:r>
              <a:rPr lang="pt-BR" sz="2400" dirty="0" smtClean="0"/>
              <a:t>(</a:t>
            </a:r>
            <a:r>
              <a:rPr lang="pt-BR" sz="2400" dirty="0" err="1" smtClean="0"/>
              <a:t>void</a:t>
            </a:r>
            <a:r>
              <a:rPr lang="pt-BR" sz="2400" dirty="0" smtClean="0"/>
              <a:t>) {</a:t>
            </a:r>
            <a:br>
              <a:rPr lang="pt-BR" sz="2400" dirty="0" smtClean="0"/>
            </a:br>
            <a:r>
              <a:rPr lang="pt-BR" sz="2400" dirty="0" smtClean="0"/>
              <a:t>desenha();</a:t>
            </a:r>
            <a:br>
              <a:rPr lang="pt-BR" sz="2400" dirty="0" smtClean="0"/>
            </a:br>
            <a:r>
              <a:rPr lang="pt-BR" sz="2400" dirty="0" smtClean="0"/>
              <a:t>system(''PAUSE'');</a:t>
            </a:r>
            <a:br>
              <a:rPr lang="pt-BR" sz="2400" dirty="0" smtClean="0"/>
            </a:br>
            <a:r>
              <a:rPr lang="pt-BR" sz="2400" dirty="0" err="1" smtClean="0"/>
              <a:t>return</a:t>
            </a:r>
            <a:r>
              <a:rPr lang="pt-BR" sz="2400" dirty="0" smtClean="0"/>
              <a:t> 0</a:t>
            </a:r>
            <a:r>
              <a:rPr lang="pt-BR" sz="2400" dirty="0" smtClean="0"/>
              <a:t>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}</a:t>
            </a: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smtClean="0"/>
              <a:t>desenha(</a:t>
            </a:r>
            <a:r>
              <a:rPr lang="pt-BR" sz="2400" dirty="0" err="1" smtClean="0"/>
              <a:t>void</a:t>
            </a:r>
            <a:r>
              <a:rPr lang="pt-BR" sz="2400" dirty="0" smtClean="0"/>
              <a:t>) {</a:t>
            </a:r>
            <a:br>
              <a:rPr lang="pt-BR" sz="2400" dirty="0" smtClean="0"/>
            </a:br>
            <a:r>
              <a:rPr lang="pt-BR" sz="2400" dirty="0" err="1" smtClean="0"/>
              <a:t>int</a:t>
            </a:r>
            <a:r>
              <a:rPr lang="pt-BR" sz="2400" dirty="0" smtClean="0"/>
              <a:t> i;</a:t>
            </a:r>
            <a:br>
              <a:rPr lang="pt-BR" sz="2400" dirty="0" smtClean="0"/>
            </a:br>
            <a:r>
              <a:rPr lang="pt-BR" sz="2400" dirty="0" smtClean="0"/>
              <a:t>for (i = 0; i &lt; 10; i++) {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printf</a:t>
            </a:r>
            <a:r>
              <a:rPr lang="pt-BR" sz="2400" dirty="0" smtClean="0"/>
              <a:t>("*********\n");</a:t>
            </a:r>
            <a:br>
              <a:rPr lang="pt-BR" sz="2400" dirty="0" smtClean="0"/>
            </a:br>
            <a:r>
              <a:rPr lang="pt-BR" sz="2400" dirty="0" smtClean="0"/>
              <a:t>}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}</a:t>
            </a: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b="1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114800" y="2048470"/>
            <a:ext cx="41148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error: conflicting types </a:t>
            </a:r>
            <a:r>
              <a:rPr lang="en-US" dirty="0" smtClean="0"/>
              <a:t>for '</a:t>
            </a:r>
            <a:r>
              <a:rPr lang="en-US" dirty="0" err="1" smtClean="0"/>
              <a:t>desenha</a:t>
            </a:r>
            <a:r>
              <a:rPr lang="en-US" dirty="0" smtClean="0"/>
              <a:t>’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Picture 3" descr="D:\marco\Downloads\ATENÇA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514600"/>
            <a:ext cx="1524000" cy="136967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O que aconteceu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400" dirty="0" smtClean="0"/>
              <a:t>Se tentarmos utilizar uma função antes </a:t>
            </a:r>
            <a:r>
              <a:rPr lang="pt-BR" sz="2400" dirty="0" smtClean="0"/>
              <a:t>de escrevê-la </a:t>
            </a:r>
            <a:r>
              <a:rPr lang="pt-BR" sz="2400" dirty="0" smtClean="0"/>
              <a:t>o compilador supõe que seu </a:t>
            </a:r>
            <a:r>
              <a:rPr lang="pt-BR" sz="2400" dirty="0" smtClean="0"/>
              <a:t>tipo de </a:t>
            </a:r>
            <a:r>
              <a:rPr lang="pt-BR" sz="2400" dirty="0" smtClean="0"/>
              <a:t>retorno é </a:t>
            </a:r>
            <a:r>
              <a:rPr lang="pt-BR" sz="2400" dirty="0" err="1" smtClean="0"/>
              <a:t>int</a:t>
            </a: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pt-BR" sz="24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pt-BR" sz="24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400" dirty="0" smtClean="0"/>
              <a:t>Existem </a:t>
            </a:r>
            <a:r>
              <a:rPr lang="pt-BR" sz="2400" dirty="0" smtClean="0"/>
              <a:t>duas soluções para este </a:t>
            </a:r>
            <a:r>
              <a:rPr lang="pt-BR" sz="2400" dirty="0" smtClean="0"/>
              <a:t>problema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dirty="0" smtClean="0"/>
              <a:t>O </a:t>
            </a:r>
            <a:r>
              <a:rPr lang="pt-BR" dirty="0" smtClean="0"/>
              <a:t>primeiro é escrever a função antes de </a:t>
            </a:r>
            <a:r>
              <a:rPr lang="pt-BR" dirty="0" smtClean="0"/>
              <a:t>utilizá-la, como </a:t>
            </a:r>
            <a:r>
              <a:rPr lang="pt-BR" dirty="0" smtClean="0"/>
              <a:t>no vimos exemplo </a:t>
            </a:r>
            <a:r>
              <a:rPr lang="pt-BR" dirty="0" smtClean="0"/>
              <a:t>inicial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b="1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219200" y="2362200"/>
            <a:ext cx="54864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Mas como o tipo de retorno da função é </a:t>
            </a:r>
            <a:r>
              <a:rPr lang="pt-BR" i="1" dirty="0" err="1" smtClean="0"/>
              <a:t>void</a:t>
            </a:r>
            <a:r>
              <a:rPr lang="pt-BR" dirty="0" smtClean="0"/>
              <a:t>, temos </a:t>
            </a:r>
            <a:r>
              <a:rPr lang="pt-BR" dirty="0" smtClean="0"/>
              <a:t>um erro de </a:t>
            </a:r>
            <a:r>
              <a:rPr lang="pt-BR" dirty="0" smtClean="0"/>
              <a:t>compilação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19200" y="4572000"/>
            <a:ext cx="5486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A segunda é utilizar um protótipo para a função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228600"/>
            <a:ext cx="8458200" cy="63246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/*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    Protótipo </a:t>
            </a:r>
            <a:r>
              <a:rPr lang="pt-BR" sz="2400" dirty="0" smtClean="0"/>
              <a:t>da função desenha. Um protótipo </a:t>
            </a:r>
            <a:r>
              <a:rPr lang="pt-BR" sz="2400" dirty="0" smtClean="0"/>
              <a:t>possui apenas a assinatura </a:t>
            </a:r>
            <a:r>
              <a:rPr lang="pt-BR" sz="2400" dirty="0" smtClean="0"/>
              <a:t>da função. Isto é, seu tipo </a:t>
            </a:r>
            <a:r>
              <a:rPr lang="pt-BR" sz="2400" dirty="0" smtClean="0"/>
              <a:t>de </a:t>
            </a:r>
            <a:r>
              <a:rPr lang="pt-BR" sz="2400" dirty="0" smtClean="0"/>
              <a:t>retorno e sua lista de parâmetros</a:t>
            </a:r>
            <a:r>
              <a:rPr lang="pt-BR" sz="2400" dirty="0" smtClean="0"/>
              <a:t>.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*/</a:t>
            </a: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smtClean="0"/>
              <a:t>desenha(</a:t>
            </a:r>
            <a:r>
              <a:rPr lang="pt-BR" sz="2400" dirty="0" err="1" smtClean="0"/>
              <a:t>void</a:t>
            </a:r>
            <a:r>
              <a:rPr lang="pt-BR" sz="2400" dirty="0" smtClean="0"/>
              <a:t>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  <a:r>
              <a:rPr lang="pt-BR" sz="2400" dirty="0" err="1" smtClean="0"/>
              <a:t>main</a:t>
            </a:r>
            <a:r>
              <a:rPr lang="pt-BR" sz="2400" dirty="0" smtClean="0"/>
              <a:t>(</a:t>
            </a:r>
            <a:r>
              <a:rPr lang="pt-BR" sz="2400" dirty="0" err="1" smtClean="0"/>
              <a:t>void</a:t>
            </a:r>
            <a:r>
              <a:rPr lang="pt-BR" sz="2400" dirty="0" smtClean="0"/>
              <a:t>) {</a:t>
            </a:r>
            <a:br>
              <a:rPr lang="pt-BR" sz="2400" dirty="0" smtClean="0"/>
            </a:br>
            <a:r>
              <a:rPr lang="pt-BR" sz="2400" dirty="0" smtClean="0"/>
              <a:t>desenha();</a:t>
            </a:r>
            <a:br>
              <a:rPr lang="pt-BR" sz="2400" dirty="0" smtClean="0"/>
            </a:br>
            <a:r>
              <a:rPr lang="pt-BR" sz="2400" dirty="0" smtClean="0"/>
              <a:t>system(''PAUSE'');</a:t>
            </a:r>
            <a:br>
              <a:rPr lang="pt-BR" sz="2400" dirty="0" smtClean="0"/>
            </a:br>
            <a:r>
              <a:rPr lang="pt-BR" sz="2400" dirty="0" err="1" smtClean="0"/>
              <a:t>return</a:t>
            </a:r>
            <a:r>
              <a:rPr lang="pt-BR" sz="2400" dirty="0" smtClean="0"/>
              <a:t> 0</a:t>
            </a:r>
            <a:r>
              <a:rPr lang="pt-BR" sz="2400" dirty="0" smtClean="0"/>
              <a:t>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}</a:t>
            </a: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smtClean="0"/>
              <a:t>desenha(</a:t>
            </a:r>
            <a:r>
              <a:rPr lang="pt-BR" sz="2400" dirty="0" err="1" smtClean="0"/>
              <a:t>void</a:t>
            </a:r>
            <a:r>
              <a:rPr lang="pt-BR" sz="2400" dirty="0" smtClean="0"/>
              <a:t>) {</a:t>
            </a:r>
            <a:br>
              <a:rPr lang="pt-BR" sz="2400" dirty="0" smtClean="0"/>
            </a:br>
            <a:r>
              <a:rPr lang="pt-BR" sz="2400" dirty="0" err="1" smtClean="0"/>
              <a:t>int</a:t>
            </a:r>
            <a:r>
              <a:rPr lang="pt-BR" sz="2400" dirty="0" smtClean="0"/>
              <a:t> i;</a:t>
            </a:r>
            <a:br>
              <a:rPr lang="pt-BR" sz="2400" dirty="0" smtClean="0"/>
            </a:br>
            <a:r>
              <a:rPr lang="pt-BR" sz="2400" dirty="0" smtClean="0"/>
              <a:t>for (i = 0; i &lt; 10; i++)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printf</a:t>
            </a:r>
            <a:r>
              <a:rPr lang="pt-BR" sz="2400" dirty="0" smtClean="0"/>
              <a:t>("*********\n</a:t>
            </a:r>
            <a:r>
              <a:rPr lang="pt-BR" sz="2400" dirty="0" smtClean="0"/>
              <a:t>");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}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 </a:t>
            </a:r>
            <a:br>
              <a:rPr lang="pt-BR" sz="2400" dirty="0" smtClean="0"/>
            </a:br>
            <a:endParaRPr lang="pt-BR" sz="24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Protótipo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Um protótipo de função informa ao compilador </a:t>
            </a:r>
            <a:r>
              <a:rPr lang="pt-BR" sz="2800" dirty="0" smtClean="0"/>
              <a:t>o tipo </a:t>
            </a:r>
            <a:r>
              <a:rPr lang="pt-BR" sz="2800" dirty="0" smtClean="0"/>
              <a:t>de dado retornado pela função, o número </a:t>
            </a:r>
            <a:r>
              <a:rPr lang="pt-BR" sz="2800" dirty="0" smtClean="0"/>
              <a:t>de parâmetros </a:t>
            </a:r>
            <a:r>
              <a:rPr lang="pt-BR" sz="2800" dirty="0" smtClean="0"/>
              <a:t>que a função espera receber, o </a:t>
            </a:r>
            <a:r>
              <a:rPr lang="pt-BR" sz="2800" dirty="0" smtClean="0"/>
              <a:t>tipo dos </a:t>
            </a:r>
            <a:r>
              <a:rPr lang="pt-BR" sz="2800" dirty="0" smtClean="0"/>
              <a:t>parâmetros e a ordem em que </a:t>
            </a:r>
            <a:r>
              <a:rPr lang="pt-BR" sz="2800" dirty="0" smtClean="0"/>
              <a:t>esses parâmetros </a:t>
            </a:r>
            <a:r>
              <a:rPr lang="pt-BR" sz="2800" dirty="0" smtClean="0"/>
              <a:t>são </a:t>
            </a:r>
            <a:r>
              <a:rPr lang="pt-BR" sz="2800" dirty="0" smtClean="0"/>
              <a:t>esperados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000" dirty="0" smtClean="0"/>
              <a:t>O </a:t>
            </a:r>
            <a:r>
              <a:rPr lang="pt-BR" sz="2000" dirty="0" smtClean="0"/>
              <a:t>compilador </a:t>
            </a:r>
            <a:r>
              <a:rPr lang="pt-BR" sz="2000" dirty="0" smtClean="0"/>
              <a:t>utiliza </a:t>
            </a:r>
            <a:r>
              <a:rPr lang="pt-BR" sz="2000" dirty="0" smtClean="0"/>
              <a:t>protótipos para </a:t>
            </a:r>
            <a:r>
              <a:rPr lang="pt-BR" sz="2000" dirty="0" smtClean="0"/>
              <a:t>validar chamadas </a:t>
            </a:r>
            <a:r>
              <a:rPr lang="pt-BR" sz="2000" dirty="0" smtClean="0"/>
              <a:t>a funções</a:t>
            </a:r>
            <a:br>
              <a:rPr lang="pt-BR" sz="2000" dirty="0" smtClean="0"/>
            </a:br>
            <a:endParaRPr lang="pt-BR" sz="2000" dirty="0" smtClean="0"/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000" dirty="0" smtClean="0"/>
              <a:t>O </a:t>
            </a:r>
            <a:r>
              <a:rPr lang="pt-BR" sz="2000" dirty="0" smtClean="0"/>
              <a:t>protótipo da função </a:t>
            </a:r>
            <a:r>
              <a:rPr lang="pt-BR" sz="2000" i="1" dirty="0" smtClean="0"/>
              <a:t>maior </a:t>
            </a:r>
            <a:r>
              <a:rPr lang="pt-BR" sz="2000" dirty="0" smtClean="0"/>
              <a:t>que implementamos seria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/>
              <a:t>maior(</a:t>
            </a:r>
            <a:r>
              <a:rPr lang="pt-BR" sz="2000" dirty="0" err="1" smtClean="0"/>
              <a:t>int</a:t>
            </a:r>
            <a:r>
              <a:rPr lang="pt-BR" sz="2000" dirty="0" smtClean="0"/>
              <a:t> x, </a:t>
            </a:r>
            <a:r>
              <a:rPr lang="pt-BR" sz="2000" dirty="0" err="1" smtClean="0"/>
              <a:t>int</a:t>
            </a:r>
            <a:r>
              <a:rPr lang="pt-BR" sz="2000" dirty="0" smtClean="0"/>
              <a:t> y, </a:t>
            </a:r>
            <a:r>
              <a:rPr lang="pt-BR" sz="2000" dirty="0" err="1" smtClean="0"/>
              <a:t>int</a:t>
            </a:r>
            <a:r>
              <a:rPr lang="pt-BR" sz="2000" dirty="0" smtClean="0"/>
              <a:t> z</a:t>
            </a:r>
            <a:r>
              <a:rPr lang="pt-BR" sz="2000" dirty="0" smtClean="0"/>
              <a:t>)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000" dirty="0" smtClean="0"/>
              <a:t>Ou </a:t>
            </a:r>
            <a:r>
              <a:rPr lang="pt-BR" sz="2000" dirty="0" smtClean="0"/>
              <a:t>ainda, </a:t>
            </a:r>
            <a:r>
              <a:rPr lang="pt-BR" sz="2000" dirty="0" err="1" smtClean="0"/>
              <a:t>int</a:t>
            </a:r>
            <a:r>
              <a:rPr lang="pt-BR" sz="2000" dirty="0" smtClean="0"/>
              <a:t> maior(</a:t>
            </a:r>
            <a:r>
              <a:rPr lang="pt-BR" sz="2000" dirty="0" err="1" smtClean="0"/>
              <a:t>int</a:t>
            </a:r>
            <a:r>
              <a:rPr lang="pt-BR" sz="2000" dirty="0" smtClean="0"/>
              <a:t>, </a:t>
            </a:r>
            <a:r>
              <a:rPr lang="pt-BR" sz="2000" dirty="0" err="1" smtClean="0"/>
              <a:t>int</a:t>
            </a:r>
            <a:r>
              <a:rPr lang="pt-BR" sz="2000" dirty="0" smtClean="0"/>
              <a:t>, </a:t>
            </a:r>
            <a:r>
              <a:rPr lang="pt-BR" sz="2000" dirty="0" err="1" smtClean="0"/>
              <a:t>int</a:t>
            </a:r>
            <a:r>
              <a:rPr lang="pt-BR" sz="2000" dirty="0" smtClean="0"/>
              <a:t>)</a:t>
            </a:r>
            <a:br>
              <a:rPr lang="pt-BR" sz="2000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endParaRPr lang="pt-BR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Variáveis Locais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As </a:t>
            </a:r>
            <a:r>
              <a:rPr lang="pt-BR" sz="2800" dirty="0" smtClean="0"/>
              <a:t>variáveis declaradas no corpo da </a:t>
            </a:r>
            <a:r>
              <a:rPr lang="pt-BR" sz="2800" dirty="0" smtClean="0"/>
              <a:t>função não </a:t>
            </a:r>
            <a:r>
              <a:rPr lang="pt-BR" sz="2800" dirty="0" smtClean="0"/>
              <a:t>são visíveis ao restante do </a:t>
            </a:r>
            <a:r>
              <a:rPr lang="pt-BR" sz="2800" dirty="0" smtClean="0"/>
              <a:t>programa 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dirty="0" smtClean="0"/>
              <a:t>São variáveis locais à </a:t>
            </a:r>
            <a:r>
              <a:rPr lang="pt-BR" sz="2500" dirty="0" smtClean="0"/>
              <a:t>função 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dirty="0" smtClean="0"/>
              <a:t>Somente podem ser usadas dentro </a:t>
            </a:r>
            <a:r>
              <a:rPr lang="pt-BR" sz="2500" dirty="0" smtClean="0"/>
              <a:t>da função </a:t>
            </a:r>
            <a:r>
              <a:rPr lang="pt-BR" sz="2500" dirty="0" smtClean="0"/>
              <a:t>onde foram declaradas</a:t>
            </a:r>
            <a:br>
              <a:rPr lang="pt-BR" sz="2500" dirty="0" smtClean="0"/>
            </a:br>
            <a:r>
              <a:rPr lang="pt-BR" sz="2500" dirty="0" smtClean="0"/>
              <a:t>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Variáveis Globais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São declaradas fora de funções e </a:t>
            </a:r>
            <a:r>
              <a:rPr lang="pt-BR" sz="2800" dirty="0" smtClean="0"/>
              <a:t>conhecidas por </a:t>
            </a:r>
            <a:r>
              <a:rPr lang="pt-BR" sz="2800" dirty="0" smtClean="0"/>
              <a:t>todo o </a:t>
            </a:r>
            <a:r>
              <a:rPr lang="pt-BR" sz="2800" dirty="0" smtClean="0"/>
              <a:t>programa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dirty="0" smtClean="0"/>
              <a:t>Portanto, podem ser acessadas a </a:t>
            </a:r>
            <a:r>
              <a:rPr lang="pt-BR" sz="2500" dirty="0" smtClean="0"/>
              <a:t>partir de </a:t>
            </a:r>
            <a:r>
              <a:rPr lang="pt-BR" sz="2500" dirty="0" smtClean="0"/>
              <a:t>qualquer função</a:t>
            </a:r>
            <a:br>
              <a:rPr lang="pt-BR" sz="2500" dirty="0" smtClean="0"/>
            </a:br>
            <a:r>
              <a:rPr lang="pt-BR" sz="2500" dirty="0" smtClean="0"/>
              <a:t> 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228600"/>
            <a:ext cx="8458200" cy="63246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err="1" smtClean="0"/>
              <a:t>int</a:t>
            </a:r>
            <a:r>
              <a:rPr lang="pt-BR" sz="2400" dirty="0" smtClean="0"/>
              <a:t> soma; //Declaração de variável </a:t>
            </a:r>
            <a:r>
              <a:rPr lang="pt-BR" sz="2400" dirty="0" smtClean="0"/>
              <a:t>global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dirty="0" smtClean="0"/>
              <a:t>/*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dirty="0" smtClean="0"/>
              <a:t>A </a:t>
            </a:r>
            <a:r>
              <a:rPr lang="pt-BR" sz="2000" dirty="0" smtClean="0"/>
              <a:t>função soma recebe dois inteiros e não retorna </a:t>
            </a:r>
            <a:r>
              <a:rPr lang="pt-BR" sz="2000" dirty="0" smtClean="0"/>
              <a:t>nenhum valor. Armazena </a:t>
            </a:r>
            <a:r>
              <a:rPr lang="pt-BR" sz="2000" dirty="0" smtClean="0"/>
              <a:t>o resultado da soma na variável </a:t>
            </a:r>
            <a:r>
              <a:rPr lang="pt-BR" sz="2000" dirty="0" smtClean="0"/>
              <a:t>global soma.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dirty="0" smtClean="0"/>
              <a:t>*/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smtClean="0"/>
              <a:t>somar(</a:t>
            </a:r>
            <a:r>
              <a:rPr lang="pt-BR" sz="2400" dirty="0" err="1" smtClean="0"/>
              <a:t>int</a:t>
            </a:r>
            <a:r>
              <a:rPr lang="pt-BR" sz="2400" dirty="0" smtClean="0"/>
              <a:t> a, </a:t>
            </a:r>
            <a:r>
              <a:rPr lang="pt-BR" sz="2400" dirty="0" err="1" smtClean="0"/>
              <a:t>int</a:t>
            </a:r>
            <a:r>
              <a:rPr lang="pt-BR" sz="2400" dirty="0" smtClean="0"/>
              <a:t> b) {</a:t>
            </a:r>
            <a:br>
              <a:rPr lang="pt-BR" sz="2400" dirty="0" smtClean="0"/>
            </a:br>
            <a:r>
              <a:rPr lang="pt-BR" sz="2400" dirty="0" smtClean="0"/>
              <a:t>soma = a + b; </a:t>
            </a:r>
            <a:r>
              <a:rPr lang="pt-BR" sz="2000" dirty="0" smtClean="0"/>
              <a:t>//Observe a utilização da variável global "</a:t>
            </a:r>
            <a:r>
              <a:rPr lang="pt-BR" sz="2000" dirty="0" smtClean="0"/>
              <a:t>soma“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}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/*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dirty="0" smtClean="0"/>
              <a:t> </a:t>
            </a:r>
            <a:r>
              <a:rPr lang="pt-BR" sz="2000" dirty="0" smtClean="0"/>
              <a:t>A função subtrair recebe dois inteiros e não retorna nenhum</a:t>
            </a:r>
            <a:br>
              <a:rPr lang="pt-BR" sz="2000" dirty="0" smtClean="0"/>
            </a:br>
            <a:r>
              <a:rPr lang="pt-BR" sz="2000" dirty="0" smtClean="0"/>
              <a:t> </a:t>
            </a:r>
            <a:r>
              <a:rPr lang="pt-BR" sz="2000" dirty="0" smtClean="0"/>
              <a:t>valor. Imprime o resultado da subtração dos dois números recebidos</a:t>
            </a:r>
            <a:r>
              <a:rPr lang="pt-BR" sz="2000" dirty="0" smtClean="0"/>
              <a:t>.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*/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smtClean="0"/>
              <a:t>subtrair(</a:t>
            </a:r>
            <a:r>
              <a:rPr lang="pt-BR" sz="2400" dirty="0" err="1" smtClean="0"/>
              <a:t>int</a:t>
            </a:r>
            <a:r>
              <a:rPr lang="pt-BR" sz="2400" dirty="0" smtClean="0"/>
              <a:t> a, </a:t>
            </a:r>
            <a:r>
              <a:rPr lang="pt-BR" sz="2400" dirty="0" err="1" smtClean="0"/>
              <a:t>int</a:t>
            </a:r>
            <a:r>
              <a:rPr lang="pt-BR" sz="2400" dirty="0" smtClean="0"/>
              <a:t> b) {</a:t>
            </a:r>
            <a:br>
              <a:rPr lang="pt-BR" sz="2400" dirty="0" smtClean="0"/>
            </a:br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  <a:r>
              <a:rPr lang="pt-BR" sz="2400" dirty="0" err="1" smtClean="0"/>
              <a:t>subtracao</a:t>
            </a:r>
            <a:r>
              <a:rPr lang="pt-BR" sz="2400" dirty="0" smtClean="0"/>
              <a:t>; //Declaração de variável local</a:t>
            </a:r>
            <a:br>
              <a:rPr lang="pt-BR" sz="2400" dirty="0" smtClean="0"/>
            </a:br>
            <a:r>
              <a:rPr lang="pt-BR" sz="2400" dirty="0" err="1" smtClean="0"/>
              <a:t>subtracao</a:t>
            </a:r>
            <a:r>
              <a:rPr lang="pt-BR" sz="2400" dirty="0" smtClean="0"/>
              <a:t> = a – b;</a:t>
            </a:r>
            <a:br>
              <a:rPr lang="pt-BR" sz="2400" dirty="0" smtClean="0"/>
            </a:br>
            <a:r>
              <a:rPr lang="pt-BR" sz="2400" dirty="0" err="1" smtClean="0"/>
              <a:t>printf</a:t>
            </a:r>
            <a:r>
              <a:rPr lang="pt-BR" sz="2400" dirty="0" smtClean="0"/>
              <a:t>("%d - %d = %d\n", a, b, </a:t>
            </a:r>
            <a:r>
              <a:rPr lang="pt-BR" sz="2400" dirty="0" err="1" smtClean="0"/>
              <a:t>subtracao</a:t>
            </a:r>
            <a:r>
              <a:rPr lang="pt-BR" sz="2400" dirty="0" smtClean="0"/>
              <a:t>); </a:t>
            </a:r>
            <a:r>
              <a:rPr lang="pt-BR" sz="1600" dirty="0" smtClean="0"/>
              <a:t>//Imprime a </a:t>
            </a:r>
            <a:r>
              <a:rPr lang="pt-BR" sz="1600" dirty="0" smtClean="0"/>
              <a:t>subtração</a:t>
            </a:r>
            <a:endParaRPr lang="pt-BR" sz="24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}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 </a:t>
            </a:r>
            <a:br>
              <a:rPr lang="pt-BR" sz="2400" dirty="0" smtClean="0"/>
            </a:br>
            <a:r>
              <a:rPr lang="pt-BR" sz="2400" dirty="0" smtClean="0"/>
              <a:t> </a:t>
            </a:r>
            <a:br>
              <a:rPr lang="pt-BR" sz="2400" dirty="0" smtClean="0"/>
            </a:br>
            <a:endParaRPr lang="pt-BR" sz="24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Variáveis Locais e Globais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 err="1" smtClean="0"/>
              <a:t>main</a:t>
            </a:r>
            <a:r>
              <a:rPr lang="pt-BR" sz="2800" dirty="0" smtClean="0"/>
              <a:t>(</a:t>
            </a:r>
            <a:r>
              <a:rPr lang="pt-BR" sz="2800" dirty="0" err="1" smtClean="0"/>
              <a:t>void</a:t>
            </a:r>
            <a:r>
              <a:rPr lang="pt-BR" sz="2800" dirty="0" smtClean="0"/>
              <a:t>) {</a:t>
            </a:r>
            <a:br>
              <a:rPr lang="pt-BR" sz="2800" dirty="0" smtClean="0"/>
            </a:br>
            <a:r>
              <a:rPr lang="pt-BR" sz="2800" dirty="0" err="1" smtClean="0"/>
              <a:t>int</a:t>
            </a:r>
            <a:r>
              <a:rPr lang="pt-BR" sz="2800" dirty="0" smtClean="0"/>
              <a:t> x, y; </a:t>
            </a:r>
            <a:r>
              <a:rPr lang="pt-BR" sz="2400" dirty="0" smtClean="0"/>
              <a:t>//Declaração de variáveis locais à função </a:t>
            </a:r>
            <a:r>
              <a:rPr lang="pt-BR" sz="2400" dirty="0" err="1" smtClean="0"/>
              <a:t>main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err="1" smtClean="0"/>
              <a:t>printf</a:t>
            </a:r>
            <a:r>
              <a:rPr lang="pt-BR" sz="2800" dirty="0" smtClean="0"/>
              <a:t>("Digite dois números inteiros: ");</a:t>
            </a:r>
            <a:br>
              <a:rPr lang="pt-BR" sz="2800" dirty="0" smtClean="0"/>
            </a:br>
            <a:r>
              <a:rPr lang="pt-BR" sz="2800" dirty="0" err="1" smtClean="0"/>
              <a:t>scanf</a:t>
            </a:r>
            <a:r>
              <a:rPr lang="pt-BR" sz="2800" dirty="0" smtClean="0"/>
              <a:t>("%i %i", &amp;x, &amp;y);</a:t>
            </a:r>
            <a:br>
              <a:rPr lang="pt-BR" sz="2800" dirty="0" smtClean="0"/>
            </a:b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 </a:t>
            </a:r>
            <a:r>
              <a:rPr lang="pt-BR" sz="2800" dirty="0" smtClean="0"/>
              <a:t> </a:t>
            </a:r>
            <a:r>
              <a:rPr lang="pt-BR" sz="2400" dirty="0" smtClean="0"/>
              <a:t>//</a:t>
            </a:r>
            <a:r>
              <a:rPr lang="pt-BR" sz="2400" dirty="0" smtClean="0"/>
              <a:t>Invocação das funções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somar(x, y);</a:t>
            </a:r>
            <a:br>
              <a:rPr lang="pt-BR" sz="2800" dirty="0" smtClean="0"/>
            </a:br>
            <a:r>
              <a:rPr lang="pt-BR" sz="2800" dirty="0" err="1" smtClean="0"/>
              <a:t>printf</a:t>
            </a:r>
            <a:r>
              <a:rPr lang="pt-BR" sz="2800" dirty="0" smtClean="0"/>
              <a:t>("%d + %d = %d\n", x, y, soma);</a:t>
            </a:r>
            <a:br>
              <a:rPr lang="pt-BR" sz="2800" dirty="0" smtClean="0"/>
            </a:br>
            <a:r>
              <a:rPr lang="pt-BR" sz="2800" dirty="0" smtClean="0"/>
              <a:t>subtrair(x, y);</a:t>
            </a:r>
            <a:br>
              <a:rPr lang="pt-BR" sz="2800" dirty="0" smtClean="0"/>
            </a:br>
            <a:r>
              <a:rPr lang="pt-BR" sz="2000" dirty="0" smtClean="0"/>
              <a:t>//</a:t>
            </a:r>
            <a:r>
              <a:rPr lang="pt-BR" sz="2000" dirty="0" err="1" smtClean="0"/>
              <a:t>Descomente</a:t>
            </a:r>
            <a:r>
              <a:rPr lang="pt-BR" sz="2000" dirty="0" smtClean="0"/>
              <a:t> a linha abaixo e verifique o erro de compilação</a:t>
            </a:r>
            <a:br>
              <a:rPr lang="pt-BR" sz="2000" dirty="0" smtClean="0"/>
            </a:br>
            <a:r>
              <a:rPr lang="pt-BR" sz="2800" dirty="0" smtClean="0"/>
              <a:t>//</a:t>
            </a:r>
            <a:r>
              <a:rPr lang="pt-BR" sz="2800" dirty="0" err="1" smtClean="0"/>
              <a:t>printf</a:t>
            </a:r>
            <a:r>
              <a:rPr lang="pt-BR" sz="2800" dirty="0" smtClean="0"/>
              <a:t>("%d – %d = %d\n", x, y, </a:t>
            </a:r>
            <a:r>
              <a:rPr lang="pt-BR" sz="2800" dirty="0" err="1" smtClean="0"/>
              <a:t>subtracao</a:t>
            </a:r>
            <a:r>
              <a:rPr lang="pt-BR" sz="2800" dirty="0" smtClean="0"/>
              <a:t>);</a:t>
            </a:r>
            <a:br>
              <a:rPr lang="pt-BR" sz="2800" dirty="0" smtClean="0"/>
            </a:br>
            <a:r>
              <a:rPr lang="pt-BR" sz="2800" dirty="0" smtClean="0"/>
              <a:t>system(''PAUSE'');</a:t>
            </a:r>
            <a:br>
              <a:rPr lang="pt-BR" sz="2800" dirty="0" smtClean="0"/>
            </a:br>
            <a:r>
              <a:rPr lang="pt-BR" sz="2800" dirty="0" err="1" smtClean="0"/>
              <a:t>return</a:t>
            </a:r>
            <a:r>
              <a:rPr lang="pt-BR" sz="2800" dirty="0" smtClean="0"/>
              <a:t> 0</a:t>
            </a:r>
            <a:r>
              <a:rPr lang="pt-BR" sz="2800" dirty="0" smtClean="0"/>
              <a:t>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}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 </a:t>
            </a:r>
            <a:r>
              <a:rPr lang="pt-BR" sz="2500" dirty="0" smtClean="0"/>
              <a:t/>
            </a:r>
            <a:br>
              <a:rPr lang="pt-BR" sz="2500" dirty="0" smtClean="0"/>
            </a:br>
            <a:r>
              <a:rPr lang="pt-BR" sz="2500" dirty="0" smtClean="0"/>
              <a:t> 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Saída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500" dirty="0" smtClean="0"/>
              <a:t/>
            </a:r>
            <a:br>
              <a:rPr lang="pt-BR" sz="2500" dirty="0" smtClean="0"/>
            </a:br>
            <a:r>
              <a:rPr lang="pt-BR" sz="2500" dirty="0" smtClean="0"/>
              <a:t> 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b="1" dirty="0">
              <a:latin typeface="+mj-lt"/>
            </a:endParaRPr>
          </a:p>
        </p:txBody>
      </p:sp>
      <p:pic>
        <p:nvPicPr>
          <p:cNvPr id="26626" name="Picture 2" descr="D:\Dropbox\Capturas de tela\Captura de tela 2016-04-07 12.48.1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133600"/>
            <a:ext cx="6314555" cy="26162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Variáveis Locais e Globais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Retirando os comentários da linha </a:t>
            </a:r>
            <a:r>
              <a:rPr lang="pt-BR" sz="2500" dirty="0" smtClean="0"/>
              <a:t/>
            </a:r>
            <a:br>
              <a:rPr lang="pt-BR" sz="2500" dirty="0" smtClean="0"/>
            </a:br>
            <a:r>
              <a:rPr lang="pt-BR" sz="2500" dirty="0" smtClean="0"/>
              <a:t> 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b="1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057400" y="2590800"/>
            <a:ext cx="446686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printf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("%d – %d = %d\n", x, y, 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subtracao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Temos o seguinte erro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''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error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`subtracao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' 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undeclared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2971800"/>
            <a:ext cx="8458200" cy="685800"/>
          </a:xfrm>
        </p:spPr>
        <p:txBody>
          <a:bodyPr>
            <a:noAutofit/>
          </a:bodyPr>
          <a:lstStyle/>
          <a:p>
            <a:pPr lvl="1" algn="ctr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3200" b="1" dirty="0" smtClean="0">
                <a:latin typeface="+mj-lt"/>
              </a:rPr>
              <a:t>Funções</a:t>
            </a:r>
            <a:r>
              <a:rPr lang="pt-BR" sz="3200" dirty="0" smtClean="0"/>
              <a:t/>
            </a:r>
            <a:br>
              <a:rPr lang="pt-BR" sz="3200" dirty="0" smtClean="0"/>
            </a:br>
            <a:endParaRPr lang="pt-BR" sz="24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Passagem de parâmetros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b="1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19200" y="2590800"/>
            <a:ext cx="65532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</a:rPr>
              <a:t> Há </a:t>
            </a: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</a:rPr>
              <a:t>duas formas de passar parâmetros </a:t>
            </a: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</a:rPr>
              <a:t>a funções </a:t>
            </a: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</a:rPr>
              <a:t>em linguagens de </a:t>
            </a: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</a:rPr>
              <a:t>programação</a:t>
            </a:r>
          </a:p>
          <a:p>
            <a:pPr lvl="1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</a:rPr>
              <a:t>Por </a:t>
            </a: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</a:rPr>
              <a:t>valor</a:t>
            </a:r>
          </a:p>
          <a:p>
            <a:pPr lvl="1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</a:rPr>
              <a:t>Por referência</a:t>
            </a: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Passagem de parâmetros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600" dirty="0" smtClean="0"/>
              <a:t>Passagem de parâmetro por </a:t>
            </a:r>
            <a:r>
              <a:rPr lang="pt-BR" sz="3600" dirty="0" smtClean="0"/>
              <a:t>valor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 </a:t>
            </a:r>
            <a:r>
              <a:rPr lang="pt-BR" sz="2800" dirty="0" smtClean="0"/>
              <a:t>Uma cópia do valor do argumento é feita </a:t>
            </a:r>
            <a:r>
              <a:rPr lang="pt-BR" sz="2800" dirty="0" smtClean="0"/>
              <a:t>e passada </a:t>
            </a:r>
            <a:r>
              <a:rPr lang="pt-BR" sz="2800" dirty="0" smtClean="0"/>
              <a:t>para a função </a:t>
            </a:r>
            <a:r>
              <a:rPr lang="pt-BR" sz="2800" dirty="0" smtClean="0"/>
              <a:t>chamada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 Mudanças </a:t>
            </a:r>
            <a:r>
              <a:rPr lang="pt-BR" sz="2800" dirty="0" smtClean="0"/>
              <a:t>realizadas na cópia não afetam </a:t>
            </a:r>
            <a:r>
              <a:rPr lang="pt-BR" sz="2800" dirty="0" smtClean="0"/>
              <a:t>o valor </a:t>
            </a:r>
            <a:r>
              <a:rPr lang="pt-BR" sz="2800" dirty="0" smtClean="0"/>
              <a:t>da variável original </a:t>
            </a:r>
            <a:r>
              <a:rPr lang="pt-BR" sz="2800" dirty="0" smtClean="0"/>
              <a:t>do chamador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1900" dirty="0" smtClean="0"/>
              <a:t/>
            </a:r>
            <a:br>
              <a:rPr lang="pt-BR" sz="1900" dirty="0" smtClean="0"/>
            </a:br>
            <a:r>
              <a:rPr lang="pt-BR" sz="1900" dirty="0" smtClean="0"/>
              <a:t>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b="1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8200" y="4338935"/>
            <a:ext cx="72390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/>
              <a:t> </a:t>
            </a:r>
            <a:r>
              <a:rPr lang="pt-BR" sz="2400" dirty="0" smtClean="0"/>
              <a:t>A passagem de parâmetros em C é sempre </a:t>
            </a:r>
            <a:r>
              <a:rPr lang="pt-BR" sz="2400" dirty="0" smtClean="0"/>
              <a:t>por valor</a:t>
            </a:r>
            <a:endParaRPr lang="pt-B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Passagem de parâmetros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dirty="0" smtClean="0"/>
              <a:t>Passagem de parâmetro por </a:t>
            </a:r>
            <a:r>
              <a:rPr lang="pt-BR" sz="3200" dirty="0" smtClean="0"/>
              <a:t>referência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 </a:t>
            </a:r>
            <a:r>
              <a:rPr lang="pt-BR" sz="2800" dirty="0" smtClean="0"/>
              <a:t>A variável passada com parâmetro para </a:t>
            </a:r>
            <a:r>
              <a:rPr lang="pt-BR" sz="2800" dirty="0" smtClean="0"/>
              <a:t>a função </a:t>
            </a:r>
            <a:r>
              <a:rPr lang="pt-BR" sz="2800" dirty="0" smtClean="0"/>
              <a:t>invocada é a mesma variável da</a:t>
            </a:r>
            <a:br>
              <a:rPr lang="pt-BR" sz="2800" dirty="0" smtClean="0"/>
            </a:br>
            <a:r>
              <a:rPr lang="pt-BR" sz="2800" dirty="0" smtClean="0"/>
              <a:t>função </a:t>
            </a:r>
            <a:r>
              <a:rPr lang="pt-BR" sz="2800" dirty="0" smtClean="0"/>
              <a:t>chamadora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 Mudanças </a:t>
            </a:r>
            <a:r>
              <a:rPr lang="pt-BR" sz="2800" dirty="0" smtClean="0"/>
              <a:t>realizadas na variável afetam </a:t>
            </a:r>
            <a:r>
              <a:rPr lang="pt-BR" sz="2800" dirty="0" smtClean="0"/>
              <a:t>o valor </a:t>
            </a:r>
            <a:r>
              <a:rPr lang="pt-BR" sz="2800" dirty="0" smtClean="0"/>
              <a:t>da variável original do </a:t>
            </a:r>
            <a:r>
              <a:rPr lang="pt-BR" sz="2800" dirty="0" smtClean="0"/>
              <a:t>chamador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400" dirty="0" smtClean="0"/>
              <a:t> </a:t>
            </a:r>
            <a:r>
              <a:rPr lang="pt-BR" sz="2400" dirty="0" smtClean="0"/>
              <a:t>Visto que são efetivamente a mesma variável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3300" dirty="0" smtClean="0"/>
              <a:t> </a:t>
            </a:r>
            <a:r>
              <a:rPr lang="pt-BR" sz="2500" dirty="0" smtClean="0"/>
              <a:t/>
            </a:r>
            <a:br>
              <a:rPr lang="pt-BR" sz="2500" dirty="0" smtClean="0"/>
            </a:b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b="1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90600" y="4572000"/>
            <a:ext cx="7239000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400" dirty="0" smtClean="0"/>
              <a:t> </a:t>
            </a:r>
            <a:r>
              <a:rPr lang="pt-BR" sz="2400" dirty="0" smtClean="0"/>
              <a:t>Em C, é possível simular a passagem </a:t>
            </a:r>
            <a:r>
              <a:rPr lang="pt-BR" sz="2400" dirty="0" smtClean="0"/>
              <a:t>de parâmetro </a:t>
            </a:r>
            <a:r>
              <a:rPr lang="pt-BR" sz="2400" dirty="0" smtClean="0"/>
              <a:t>por </a:t>
            </a:r>
            <a:r>
              <a:rPr lang="pt-BR" sz="2400" dirty="0" smtClean="0"/>
              <a:t>referência</a:t>
            </a:r>
          </a:p>
          <a:p>
            <a:pPr lvl="1">
              <a:buFont typeface="Arial" pitchFamily="34" charset="0"/>
              <a:buChar char="•"/>
            </a:pPr>
            <a:r>
              <a:rPr lang="pt-BR" sz="2400" dirty="0" smtClean="0"/>
              <a:t> Vamos </a:t>
            </a:r>
            <a:r>
              <a:rPr lang="pt-BR" sz="2400" dirty="0" smtClean="0"/>
              <a:t>ver isto mais adiante, com vetores </a:t>
            </a:r>
            <a:r>
              <a:rPr lang="pt-BR" sz="2400" dirty="0" smtClean="0"/>
              <a:t>e ponteiros</a:t>
            </a:r>
            <a:endParaRPr lang="pt-B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Passagem de parâmetros por valor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produto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a, </a:t>
            </a:r>
            <a:r>
              <a:rPr lang="en-US" sz="2800" dirty="0" err="1" smtClean="0"/>
              <a:t>int</a:t>
            </a:r>
            <a:r>
              <a:rPr lang="en-US" sz="2800" dirty="0" smtClean="0"/>
              <a:t> b) {</a:t>
            </a:r>
            <a:br>
              <a:rPr lang="en-US" sz="2800" dirty="0" smtClean="0"/>
            </a:br>
            <a:r>
              <a:rPr lang="en-US" sz="2800" dirty="0" smtClean="0"/>
              <a:t>a = a * b;</a:t>
            </a:r>
            <a:br>
              <a:rPr lang="en-US" sz="2800" dirty="0" smtClean="0"/>
            </a:br>
            <a:r>
              <a:rPr lang="en-US" sz="2800" dirty="0" smtClean="0"/>
              <a:t>return a</a:t>
            </a:r>
            <a:r>
              <a:rPr lang="en-US" sz="2800" dirty="0" smtClean="0"/>
              <a:t>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800" dirty="0" smtClean="0"/>
              <a:t>}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smtClean="0"/>
              <a:t>main(void) {</a:t>
            </a:r>
            <a:br>
              <a:rPr lang="en-US" sz="2800" dirty="0" smtClean="0"/>
            </a:br>
            <a:r>
              <a:rPr lang="en-US" sz="2800" dirty="0" err="1" smtClean="0"/>
              <a:t>int</a:t>
            </a:r>
            <a:r>
              <a:rPr lang="en-US" sz="2800" dirty="0" smtClean="0"/>
              <a:t> a = 3, b = 4;</a:t>
            </a:r>
            <a:br>
              <a:rPr lang="en-US" sz="2800" dirty="0" smtClean="0"/>
            </a:br>
            <a:r>
              <a:rPr lang="en-US" sz="2800" dirty="0" err="1" smtClean="0"/>
              <a:t>printf</a:t>
            </a:r>
            <a:r>
              <a:rPr lang="en-US" sz="2800" dirty="0" smtClean="0"/>
              <a:t>("%d * %d = %d\n", a, b, </a:t>
            </a:r>
            <a:r>
              <a:rPr lang="en-US" sz="2800" dirty="0" err="1" smtClean="0"/>
              <a:t>produto</a:t>
            </a:r>
            <a:r>
              <a:rPr lang="en-US" sz="2800" dirty="0" smtClean="0"/>
              <a:t>(a, b));</a:t>
            </a:r>
            <a:br>
              <a:rPr lang="en-US" sz="2800" dirty="0" smtClean="0"/>
            </a:br>
            <a:r>
              <a:rPr lang="en-US" sz="2800" dirty="0" err="1" smtClean="0"/>
              <a:t>printf</a:t>
            </a:r>
            <a:r>
              <a:rPr lang="en-US" sz="2800" dirty="0" smtClean="0"/>
              <a:t>("a: %d\n", a);</a:t>
            </a:r>
            <a:br>
              <a:rPr lang="en-US" sz="2800" dirty="0" smtClean="0"/>
            </a:br>
            <a:r>
              <a:rPr lang="en-US" sz="2800" dirty="0" smtClean="0"/>
              <a:t>system(''PAUSE'');</a:t>
            </a:r>
            <a:br>
              <a:rPr lang="en-US" sz="2800" dirty="0" smtClean="0"/>
            </a:br>
            <a:r>
              <a:rPr lang="en-US" sz="2800" dirty="0" smtClean="0"/>
              <a:t>return 0</a:t>
            </a:r>
            <a:r>
              <a:rPr lang="en-US" sz="2800" dirty="0" smtClean="0"/>
              <a:t>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800" dirty="0" smtClean="0"/>
              <a:t>}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pt-BR" sz="2500" dirty="0" smtClean="0"/>
              <a:t/>
            </a:r>
            <a:br>
              <a:rPr lang="pt-BR" sz="2500" dirty="0" smtClean="0"/>
            </a:b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b="1" dirty="0">
              <a:latin typeface="+mj-lt"/>
            </a:endParaRPr>
          </a:p>
        </p:txBody>
      </p:sp>
      <p:pic>
        <p:nvPicPr>
          <p:cNvPr id="27650" name="Picture 2" descr="D:\Dropbox\Capturas de tela\Captura de tela 2016-04-07 13.11.4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0096" y="2133600"/>
            <a:ext cx="5284304" cy="16764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Passagem de parâmetros por valor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Experimente </a:t>
            </a:r>
            <a:r>
              <a:rPr lang="pt-BR" sz="2800" dirty="0" smtClean="0"/>
              <a:t>adicionar esta linha de código </a:t>
            </a:r>
            <a:r>
              <a:rPr lang="pt-BR" sz="2800" dirty="0" smtClean="0"/>
              <a:t>nas funções </a:t>
            </a:r>
            <a:r>
              <a:rPr lang="pt-BR" sz="2800" dirty="0" smtClean="0"/>
              <a:t>produto e </a:t>
            </a:r>
            <a:r>
              <a:rPr lang="pt-BR" sz="2800" dirty="0" err="1" smtClean="0"/>
              <a:t>main</a:t>
            </a:r>
            <a:endParaRPr lang="pt-BR" sz="2800" dirty="0" smtClean="0"/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dirty="0" err="1" smtClean="0"/>
              <a:t>printf</a:t>
            </a:r>
            <a:r>
              <a:rPr lang="pt-BR" sz="2500" dirty="0" smtClean="0"/>
              <a:t>("&amp;a: %X\n", &amp;a);</a:t>
            </a:r>
            <a:br>
              <a:rPr lang="pt-BR" sz="2500" dirty="0" smtClean="0"/>
            </a:br>
            <a:r>
              <a:rPr lang="pt-BR" sz="2500" dirty="0" smtClean="0"/>
              <a:t> 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 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1300" dirty="0" smtClean="0"/>
              <a:t/>
            </a:r>
            <a:br>
              <a:rPr lang="pt-BR" sz="1300" dirty="0" smtClean="0"/>
            </a:br>
            <a:r>
              <a:rPr lang="pt-BR" sz="1300" dirty="0" smtClean="0"/>
              <a:t>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Funções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600" dirty="0" smtClean="0"/>
              <a:t>Resumindo</a:t>
            </a:r>
            <a:r>
              <a:rPr lang="pt-BR" sz="3600" dirty="0" smtClean="0"/>
              <a:t>, </a:t>
            </a:r>
            <a:r>
              <a:rPr lang="pt-BR" sz="3600" dirty="0" smtClean="0"/>
              <a:t>funções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 </a:t>
            </a:r>
            <a:r>
              <a:rPr lang="pt-BR" sz="2800" dirty="0" smtClean="0"/>
              <a:t>Permitem a </a:t>
            </a:r>
            <a:r>
              <a:rPr lang="pt-BR" sz="2800" dirty="0" err="1" smtClean="0"/>
              <a:t>modularização</a:t>
            </a:r>
            <a:r>
              <a:rPr lang="pt-BR" sz="2800" dirty="0" smtClean="0"/>
              <a:t> dos </a:t>
            </a:r>
            <a:r>
              <a:rPr lang="pt-BR" sz="2800" dirty="0" smtClean="0"/>
              <a:t>programas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 </a:t>
            </a:r>
            <a:r>
              <a:rPr lang="pt-BR" sz="2800" dirty="0" smtClean="0"/>
              <a:t>Retornam um e somente um </a:t>
            </a:r>
            <a:r>
              <a:rPr lang="pt-BR" sz="2800" dirty="0" smtClean="0"/>
              <a:t>valor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 </a:t>
            </a:r>
            <a:r>
              <a:rPr lang="pt-BR" sz="2800" dirty="0" smtClean="0"/>
              <a:t>Variáveis definidas nas funções são </a:t>
            </a:r>
            <a:r>
              <a:rPr lang="pt-BR" sz="2800" dirty="0" smtClean="0"/>
              <a:t>locais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 </a:t>
            </a:r>
            <a:r>
              <a:rPr lang="pt-BR" sz="2800" dirty="0" smtClean="0"/>
              <a:t>Funções podem ser </a:t>
            </a:r>
            <a:r>
              <a:rPr lang="pt-BR" sz="2800" dirty="0" smtClean="0"/>
              <a:t>parametrizadas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 </a:t>
            </a:r>
            <a:r>
              <a:rPr lang="pt-BR" sz="2800" dirty="0" smtClean="0"/>
              <a:t>Parâmetros de funções também são</a:t>
            </a:r>
            <a:br>
              <a:rPr lang="pt-BR" sz="2800" dirty="0" smtClean="0"/>
            </a:br>
            <a:r>
              <a:rPr lang="pt-BR" sz="2800" dirty="0" smtClean="0"/>
              <a:t>variáveis locais</a:t>
            </a:r>
            <a:br>
              <a:rPr lang="pt-BR" sz="2800" dirty="0" smtClean="0"/>
            </a:br>
            <a:r>
              <a:rPr lang="pt-BR" sz="2500" dirty="0" smtClean="0"/>
              <a:t>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 </a:t>
            </a:r>
            <a:r>
              <a:rPr lang="pt-BR" sz="1900" dirty="0" smtClean="0"/>
              <a:t/>
            </a:r>
            <a:br>
              <a:rPr lang="pt-BR" sz="1900" dirty="0" smtClean="0"/>
            </a:b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Recursividade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600" dirty="0" smtClean="0"/>
              <a:t>Existem </a:t>
            </a:r>
            <a:r>
              <a:rPr lang="pt-BR" sz="3600" dirty="0" smtClean="0"/>
              <a:t>funções que podem </a:t>
            </a:r>
            <a:r>
              <a:rPr lang="pt-BR" sz="3600" dirty="0" smtClean="0"/>
              <a:t>ser definidas através </a:t>
            </a:r>
            <a:r>
              <a:rPr lang="pt-BR" sz="3600" dirty="0" smtClean="0"/>
              <a:t>delas próprias</a:t>
            </a:r>
            <a:br>
              <a:rPr lang="pt-BR" sz="3600" dirty="0" smtClean="0"/>
            </a:br>
            <a:r>
              <a:rPr lang="pt-BR" sz="3600" dirty="0" smtClean="0"/>
              <a:t>	</a:t>
            </a:r>
            <a:r>
              <a:rPr lang="pt-BR" sz="3600" dirty="0" smtClean="0">
                <a:solidFill>
                  <a:schemeClr val="accent2">
                    <a:lumMod val="75000"/>
                  </a:schemeClr>
                </a:solidFill>
              </a:rPr>
              <a:t>– </a:t>
            </a:r>
            <a:r>
              <a:rPr lang="pt-BR" sz="3600" dirty="0" smtClean="0">
                <a:solidFill>
                  <a:schemeClr val="accent2">
                    <a:lumMod val="75000"/>
                  </a:schemeClr>
                </a:solidFill>
              </a:rPr>
              <a:t>5! = 5 * 4!</a:t>
            </a:r>
            <a:br>
              <a:rPr lang="pt-BR" sz="36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sz="3600" dirty="0" smtClean="0">
                <a:solidFill>
                  <a:schemeClr val="accent2">
                    <a:lumMod val="75000"/>
                  </a:schemeClr>
                </a:solidFill>
              </a:rPr>
              <a:t>	– </a:t>
            </a:r>
            <a:r>
              <a:rPr lang="pt-BR" sz="3600" dirty="0" smtClean="0">
                <a:solidFill>
                  <a:schemeClr val="accent2">
                    <a:lumMod val="75000"/>
                  </a:schemeClr>
                </a:solidFill>
              </a:rPr>
              <a:t>4! = 4 * 3!</a:t>
            </a:r>
            <a:br>
              <a:rPr lang="pt-BR" sz="36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sz="3600" dirty="0" smtClean="0">
                <a:solidFill>
                  <a:schemeClr val="accent2">
                    <a:lumMod val="75000"/>
                  </a:schemeClr>
                </a:solidFill>
              </a:rPr>
              <a:t>	– </a:t>
            </a:r>
            <a:r>
              <a:rPr lang="pt-BR" sz="3600" dirty="0" smtClean="0">
                <a:solidFill>
                  <a:schemeClr val="accent2">
                    <a:lumMod val="75000"/>
                  </a:schemeClr>
                </a:solidFill>
              </a:rPr>
              <a:t>3! = 3 * 2!</a:t>
            </a:r>
            <a:br>
              <a:rPr lang="pt-BR" sz="36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sz="3600" dirty="0" smtClean="0">
                <a:solidFill>
                  <a:schemeClr val="accent2">
                    <a:lumMod val="75000"/>
                  </a:schemeClr>
                </a:solidFill>
              </a:rPr>
              <a:t>	– </a:t>
            </a:r>
            <a:r>
              <a:rPr lang="pt-BR" sz="3600" dirty="0" smtClean="0">
                <a:solidFill>
                  <a:schemeClr val="accent2">
                    <a:lumMod val="75000"/>
                  </a:schemeClr>
                </a:solidFill>
              </a:rPr>
              <a:t>2! = 2 * 1!</a:t>
            </a:r>
            <a:br>
              <a:rPr lang="pt-BR" sz="36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sz="3600" dirty="0" smtClean="0">
                <a:solidFill>
                  <a:schemeClr val="accent2">
                    <a:lumMod val="75000"/>
                  </a:schemeClr>
                </a:solidFill>
              </a:rPr>
              <a:t>	– </a:t>
            </a:r>
            <a:r>
              <a:rPr lang="pt-BR" sz="3600" dirty="0" smtClean="0">
                <a:solidFill>
                  <a:schemeClr val="accent2">
                    <a:lumMod val="75000"/>
                  </a:schemeClr>
                </a:solidFill>
              </a:rPr>
              <a:t>1! = 1 * 0!</a:t>
            </a:r>
            <a:br>
              <a:rPr lang="pt-BR" sz="36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sz="3600" dirty="0" smtClean="0">
                <a:solidFill>
                  <a:schemeClr val="accent2">
                    <a:lumMod val="75000"/>
                  </a:schemeClr>
                </a:solidFill>
              </a:rPr>
              <a:t>	– </a:t>
            </a:r>
            <a:r>
              <a:rPr lang="pt-BR" sz="3600" dirty="0" smtClean="0">
                <a:solidFill>
                  <a:schemeClr val="accent2">
                    <a:lumMod val="75000"/>
                  </a:schemeClr>
                </a:solidFill>
              </a:rPr>
              <a:t>0! = </a:t>
            </a:r>
            <a:r>
              <a:rPr lang="pt-BR" sz="36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600" dirty="0" smtClean="0"/>
              <a:t>Essas </a:t>
            </a:r>
            <a:r>
              <a:rPr lang="pt-BR" sz="3600" dirty="0" smtClean="0"/>
              <a:t>funções são conhecidas como</a:t>
            </a:r>
            <a:br>
              <a:rPr lang="pt-BR" sz="3600" dirty="0" smtClean="0"/>
            </a:br>
            <a:r>
              <a:rPr lang="pt-BR" sz="3600" dirty="0" smtClean="0"/>
              <a:t>recursivas</a:t>
            </a:r>
            <a:br>
              <a:rPr lang="pt-BR" sz="3600" dirty="0" smtClean="0"/>
            </a:br>
            <a:r>
              <a:rPr lang="pt-BR" sz="3600" dirty="0" smtClean="0"/>
              <a:t> 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500" dirty="0" smtClean="0"/>
              <a:t>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 </a:t>
            </a:r>
            <a:r>
              <a:rPr lang="pt-BR" sz="1900" dirty="0" smtClean="0"/>
              <a:t/>
            </a:r>
            <a:br>
              <a:rPr lang="pt-BR" sz="1900" dirty="0" smtClean="0"/>
            </a:b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Recursividade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600" dirty="0" smtClean="0"/>
              <a:t>Funções recursivas possuem um ou </a:t>
            </a:r>
            <a:r>
              <a:rPr lang="pt-BR" sz="3600" dirty="0" smtClean="0"/>
              <a:t>mais casos </a:t>
            </a:r>
            <a:r>
              <a:rPr lang="pt-BR" sz="3600" dirty="0" smtClean="0"/>
              <a:t>bases (que possuem um </a:t>
            </a:r>
            <a:r>
              <a:rPr lang="pt-BR" sz="3600" dirty="0" smtClean="0"/>
              <a:t>valor específico</a:t>
            </a:r>
            <a:r>
              <a:rPr lang="pt-BR" sz="3600" dirty="0" smtClean="0"/>
              <a:t>) e um caso </a:t>
            </a:r>
            <a:r>
              <a:rPr lang="pt-BR" sz="3600" dirty="0" smtClean="0"/>
              <a:t>geral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300" dirty="0" smtClean="0"/>
              <a:t> </a:t>
            </a:r>
            <a:r>
              <a:rPr lang="pt-BR" sz="3200" dirty="0" smtClean="0"/>
              <a:t>A </a:t>
            </a:r>
            <a:r>
              <a:rPr lang="pt-BR" sz="3200" dirty="0" smtClean="0"/>
              <a:t>função fatorial tem o caso base para </a:t>
            </a:r>
            <a:endParaRPr lang="pt-BR" sz="3200" dirty="0" smtClean="0"/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3200" dirty="0" smtClean="0"/>
              <a:t>	</a:t>
            </a:r>
            <a:r>
              <a:rPr lang="pt-BR" sz="3200" dirty="0" smtClean="0"/>
              <a:t>0</a:t>
            </a:r>
            <a:r>
              <a:rPr lang="pt-BR" sz="3200" dirty="0" smtClean="0"/>
              <a:t>! = </a:t>
            </a:r>
            <a:r>
              <a:rPr lang="pt-BR" sz="3200" dirty="0" smtClean="0"/>
              <a:t>1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dirty="0" smtClean="0"/>
              <a:t> </a:t>
            </a:r>
            <a:r>
              <a:rPr lang="pt-BR" sz="3200" dirty="0" smtClean="0"/>
              <a:t>A definição geral da função fatorial é </a:t>
            </a:r>
            <a:endParaRPr lang="pt-BR" sz="3200" dirty="0" smtClean="0"/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3200" dirty="0" smtClean="0"/>
              <a:t>	</a:t>
            </a:r>
            <a:r>
              <a:rPr lang="pt-BR" sz="3200" dirty="0" smtClean="0"/>
              <a:t>n</a:t>
            </a:r>
            <a:r>
              <a:rPr lang="pt-BR" sz="3200" dirty="0" smtClean="0"/>
              <a:t>! = n </a:t>
            </a:r>
            <a:r>
              <a:rPr lang="pt-BR" sz="3200" dirty="0" smtClean="0"/>
              <a:t>*(</a:t>
            </a:r>
            <a:r>
              <a:rPr lang="pt-BR" sz="3200" dirty="0" smtClean="0"/>
              <a:t>n-1</a:t>
            </a:r>
            <a:r>
              <a:rPr lang="pt-BR" sz="3200" dirty="0" smtClean="0"/>
              <a:t>)</a:t>
            </a:r>
            <a:r>
              <a:rPr lang="pt-BR" sz="700" dirty="0" smtClean="0"/>
              <a:t>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Recursividade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dirty="0" smtClean="0"/>
              <a:t>Em C, a função fatorial pode ser assim definida</a:t>
            </a:r>
            <a:br>
              <a:rPr lang="pt-BR" dirty="0" smtClean="0"/>
            </a:br>
            <a:endParaRPr lang="pt-BR" b="1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81000" y="2057400"/>
            <a:ext cx="7620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#include &lt;</a:t>
            </a:r>
            <a:r>
              <a:rPr lang="pt-BR" sz="2000" dirty="0" err="1" smtClean="0">
                <a:solidFill>
                  <a:schemeClr val="accent2">
                    <a:lumMod val="75000"/>
                  </a:schemeClr>
                </a:solidFill>
              </a:rPr>
              <a:t>stdio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.h&gt;</a:t>
            </a:r>
            <a:b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#include &lt;</a:t>
            </a:r>
            <a:r>
              <a:rPr lang="pt-BR" sz="2000" dirty="0" err="1" smtClean="0">
                <a:solidFill>
                  <a:schemeClr val="accent2">
                    <a:lumMod val="75000"/>
                  </a:schemeClr>
                </a:solidFill>
              </a:rPr>
              <a:t>stdlib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.h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sz="2000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 fatorial(</a:t>
            </a:r>
            <a:r>
              <a:rPr lang="pt-BR" sz="2000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); //Protótipo da função fatorial</a:t>
            </a:r>
            <a:b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sz="2000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 fatorial(</a:t>
            </a:r>
            <a:r>
              <a:rPr lang="pt-BR" sz="2000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 n) {</a:t>
            </a:r>
            <a:b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	//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Caso base: fatorial(0) = 1</a:t>
            </a:r>
            <a:b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pt-BR" sz="2000" dirty="0" err="1" smtClean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(n == 0)</a:t>
            </a:r>
            <a:b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			</a:t>
            </a:r>
            <a:r>
              <a:rPr lang="pt-BR" sz="2000" dirty="0" err="1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1;</a:t>
            </a:r>
            <a:b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sz="2000" smtClean="0">
                <a:solidFill>
                  <a:schemeClr val="accent2">
                    <a:lumMod val="75000"/>
                  </a:schemeClr>
                </a:solidFill>
              </a:rPr>
              <a:t>	//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Caso geral: fatorial(n) = n * fatorial(n-1)</a:t>
            </a:r>
            <a:b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pt-BR" sz="2000" dirty="0" err="1" smtClean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pt-BR" sz="2000" dirty="0" err="1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n * fatorial(n-1);</a:t>
            </a:r>
            <a:b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Funções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dirty="0" smtClean="0"/>
              <a:t>Os programas que resolvem problemas do</a:t>
            </a:r>
            <a:br>
              <a:rPr lang="pt-BR" sz="3200" dirty="0" smtClean="0"/>
            </a:br>
            <a:r>
              <a:rPr lang="pt-BR" sz="3200" dirty="0" smtClean="0"/>
              <a:t>mundo real são normalmente maiores do que</a:t>
            </a:r>
            <a:br>
              <a:rPr lang="pt-BR" sz="3200" dirty="0" smtClean="0"/>
            </a:br>
            <a:r>
              <a:rPr lang="pt-BR" sz="3200" dirty="0" smtClean="0"/>
              <a:t>os programas apresentados até aqui no curso</a:t>
            </a:r>
            <a:br>
              <a:rPr lang="pt-BR" sz="3200" dirty="0" smtClean="0"/>
            </a:br>
            <a:endParaRPr lang="pt-BR" sz="32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600" b="1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133600" y="3657600"/>
            <a:ext cx="54102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A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experiência tem mostrado que a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melhor maneira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de desenvolver e manter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grandes programas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é construí-lo utilizando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pedaços menores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, chamados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módulos.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endParaRPr lang="pt-BR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Técnica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de dividir para conquistar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Funções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dirty="0" smtClean="0"/>
              <a:t>Módulos em C são chamados </a:t>
            </a:r>
            <a:r>
              <a:rPr lang="pt-BR" sz="3200" dirty="0" smtClean="0"/>
              <a:t>funções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dirty="0" smtClean="0"/>
              <a:t> </a:t>
            </a:r>
            <a:r>
              <a:rPr lang="pt-BR" sz="2900" dirty="0" smtClean="0"/>
              <a:t>Programas em C são tipicamente escritos</a:t>
            </a:r>
            <a:br>
              <a:rPr lang="pt-BR" sz="2900" dirty="0" smtClean="0"/>
            </a:br>
            <a:r>
              <a:rPr lang="pt-BR" sz="2900" dirty="0" smtClean="0"/>
              <a:t>combinando novas funções – escritas pelo</a:t>
            </a:r>
            <a:br>
              <a:rPr lang="pt-BR" sz="2900" dirty="0" smtClean="0"/>
            </a:br>
            <a:r>
              <a:rPr lang="pt-BR" sz="2900" dirty="0" smtClean="0"/>
              <a:t>programador – com funções pré-definidas</a:t>
            </a:r>
            <a:br>
              <a:rPr lang="pt-BR" sz="2900" dirty="0" smtClean="0"/>
            </a:br>
            <a:r>
              <a:rPr lang="pt-BR" sz="2900" dirty="0" smtClean="0"/>
              <a:t>na </a:t>
            </a:r>
            <a:r>
              <a:rPr lang="pt-BR" sz="2900" i="1" dirty="0" smtClean="0"/>
              <a:t>C Standard </a:t>
            </a:r>
            <a:r>
              <a:rPr lang="pt-BR" sz="2900" i="1" dirty="0" err="1" smtClean="0"/>
              <a:t>Library</a:t>
            </a:r>
            <a:endParaRPr lang="pt-BR" sz="2900" i="1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dirty="0" smtClean="0"/>
              <a:t> </a:t>
            </a:r>
            <a:r>
              <a:rPr lang="pt-BR" sz="3200" dirty="0" smtClean="0"/>
              <a:t>Até o momento, utilizamos algumas </a:t>
            </a:r>
            <a:r>
              <a:rPr lang="pt-BR" sz="3200" dirty="0" smtClean="0"/>
              <a:t>funções da </a:t>
            </a:r>
            <a:r>
              <a:rPr lang="pt-BR" sz="3200" dirty="0" smtClean="0"/>
              <a:t>biblioteca padrão de C</a:t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endParaRPr lang="pt-BR" sz="32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600" b="1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981200" y="4800600"/>
            <a:ext cx="2438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dirty="0" err="1" smtClean="0"/>
              <a:t>printf</a:t>
            </a:r>
            <a:r>
              <a:rPr lang="pt-BR" dirty="0" smtClean="0"/>
              <a:t>, </a:t>
            </a:r>
            <a:r>
              <a:rPr lang="pt-BR" dirty="0" err="1" smtClean="0"/>
              <a:t>scanf</a:t>
            </a:r>
            <a:r>
              <a:rPr lang="pt-BR" dirty="0" smtClean="0"/>
              <a:t>, </a:t>
            </a:r>
            <a:r>
              <a:rPr lang="pt-BR" dirty="0" smtClean="0"/>
              <a:t>system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Funções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dirty="0" smtClean="0"/>
              <a:t>Sintaxe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6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6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6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Um </a:t>
            </a:r>
            <a:r>
              <a:rPr lang="pt-BR" sz="2800" dirty="0" smtClean="0"/>
              <a:t>exemplo que já vimos bastante até agora é a função </a:t>
            </a:r>
            <a:r>
              <a:rPr lang="pt-BR" sz="2800" dirty="0" err="1" smtClean="0"/>
              <a:t>main</a:t>
            </a:r>
            <a:endParaRPr lang="pt-BR" sz="2800" dirty="0" smtClean="0"/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dirty="0" err="1" smtClean="0"/>
              <a:t>int</a:t>
            </a:r>
            <a:r>
              <a:rPr lang="pt-BR" sz="2500" dirty="0" smtClean="0"/>
              <a:t> </a:t>
            </a:r>
            <a:r>
              <a:rPr lang="pt-BR" sz="2500" dirty="0" err="1" smtClean="0"/>
              <a:t>main</a:t>
            </a:r>
            <a:r>
              <a:rPr lang="pt-BR" sz="2500" dirty="0" smtClean="0"/>
              <a:t>(</a:t>
            </a:r>
            <a:r>
              <a:rPr lang="pt-BR" sz="2500" dirty="0" err="1" smtClean="0"/>
              <a:t>void</a:t>
            </a:r>
            <a:r>
              <a:rPr lang="pt-BR" sz="2500" dirty="0" smtClean="0"/>
              <a:t>)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Retorna </a:t>
            </a:r>
            <a:r>
              <a:rPr lang="pt-BR" sz="2500" dirty="0" smtClean="0"/>
              <a:t>o inteiro 0 em caso de sucesso. Em caso de </a:t>
            </a:r>
            <a:r>
              <a:rPr lang="pt-BR" sz="2500" dirty="0" smtClean="0"/>
              <a:t>falha, retorna </a:t>
            </a:r>
            <a:r>
              <a:rPr lang="pt-BR" sz="2500" dirty="0" smtClean="0"/>
              <a:t>um número diferente de </a:t>
            </a:r>
            <a:r>
              <a:rPr lang="pt-BR" sz="2500" dirty="0" smtClean="0"/>
              <a:t>0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Não </a:t>
            </a:r>
            <a:r>
              <a:rPr lang="pt-BR" sz="2500" dirty="0" smtClean="0"/>
              <a:t>recebe nenhum argumento</a:t>
            </a:r>
            <a:br>
              <a:rPr lang="pt-BR" sz="2500" dirty="0" smtClean="0"/>
            </a:br>
            <a:endParaRPr lang="pt-BR" sz="2300" b="1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52600" y="2133601"/>
            <a:ext cx="51816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err="1" smtClean="0"/>
              <a:t>tipo_de_retorno</a:t>
            </a:r>
            <a:r>
              <a:rPr lang="pt-BR" dirty="0" smtClean="0"/>
              <a:t> nome(parâmetros) {</a:t>
            </a:r>
            <a:br>
              <a:rPr lang="pt-BR" dirty="0" smtClean="0"/>
            </a:br>
            <a:r>
              <a:rPr lang="pt-BR" dirty="0" smtClean="0"/>
              <a:t>	instruções </a:t>
            </a:r>
            <a:r>
              <a:rPr lang="pt-BR" dirty="0" smtClean="0"/>
              <a:t>locais;</a:t>
            </a:r>
            <a:br>
              <a:rPr lang="pt-BR" dirty="0" smtClean="0"/>
            </a:br>
            <a:r>
              <a:rPr lang="pt-BR" dirty="0" smtClean="0"/>
              <a:t>}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Funções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dirty="0" smtClean="0"/>
              <a:t>Os parâmetros recebidos por uma função </a:t>
            </a:r>
            <a:r>
              <a:rPr lang="pt-BR" sz="3200" dirty="0" smtClean="0"/>
              <a:t>são separados </a:t>
            </a:r>
            <a:r>
              <a:rPr lang="pt-BR" sz="3200" dirty="0" smtClean="0"/>
              <a:t>por </a:t>
            </a:r>
            <a:r>
              <a:rPr lang="pt-BR" sz="3200" dirty="0" smtClean="0"/>
              <a:t>vírgulas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dirty="0" smtClean="0"/>
              <a:t>Um </a:t>
            </a:r>
            <a:r>
              <a:rPr lang="pt-BR" sz="3200" dirty="0" smtClean="0"/>
              <a:t>comando normalmente utilizado é o </a:t>
            </a:r>
            <a:r>
              <a:rPr lang="pt-BR" sz="3200" i="1" dirty="0" err="1" smtClean="0"/>
              <a:t>return</a:t>
            </a:r>
            <a:endParaRPr lang="pt-BR" sz="3200" i="1" dirty="0" smtClean="0"/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dirty="0" smtClean="0"/>
              <a:t> </a:t>
            </a:r>
            <a:r>
              <a:rPr lang="pt-BR" sz="2900" dirty="0" smtClean="0"/>
              <a:t>Acompanhado do valor de retorno – o </a:t>
            </a:r>
            <a:r>
              <a:rPr lang="pt-BR" sz="2900" dirty="0" smtClean="0"/>
              <a:t>resultado do </a:t>
            </a:r>
            <a:r>
              <a:rPr lang="pt-BR" sz="2900" dirty="0" smtClean="0"/>
              <a:t>processamento da </a:t>
            </a:r>
            <a:r>
              <a:rPr lang="pt-BR" sz="2900" dirty="0" smtClean="0"/>
              <a:t>função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dirty="0" smtClean="0"/>
              <a:t> </a:t>
            </a:r>
            <a:r>
              <a:rPr lang="pt-BR" sz="2900" dirty="0" smtClean="0"/>
              <a:t>Exceto quando a função não retorna </a:t>
            </a:r>
            <a:r>
              <a:rPr lang="pt-BR" sz="2900" dirty="0" smtClean="0"/>
              <a:t>valores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dirty="0" smtClean="0"/>
              <a:t> </a:t>
            </a:r>
            <a:r>
              <a:rPr lang="pt-BR" sz="2900" dirty="0" smtClean="0"/>
              <a:t>Funções que não retornam valores têm </a:t>
            </a:r>
            <a:r>
              <a:rPr lang="pt-BR" sz="2900" dirty="0" smtClean="0"/>
              <a:t>como tipo </a:t>
            </a:r>
            <a:r>
              <a:rPr lang="pt-BR" sz="2900" dirty="0" smtClean="0"/>
              <a:t>de retorno </a:t>
            </a:r>
            <a:r>
              <a:rPr lang="pt-BR" sz="2900" i="1" dirty="0" err="1" smtClean="0"/>
              <a:t>void</a:t>
            </a:r>
            <a:r>
              <a:rPr lang="pt-BR" sz="2900" dirty="0" smtClean="0"/>
              <a:t>.</a:t>
            </a:r>
            <a:br>
              <a:rPr lang="pt-BR" sz="29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endParaRPr lang="pt-BR" sz="20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228600"/>
            <a:ext cx="8458200" cy="63246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/*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* A </a:t>
            </a:r>
            <a:r>
              <a:rPr lang="pt-BR" sz="2400" dirty="0" smtClean="0"/>
              <a:t>função recebe três inteiros e retorna o maior deles</a:t>
            </a:r>
            <a:r>
              <a:rPr lang="pt-BR" sz="2400" dirty="0" smtClean="0"/>
              <a:t>.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*/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err="1" smtClean="0"/>
              <a:t>int</a:t>
            </a:r>
            <a:r>
              <a:rPr lang="pt-BR" sz="2400" dirty="0" smtClean="0"/>
              <a:t> maior(</a:t>
            </a:r>
            <a:r>
              <a:rPr lang="pt-BR" sz="2400" dirty="0" err="1" smtClean="0"/>
              <a:t>int</a:t>
            </a:r>
            <a:r>
              <a:rPr lang="pt-BR" sz="2400" dirty="0" smtClean="0"/>
              <a:t> x, </a:t>
            </a:r>
            <a:r>
              <a:rPr lang="pt-BR" sz="2400" dirty="0" err="1" smtClean="0"/>
              <a:t>int</a:t>
            </a:r>
            <a:r>
              <a:rPr lang="pt-BR" sz="2400" dirty="0" smtClean="0"/>
              <a:t> y, </a:t>
            </a:r>
            <a:r>
              <a:rPr lang="pt-BR" sz="2400" dirty="0" err="1" smtClean="0"/>
              <a:t>int</a:t>
            </a:r>
            <a:r>
              <a:rPr lang="pt-BR" sz="2400" dirty="0" smtClean="0"/>
              <a:t> z) {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  <a:r>
              <a:rPr lang="pt-BR" sz="2400" dirty="0" smtClean="0"/>
              <a:t>maior = x;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if</a:t>
            </a:r>
            <a:r>
              <a:rPr lang="pt-BR" sz="2400" dirty="0" smtClean="0"/>
              <a:t> </a:t>
            </a:r>
            <a:r>
              <a:rPr lang="pt-BR" sz="2400" dirty="0" smtClean="0"/>
              <a:t>(y &gt; maior) maior = y;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if</a:t>
            </a:r>
            <a:r>
              <a:rPr lang="pt-BR" sz="2400" dirty="0" smtClean="0"/>
              <a:t> </a:t>
            </a:r>
            <a:r>
              <a:rPr lang="pt-BR" sz="2400" dirty="0" smtClean="0"/>
              <a:t>(z &gt; maior) maior = z;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return</a:t>
            </a:r>
            <a:r>
              <a:rPr lang="pt-BR" sz="2400" dirty="0" smtClean="0"/>
              <a:t> </a:t>
            </a:r>
            <a:r>
              <a:rPr lang="pt-BR" sz="2400" dirty="0" smtClean="0"/>
              <a:t>maior; //Retorno da função</a:t>
            </a:r>
            <a:br>
              <a:rPr lang="pt-BR" sz="2400" dirty="0" smtClean="0"/>
            </a:br>
            <a:r>
              <a:rPr lang="pt-BR" sz="2400" dirty="0" smtClean="0"/>
              <a:t>}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  <a:r>
              <a:rPr lang="pt-BR" sz="2400" dirty="0" err="1" smtClean="0"/>
              <a:t>main</a:t>
            </a:r>
            <a:r>
              <a:rPr lang="pt-BR" sz="2400" dirty="0" smtClean="0"/>
              <a:t>(</a:t>
            </a:r>
            <a:r>
              <a:rPr lang="pt-BR" sz="2400" dirty="0" err="1" smtClean="0"/>
              <a:t>void</a:t>
            </a:r>
            <a:r>
              <a:rPr lang="pt-BR" sz="2400" dirty="0" smtClean="0"/>
              <a:t>) {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  <a:r>
              <a:rPr lang="pt-BR" sz="2400" dirty="0" smtClean="0"/>
              <a:t>a, b, c, m;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printf</a:t>
            </a:r>
            <a:r>
              <a:rPr lang="pt-BR" sz="2400" dirty="0" smtClean="0"/>
              <a:t>("Informe três números inteiros:\n");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scanf</a:t>
            </a:r>
            <a:r>
              <a:rPr lang="pt-BR" sz="2400" dirty="0" smtClean="0"/>
              <a:t>("%d %d %d", &amp;a, &amp;b, &amp;c);</a:t>
            </a:r>
            <a:br>
              <a:rPr lang="pt-BR" sz="2400" dirty="0" smtClean="0"/>
            </a:br>
            <a:r>
              <a:rPr lang="pt-BR" sz="2400" dirty="0" smtClean="0"/>
              <a:t>	m </a:t>
            </a:r>
            <a:r>
              <a:rPr lang="pt-BR" sz="2400" dirty="0" smtClean="0"/>
              <a:t>= maior(a, b, c); //Invocação da função </a:t>
            </a:r>
            <a:r>
              <a:rPr lang="pt-BR" sz="2400" i="1" dirty="0" smtClean="0"/>
              <a:t>maior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printf</a:t>
            </a:r>
            <a:r>
              <a:rPr lang="pt-BR" sz="2400" dirty="0" smtClean="0"/>
              <a:t>("O maior dos número digitados é %d\n", m);</a:t>
            </a:r>
            <a:br>
              <a:rPr lang="pt-BR" sz="2400" dirty="0" smtClean="0"/>
            </a:br>
            <a:r>
              <a:rPr lang="pt-BR" sz="2400" dirty="0" smtClean="0"/>
              <a:t>	system</a:t>
            </a:r>
            <a:r>
              <a:rPr lang="pt-BR" sz="2400" dirty="0" smtClean="0"/>
              <a:t>(''PAUSE'');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return</a:t>
            </a:r>
            <a:r>
              <a:rPr lang="pt-BR" sz="2400" dirty="0" smtClean="0"/>
              <a:t> </a:t>
            </a:r>
            <a:r>
              <a:rPr lang="pt-BR" sz="2400" dirty="0" smtClean="0"/>
              <a:t>0;</a:t>
            </a:r>
            <a:br>
              <a:rPr lang="pt-BR" sz="2400" dirty="0" smtClean="0"/>
            </a:br>
            <a:r>
              <a:rPr lang="pt-BR" sz="2400" dirty="0" smtClean="0"/>
              <a:t>}</a:t>
            </a:r>
            <a:br>
              <a:rPr lang="pt-BR" sz="2400" dirty="0" smtClean="0"/>
            </a:br>
            <a:endParaRPr lang="pt-BR" sz="24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Saída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200" dirty="0" smtClean="0"/>
              <a:t/>
            </a:r>
            <a:br>
              <a:rPr lang="pt-BR" sz="2200" dirty="0" smtClean="0"/>
            </a:br>
            <a:endParaRPr lang="pt-BR" sz="2000" b="1" dirty="0">
              <a:latin typeface="+mj-lt"/>
            </a:endParaRPr>
          </a:p>
        </p:txBody>
      </p:sp>
      <p:pic>
        <p:nvPicPr>
          <p:cNvPr id="1026" name="Picture 2" descr="D:\Dropbox\Capturas de tela\Captura de tela 2016-04-06 22.05.2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81200"/>
            <a:ext cx="6934884" cy="31242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228600"/>
            <a:ext cx="8458200" cy="63246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/*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A </a:t>
            </a:r>
            <a:r>
              <a:rPr lang="pt-BR" sz="2400" dirty="0" smtClean="0"/>
              <a:t>função desenha não recebe nenhum parâmetro e </a:t>
            </a:r>
            <a:r>
              <a:rPr lang="pt-BR" sz="2400" dirty="0" smtClean="0"/>
              <a:t>não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retorna </a:t>
            </a:r>
            <a:r>
              <a:rPr lang="pt-BR" sz="2400" dirty="0" smtClean="0"/>
              <a:t>nenhum </a:t>
            </a:r>
            <a:r>
              <a:rPr lang="pt-BR" sz="2400" dirty="0" smtClean="0"/>
              <a:t>valor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*/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smtClean="0"/>
              <a:t>desenha(</a:t>
            </a:r>
            <a:r>
              <a:rPr lang="pt-BR" sz="2400" dirty="0" err="1" smtClean="0"/>
              <a:t>void</a:t>
            </a:r>
            <a:r>
              <a:rPr lang="pt-BR" sz="2400" dirty="0" smtClean="0"/>
              <a:t>) {</a:t>
            </a:r>
            <a:br>
              <a:rPr lang="pt-BR" sz="2400" dirty="0" smtClean="0"/>
            </a:br>
            <a:r>
              <a:rPr lang="pt-BR" sz="2400" dirty="0" err="1" smtClean="0"/>
              <a:t>int</a:t>
            </a:r>
            <a:r>
              <a:rPr lang="pt-BR" sz="2400" dirty="0" smtClean="0"/>
              <a:t> i;</a:t>
            </a:r>
            <a:br>
              <a:rPr lang="pt-BR" sz="2400" dirty="0" smtClean="0"/>
            </a:br>
            <a:r>
              <a:rPr lang="pt-BR" sz="2400" dirty="0" smtClean="0"/>
              <a:t>for (i = 0; i &lt; 10; i++) {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printf</a:t>
            </a:r>
            <a:r>
              <a:rPr lang="pt-BR" sz="2400" dirty="0" smtClean="0"/>
              <a:t>("*********\n");</a:t>
            </a:r>
            <a:br>
              <a:rPr lang="pt-BR" sz="2400" dirty="0" smtClean="0"/>
            </a:br>
            <a:r>
              <a:rPr lang="pt-BR" sz="2400" dirty="0" smtClean="0"/>
              <a:t>}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}</a:t>
            </a: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  <a:r>
              <a:rPr lang="pt-BR" sz="2400" dirty="0" err="1" smtClean="0"/>
              <a:t>main</a:t>
            </a:r>
            <a:r>
              <a:rPr lang="pt-BR" sz="2400" dirty="0" smtClean="0"/>
              <a:t>(</a:t>
            </a:r>
            <a:r>
              <a:rPr lang="pt-BR" sz="2400" dirty="0" err="1" smtClean="0"/>
              <a:t>void</a:t>
            </a:r>
            <a:r>
              <a:rPr lang="pt-BR" sz="2400" dirty="0" smtClean="0"/>
              <a:t>) {</a:t>
            </a:r>
            <a:br>
              <a:rPr lang="pt-BR" sz="2400" dirty="0" smtClean="0"/>
            </a:br>
            <a:r>
              <a:rPr lang="pt-BR" sz="2400" dirty="0" smtClean="0"/>
              <a:t>desenha();</a:t>
            </a:r>
            <a:br>
              <a:rPr lang="pt-BR" sz="2400" dirty="0" smtClean="0"/>
            </a:br>
            <a:r>
              <a:rPr lang="pt-BR" sz="2400" dirty="0" smtClean="0"/>
              <a:t>system(''PAUSE'');</a:t>
            </a:r>
            <a:br>
              <a:rPr lang="pt-BR" sz="2400" dirty="0" smtClean="0"/>
            </a:br>
            <a:r>
              <a:rPr lang="pt-BR" sz="2400" dirty="0" err="1" smtClean="0"/>
              <a:t>return</a:t>
            </a:r>
            <a:r>
              <a:rPr lang="pt-BR" sz="2400" dirty="0" smtClean="0"/>
              <a:t> 0</a:t>
            </a:r>
            <a:r>
              <a:rPr lang="pt-BR" sz="2400" dirty="0" smtClean="0"/>
              <a:t>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}</a:t>
            </a: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b="1" dirty="0">
              <a:latin typeface="+mj-lt"/>
            </a:endParaRPr>
          </a:p>
        </p:txBody>
      </p:sp>
      <p:pic>
        <p:nvPicPr>
          <p:cNvPr id="2050" name="Picture 2" descr="D:\Dropbox\Capturas de tela\Captura de tela 2016-04-06 23.15.0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3733800"/>
            <a:ext cx="5300069" cy="27432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Escritório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736</Words>
  <Application>Microsoft Office PowerPoint</Application>
  <PresentationFormat>Apresentação na tela (4:3)</PresentationFormat>
  <Paragraphs>159</Paragraphs>
  <Slides>28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Balcão Envidraçado</vt:lpstr>
      <vt:lpstr>Slide 1</vt:lpstr>
      <vt:lpstr>Slide 2</vt:lpstr>
      <vt:lpstr>Funções</vt:lpstr>
      <vt:lpstr>Funções</vt:lpstr>
      <vt:lpstr>Funções</vt:lpstr>
      <vt:lpstr>Funções</vt:lpstr>
      <vt:lpstr>Slide 7</vt:lpstr>
      <vt:lpstr>Saída</vt:lpstr>
      <vt:lpstr>Slide 9</vt:lpstr>
      <vt:lpstr>E se tentarmos escrever....</vt:lpstr>
      <vt:lpstr>O que aconteceu</vt:lpstr>
      <vt:lpstr>Slide 12</vt:lpstr>
      <vt:lpstr>Protótipo</vt:lpstr>
      <vt:lpstr>Variáveis Locais</vt:lpstr>
      <vt:lpstr>Variáveis Globais</vt:lpstr>
      <vt:lpstr>Slide 16</vt:lpstr>
      <vt:lpstr>Variáveis Locais e Globais</vt:lpstr>
      <vt:lpstr>Saída</vt:lpstr>
      <vt:lpstr>Variáveis Locais e Globais</vt:lpstr>
      <vt:lpstr>Passagem de parâmetros</vt:lpstr>
      <vt:lpstr>Passagem de parâmetros</vt:lpstr>
      <vt:lpstr>Passagem de parâmetros</vt:lpstr>
      <vt:lpstr>Passagem de parâmetros por valor</vt:lpstr>
      <vt:lpstr>Passagem de parâmetros por valor</vt:lpstr>
      <vt:lpstr>Funções</vt:lpstr>
      <vt:lpstr>Recursividade</vt:lpstr>
      <vt:lpstr>Recursividade</vt:lpstr>
      <vt:lpstr>Recursividade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Thiago José Marques Moura</dc:creator>
  <cp:lastModifiedBy>marco</cp:lastModifiedBy>
  <cp:revision>139</cp:revision>
  <dcterms:modified xsi:type="dcterms:W3CDTF">2016-04-07T16:58:35Z</dcterms:modified>
</cp:coreProperties>
</file>