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notesMasterIdLst>
    <p:notesMasterId r:id="rId14"/>
  </p:notesMasterIdLst>
  <p:handoutMasterIdLst>
    <p:handoutMasterId r:id="rId15"/>
  </p:handout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32" y="183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8F74F-6358-42F7-B765-F0E777903BD8}" type="datetimeFigureOut">
              <a:rPr lang="pt-BR" smtClean="0"/>
              <a:pPr/>
              <a:t>05/05/2016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7210F-3276-4517-9BB8-2C1CAE8A5F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FEA70FD-D74E-46A6-A81A-7B98EF35E0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6F08-BBA3-4403-A799-6D283B66E13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31FF-D3BE-4472-99A5-47D584179B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96B8F6-1E93-4C9B-BCE6-39670D984B1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08EB3E-6F4F-48CD-877C-1689985AFB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9747-0D5E-48C8-A6C5-B50E6447F11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4CF8-B46B-44A3-AE72-1453C6E54D7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BACA1C-D419-471B-97F7-D2E8F43452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3A85-E56D-4469-822A-9F843209A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B11114-2290-436C-95F7-90C09027B69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61C38E-DD27-4171-82DC-8D4602C5AEA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A9B52D6-F852-4CC6-8625-5870EB9C619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85800" y="1143000"/>
            <a:ext cx="7315200" cy="1187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err="1" smtClean="0">
                <a:solidFill>
                  <a:schemeClr val="tx1"/>
                </a:solidFill>
              </a:rPr>
              <a:t>Introdução</a:t>
            </a:r>
            <a:r>
              <a:rPr lang="en-US" sz="3600" dirty="0" smtClean="0">
                <a:solidFill>
                  <a:schemeClr val="tx1"/>
                </a:solidFill>
              </a:rPr>
              <a:t> à </a:t>
            </a:r>
            <a:r>
              <a:rPr lang="en-US" sz="3600" dirty="0" err="1" smtClean="0">
                <a:solidFill>
                  <a:schemeClr val="tx1"/>
                </a:solidFill>
              </a:rPr>
              <a:t>Programação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3505200"/>
            <a:ext cx="785495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18360"/>
          <a:lstStyle/>
          <a:p>
            <a:pPr algn="ct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Instituto Federal de Pernambuco</a:t>
            </a:r>
            <a:endParaRPr lang="pt-BR" sz="2600" dirty="0">
              <a:solidFill>
                <a:schemeClr val="tx1"/>
              </a:solidFill>
              <a:latin typeface="Constantia" pitchFamily="18" charset="0"/>
            </a:endParaRPr>
          </a:p>
          <a:p>
            <a:pPr algn="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Tecnologia em Analise </a:t>
            </a:r>
            <a:r>
              <a:rPr lang="pt-BR" sz="2600" dirty="0">
                <a:solidFill>
                  <a:schemeClr val="tx1"/>
                </a:solidFill>
                <a:latin typeface="Constantia" pitchFamily="18" charset="0"/>
              </a:rPr>
              <a:t>e Desenvolvimento de Sistemas</a:t>
            </a:r>
          </a:p>
          <a:p>
            <a:pPr algn="ct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>
                <a:solidFill>
                  <a:schemeClr val="tx1"/>
                </a:solidFill>
                <a:latin typeface="Constantia" pitchFamily="18" charset="0"/>
              </a:rPr>
              <a:t>Prof. Marco </a:t>
            </a: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Domingues</a:t>
            </a:r>
            <a:endParaRPr lang="pt-BR" sz="2600" dirty="0">
              <a:solidFill>
                <a:srgbClr val="FFFFFF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Passando Matrizes para Funções 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//Podemos omitir o número de linhas: </a:t>
            </a: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void</a:t>
            </a:r>
            <a:r>
              <a:rPr lang="pt-BR" sz="2800" dirty="0" smtClean="0"/>
              <a:t> </a:t>
            </a:r>
            <a:r>
              <a:rPr lang="pt-BR" sz="2800" dirty="0" err="1" smtClean="0"/>
              <a:t>lerMatriz</a:t>
            </a:r>
            <a:r>
              <a:rPr lang="pt-BR" sz="2800" dirty="0" smtClean="0"/>
              <a:t>(</a:t>
            </a:r>
            <a:r>
              <a:rPr lang="pt-BR" sz="2800" dirty="0" err="1" smtClean="0"/>
              <a:t>double</a:t>
            </a:r>
            <a:r>
              <a:rPr lang="pt-BR" sz="2800" dirty="0" smtClean="0"/>
              <a:t> d[L][C]) {</a:t>
            </a:r>
            <a:br>
              <a:rPr lang="pt-BR" sz="2800" dirty="0" smtClean="0"/>
            </a:br>
            <a:r>
              <a:rPr lang="pt-BR" sz="2800" dirty="0" err="1" smtClean="0"/>
              <a:t>int</a:t>
            </a:r>
            <a:r>
              <a:rPr lang="pt-BR" sz="2800" dirty="0" smtClean="0"/>
              <a:t> i, j;</a:t>
            </a:r>
            <a:br>
              <a:rPr lang="pt-BR" sz="2800" dirty="0" smtClean="0"/>
            </a:br>
            <a:r>
              <a:rPr lang="pt-BR" sz="2800" dirty="0" smtClean="0"/>
              <a:t>for (i = 0; i &lt; L; i++) {</a:t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printf</a:t>
            </a:r>
            <a:r>
              <a:rPr lang="pt-BR" sz="2800" dirty="0" smtClean="0"/>
              <a:t>("Digite as notas da disciplina %d:\n", i);</a:t>
            </a:r>
            <a:br>
              <a:rPr lang="pt-BR" sz="2800" dirty="0" smtClean="0"/>
            </a:br>
            <a:r>
              <a:rPr lang="pt-BR" sz="2800" dirty="0" smtClean="0"/>
              <a:t>	for </a:t>
            </a:r>
            <a:r>
              <a:rPr lang="pt-BR" sz="2800" dirty="0" smtClean="0"/>
              <a:t>(j = 0; j &lt; C; j++) {</a:t>
            </a:r>
            <a:br>
              <a:rPr lang="pt-BR" sz="2800" dirty="0" smtClean="0"/>
            </a:br>
            <a:r>
              <a:rPr lang="pt-BR" sz="2800" dirty="0" smtClean="0"/>
              <a:t>		</a:t>
            </a:r>
            <a:r>
              <a:rPr lang="pt-BR" sz="2800" dirty="0" err="1" smtClean="0"/>
              <a:t>printf</a:t>
            </a:r>
            <a:r>
              <a:rPr lang="pt-BR" sz="2800" dirty="0" smtClean="0"/>
              <a:t>("Informe a próxima nota:\n");</a:t>
            </a:r>
            <a:br>
              <a:rPr lang="pt-BR" sz="2800" dirty="0" smtClean="0"/>
            </a:br>
            <a:r>
              <a:rPr lang="pt-BR" sz="2800" dirty="0" smtClean="0"/>
              <a:t>		</a:t>
            </a:r>
            <a:r>
              <a:rPr lang="pt-BR" sz="2800" dirty="0" err="1" smtClean="0"/>
              <a:t>scanf</a:t>
            </a:r>
            <a:r>
              <a:rPr lang="pt-BR" sz="2800" dirty="0" smtClean="0"/>
              <a:t>("%</a:t>
            </a:r>
            <a:r>
              <a:rPr lang="pt-BR" sz="2800" dirty="0" err="1" smtClean="0"/>
              <a:t>lf</a:t>
            </a:r>
            <a:r>
              <a:rPr lang="pt-BR" sz="2800" dirty="0" smtClean="0"/>
              <a:t>", &amp;d[i][j]);</a:t>
            </a:r>
            <a:br>
              <a:rPr lang="pt-BR" sz="2800" dirty="0" smtClean="0"/>
            </a:br>
            <a:r>
              <a:rPr lang="pt-BR" sz="2800" dirty="0" smtClean="0"/>
              <a:t>	}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}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}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6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Vetores com N dimensões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#define X </a:t>
            </a:r>
            <a:r>
              <a:rPr lang="pt-BR" sz="2800" dirty="0" smtClean="0"/>
              <a:t>2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#define </a:t>
            </a:r>
            <a:r>
              <a:rPr lang="pt-BR" sz="2800" dirty="0" smtClean="0"/>
              <a:t>Y </a:t>
            </a:r>
            <a:r>
              <a:rPr lang="pt-BR" sz="2800" dirty="0" smtClean="0"/>
              <a:t>3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#define </a:t>
            </a:r>
            <a:r>
              <a:rPr lang="pt-BR" sz="2800" dirty="0" smtClean="0"/>
              <a:t>Z </a:t>
            </a:r>
            <a:r>
              <a:rPr lang="pt-BR" sz="2800" dirty="0" smtClean="0"/>
              <a:t>6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</a:t>
            </a:r>
            <a:r>
              <a:rPr lang="pt-BR" sz="2800" dirty="0" err="1" smtClean="0"/>
              <a:t>void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err="1" smtClean="0"/>
              <a:t>int</a:t>
            </a:r>
            <a:r>
              <a:rPr lang="pt-BR" sz="2800" dirty="0" smtClean="0"/>
              <a:t> i, j, k;</a:t>
            </a:r>
            <a:br>
              <a:rPr lang="pt-BR" sz="2800" dirty="0" smtClean="0"/>
            </a:br>
            <a:r>
              <a:rPr lang="pt-BR" sz="2800" dirty="0" smtClean="0"/>
              <a:t>//Vetor de </a:t>
            </a:r>
            <a:r>
              <a:rPr lang="pt-BR" sz="2800" dirty="0" err="1" smtClean="0"/>
              <a:t>char</a:t>
            </a:r>
            <a:r>
              <a:rPr lang="pt-BR" sz="2800" dirty="0" smtClean="0"/>
              <a:t> com 3 dimensões</a:t>
            </a:r>
            <a:br>
              <a:rPr lang="pt-BR" sz="2800" dirty="0" smtClean="0"/>
            </a:br>
            <a:r>
              <a:rPr lang="pt-BR" sz="2800" dirty="0" err="1" smtClean="0"/>
              <a:t>char</a:t>
            </a:r>
            <a:r>
              <a:rPr lang="pt-BR" sz="2800" dirty="0" smtClean="0"/>
              <a:t> v[X][Y][Z] = {</a:t>
            </a:r>
            <a:br>
              <a:rPr lang="pt-BR" sz="2800" dirty="0" smtClean="0"/>
            </a:br>
            <a:r>
              <a:rPr lang="pt-BR" sz="2800" dirty="0" smtClean="0"/>
              <a:t>	{ </a:t>
            </a:r>
            <a:r>
              <a:rPr lang="pt-BR" sz="2800" dirty="0" smtClean="0"/>
              <a:t>{"casa"}, {'a', 'b', 'c', 'd', 'e', '\0'}, {"carro"}},</a:t>
            </a:r>
            <a:br>
              <a:rPr lang="pt-BR" sz="2800" dirty="0" smtClean="0"/>
            </a:br>
            <a:r>
              <a:rPr lang="pt-BR" sz="2800" dirty="0" smtClean="0"/>
              <a:t>	{ </a:t>
            </a:r>
            <a:r>
              <a:rPr lang="pt-BR" sz="2800" dirty="0" smtClean="0"/>
              <a:t>{"barco"}, {'x', 'y', 'z', '\0'}, {"C"}}</a:t>
            </a:r>
            <a:br>
              <a:rPr lang="pt-BR" sz="2800" dirty="0" smtClean="0"/>
            </a:br>
            <a:r>
              <a:rPr lang="pt-BR" sz="2800" dirty="0" smtClean="0"/>
              <a:t>}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6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Vetores com N dimensões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for </a:t>
            </a:r>
            <a:r>
              <a:rPr lang="pt-BR" sz="2800" dirty="0" smtClean="0"/>
              <a:t>(i = 0; i &lt; X; i++) {</a:t>
            </a:r>
            <a:br>
              <a:rPr lang="pt-BR" sz="2800" dirty="0" smtClean="0"/>
            </a:br>
            <a:r>
              <a:rPr lang="pt-BR" sz="2800" dirty="0" smtClean="0"/>
              <a:t>	for </a:t>
            </a:r>
            <a:r>
              <a:rPr lang="pt-BR" sz="2800" dirty="0" smtClean="0"/>
              <a:t>(j = 0; j &lt; Y; j++) {</a:t>
            </a:r>
            <a:br>
              <a:rPr lang="pt-BR" sz="2800" dirty="0" smtClean="0"/>
            </a:br>
            <a:r>
              <a:rPr lang="pt-BR" sz="2800" dirty="0" smtClean="0"/>
              <a:t>		for </a:t>
            </a:r>
            <a:r>
              <a:rPr lang="pt-BR" sz="2800" dirty="0" smtClean="0"/>
              <a:t>(k = 0; k &lt; Z; k++) {</a:t>
            </a:r>
            <a:br>
              <a:rPr lang="pt-BR" sz="2800" dirty="0" smtClean="0"/>
            </a:br>
            <a:r>
              <a:rPr lang="pt-BR" sz="2800" dirty="0" smtClean="0"/>
              <a:t>			</a:t>
            </a:r>
            <a:r>
              <a:rPr lang="pt-BR" sz="2800" dirty="0" err="1" smtClean="0"/>
              <a:t>if</a:t>
            </a:r>
            <a:r>
              <a:rPr lang="pt-BR" sz="2800" dirty="0" smtClean="0"/>
              <a:t> </a:t>
            </a:r>
            <a:r>
              <a:rPr lang="pt-BR" sz="2800" dirty="0" smtClean="0"/>
              <a:t>(v[i][j][k] == '\0')</a:t>
            </a:r>
            <a:br>
              <a:rPr lang="pt-BR" sz="2800" dirty="0" smtClean="0"/>
            </a:br>
            <a:r>
              <a:rPr lang="pt-BR" sz="2800" dirty="0" smtClean="0"/>
              <a:t>				</a:t>
            </a:r>
            <a:r>
              <a:rPr lang="pt-BR" sz="2800" dirty="0" err="1" smtClean="0"/>
              <a:t>break</a:t>
            </a:r>
            <a:r>
              <a:rPr lang="pt-BR" sz="2800" dirty="0" smtClean="0"/>
              <a:t>;</a:t>
            </a:r>
            <a:br>
              <a:rPr lang="pt-BR" sz="2800" dirty="0" smtClean="0"/>
            </a:br>
            <a:r>
              <a:rPr lang="pt-BR" sz="2800" dirty="0" smtClean="0"/>
              <a:t>			</a:t>
            </a:r>
            <a:r>
              <a:rPr lang="pt-BR" sz="2800" dirty="0" err="1" smtClean="0"/>
              <a:t>printf</a:t>
            </a:r>
            <a:r>
              <a:rPr lang="pt-BR" sz="2800" dirty="0" smtClean="0"/>
              <a:t>("%c", v[i][j][k]);</a:t>
            </a:r>
            <a:br>
              <a:rPr lang="pt-BR" sz="2800" dirty="0" smtClean="0"/>
            </a:br>
            <a:r>
              <a:rPr lang="pt-BR" sz="2800" dirty="0" smtClean="0"/>
              <a:t>		}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		</a:t>
            </a:r>
            <a:r>
              <a:rPr lang="pt-BR" sz="2800" dirty="0" err="1" smtClean="0"/>
              <a:t>printf</a:t>
            </a:r>
            <a:r>
              <a:rPr lang="pt-BR" sz="2800" dirty="0" smtClean="0"/>
              <a:t>("\n");</a:t>
            </a:r>
            <a:br>
              <a:rPr lang="pt-BR" sz="2800" dirty="0" smtClean="0"/>
            </a:br>
            <a:r>
              <a:rPr lang="pt-BR" sz="2800" dirty="0" smtClean="0"/>
              <a:t>	}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smtClean="0"/>
              <a:t>	}</a:t>
            </a: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return</a:t>
            </a:r>
            <a:r>
              <a:rPr lang="pt-BR" sz="2800" dirty="0" smtClean="0"/>
              <a:t> </a:t>
            </a:r>
            <a:r>
              <a:rPr lang="pt-BR" sz="2800" dirty="0" smtClean="0"/>
              <a:t>0</a:t>
            </a:r>
            <a:r>
              <a:rPr lang="pt-BR" sz="28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}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6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2971800"/>
            <a:ext cx="8458200" cy="685800"/>
          </a:xfrm>
        </p:spPr>
        <p:txBody>
          <a:bodyPr>
            <a:noAutofit/>
          </a:bodyPr>
          <a:lstStyle/>
          <a:p>
            <a:pPr lvl="1" algn="ctr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Matrizes</a:t>
            </a:r>
            <a:r>
              <a:rPr lang="pt-BR" sz="3200" dirty="0" smtClean="0"/>
              <a:t/>
            </a:r>
            <a:br>
              <a:rPr lang="pt-BR" sz="3200" dirty="0" smtClean="0"/>
            </a:br>
            <a:endParaRPr lang="pt-BR" sz="24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Matrizes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Matriz é uma estrutura de dados homogênea</a:t>
            </a:r>
            <a:br>
              <a:rPr lang="pt-BR" sz="2800" dirty="0" smtClean="0"/>
            </a:br>
            <a:r>
              <a:rPr lang="pt-BR" sz="2800" dirty="0" smtClean="0"/>
              <a:t>bidimensional</a:t>
            </a:r>
            <a:br>
              <a:rPr lang="pt-BR" sz="2800" dirty="0" smtClean="0"/>
            </a:br>
            <a:r>
              <a:rPr lang="pt-BR" sz="2800" dirty="0" smtClean="0"/>
              <a:t>	– </a:t>
            </a:r>
            <a:r>
              <a:rPr lang="pt-BR" sz="2800" dirty="0" smtClean="0"/>
              <a:t>Sintaxe: </a:t>
            </a:r>
            <a:endParaRPr lang="pt-BR" sz="2800" dirty="0" smtClean="0"/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dirty="0" smtClean="0"/>
              <a:t>	</a:t>
            </a:r>
            <a:r>
              <a:rPr lang="pt-BR" sz="2500" dirty="0" smtClean="0"/>
              <a:t>tipo </a:t>
            </a:r>
            <a:r>
              <a:rPr lang="pt-BR" sz="2500" dirty="0" err="1" smtClean="0"/>
              <a:t>nome_da_matriz</a:t>
            </a:r>
            <a:r>
              <a:rPr lang="pt-BR" sz="2500" dirty="0" smtClean="0"/>
              <a:t>[tamanho1</a:t>
            </a:r>
            <a:r>
              <a:rPr lang="pt-BR" sz="2500" dirty="0" smtClean="0"/>
              <a:t>][</a:t>
            </a:r>
            <a:r>
              <a:rPr lang="pt-BR" sz="2500" dirty="0" smtClean="0"/>
              <a:t>tamanho2</a:t>
            </a:r>
            <a:r>
              <a:rPr lang="pt-BR" sz="2500" dirty="0" smtClean="0"/>
              <a:t>];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dirty="0" smtClean="0"/>
              <a:t/>
            </a:r>
            <a:br>
              <a:rPr lang="pt-BR" sz="2500" dirty="0" smtClean="0"/>
            </a:br>
            <a:r>
              <a:rPr lang="pt-BR" sz="2500" dirty="0" smtClean="0"/>
              <a:t>– Tamanho1 representa o número de linhas da</a:t>
            </a:r>
            <a:br>
              <a:rPr lang="pt-BR" sz="2500" dirty="0" smtClean="0"/>
            </a:br>
            <a:r>
              <a:rPr lang="pt-BR" sz="2500" dirty="0" smtClean="0"/>
              <a:t>matriz e tamanho2 o número de colunas</a:t>
            </a:r>
            <a:br>
              <a:rPr lang="pt-BR" sz="2500" dirty="0" smtClean="0"/>
            </a:br>
            <a:r>
              <a:rPr lang="pt-BR" sz="2500" dirty="0" smtClean="0"/>
              <a:t/>
            </a:r>
            <a:br>
              <a:rPr lang="pt-BR" sz="2500" dirty="0" smtClean="0"/>
            </a:br>
            <a:r>
              <a:rPr lang="pt-BR" sz="2500" dirty="0" smtClean="0"/>
              <a:t/>
            </a:r>
            <a:br>
              <a:rPr lang="pt-BR" sz="2500" dirty="0" smtClean="0"/>
            </a:br>
            <a:endParaRPr lang="pt-BR" sz="25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Matrizes</a:t>
            </a:r>
            <a:endParaRPr lang="pt-BR" sz="9200" b="1" dirty="0">
              <a:latin typeface="+mj-lt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152400" y="1524000"/>
          <a:ext cx="845819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314"/>
                <a:gridCol w="1208314"/>
                <a:gridCol w="1208314"/>
                <a:gridCol w="1208314"/>
                <a:gridCol w="881744"/>
                <a:gridCol w="1371600"/>
                <a:gridCol w="13715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Col. 1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Col. 2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Col. 3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Col. n-1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Col. n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Linha  1</a:t>
                      </a:r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X[0][0]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X[0][1]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X[0][2]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----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X[0][n-2]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X[0][n-1]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Linha  2</a:t>
                      </a:r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X[1][</a:t>
                      </a:r>
                      <a:r>
                        <a:rPr lang="pt-BR" dirty="0" smtClean="0"/>
                        <a:t>0]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X[1][</a:t>
                      </a:r>
                      <a:r>
                        <a:rPr lang="pt-BR" dirty="0" smtClean="0"/>
                        <a:t>1]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X[1][</a:t>
                      </a:r>
                      <a:r>
                        <a:rPr lang="pt-BR" dirty="0" smtClean="0"/>
                        <a:t>2]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----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X[1][</a:t>
                      </a:r>
                      <a:r>
                        <a:rPr lang="pt-BR" dirty="0" smtClean="0"/>
                        <a:t>n-2]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X[1][</a:t>
                      </a:r>
                      <a:r>
                        <a:rPr lang="pt-BR" dirty="0" smtClean="0"/>
                        <a:t>n-1]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Linha 3</a:t>
                      </a:r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X[m-1][</a:t>
                      </a:r>
                      <a:r>
                        <a:rPr lang="pt-BR" dirty="0" smtClean="0"/>
                        <a:t>0]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X[m-1][</a:t>
                      </a:r>
                      <a:r>
                        <a:rPr lang="pt-BR" dirty="0" smtClean="0"/>
                        <a:t>1]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X[m-1][</a:t>
                      </a:r>
                      <a:r>
                        <a:rPr lang="pt-BR" dirty="0" smtClean="0"/>
                        <a:t>2]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----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X[m-1][</a:t>
                      </a:r>
                      <a:r>
                        <a:rPr lang="pt-BR" dirty="0" smtClean="0"/>
                        <a:t>n-2]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X[m-1][</a:t>
                      </a:r>
                      <a:r>
                        <a:rPr lang="pt-BR" dirty="0" smtClean="0"/>
                        <a:t>n-1]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286000" y="5029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É UMA MATRIZ BIDIMENSIONAL [M X N]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Exemplo 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</a:t>
            </a:r>
            <a:r>
              <a:rPr lang="pt-BR" sz="2800" dirty="0" err="1" smtClean="0"/>
              <a:t>void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err="1" smtClean="0"/>
              <a:t>int</a:t>
            </a:r>
            <a:r>
              <a:rPr lang="pt-BR" sz="2800" dirty="0" smtClean="0"/>
              <a:t> i, j, matriz[3][3] = { {1, 2, 3}, {4, 5, 6}, {7, 8, 9}};</a:t>
            </a:r>
            <a:br>
              <a:rPr lang="pt-BR" sz="2800" dirty="0" smtClean="0"/>
            </a:br>
            <a:r>
              <a:rPr lang="pt-BR" sz="2800" dirty="0" smtClean="0"/>
              <a:t>for (i = 0; i &lt; 3; i++) {</a:t>
            </a:r>
            <a:br>
              <a:rPr lang="pt-BR" sz="2800" dirty="0" smtClean="0"/>
            </a:br>
            <a:r>
              <a:rPr lang="pt-BR" sz="2800" dirty="0" smtClean="0"/>
              <a:t>	for(j </a:t>
            </a:r>
            <a:r>
              <a:rPr lang="pt-BR" sz="2800" dirty="0" smtClean="0"/>
              <a:t>= 0; j &lt; 3; j++) {</a:t>
            </a:r>
            <a:br>
              <a:rPr lang="pt-BR" sz="2800" dirty="0" smtClean="0"/>
            </a:br>
            <a:r>
              <a:rPr lang="pt-BR" sz="2800" dirty="0" smtClean="0"/>
              <a:t>		</a:t>
            </a:r>
            <a:r>
              <a:rPr lang="pt-BR" sz="2800" dirty="0" err="1" smtClean="0"/>
              <a:t>printf</a:t>
            </a:r>
            <a:r>
              <a:rPr lang="pt-BR" sz="2800" dirty="0" smtClean="0"/>
              <a:t>("%d ", matriz[i][j]);</a:t>
            </a:r>
            <a:br>
              <a:rPr lang="pt-BR" sz="2800" dirty="0" smtClean="0"/>
            </a:br>
            <a:r>
              <a:rPr lang="pt-BR" sz="2800" dirty="0" smtClean="0"/>
              <a:t>	}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printf</a:t>
            </a:r>
            <a:r>
              <a:rPr lang="pt-BR" sz="2800" dirty="0" smtClean="0"/>
              <a:t>("\n");</a:t>
            </a:r>
            <a:br>
              <a:rPr lang="pt-BR" sz="2800" dirty="0" smtClean="0"/>
            </a:br>
            <a:r>
              <a:rPr lang="pt-BR" sz="2800" dirty="0" smtClean="0"/>
              <a:t>}</a:t>
            </a:r>
            <a:br>
              <a:rPr lang="pt-BR" sz="2800" dirty="0" smtClean="0"/>
            </a:br>
            <a:r>
              <a:rPr lang="pt-BR" sz="2800" dirty="0" smtClean="0"/>
              <a:t>system("PAUSE");</a:t>
            </a:r>
            <a:br>
              <a:rPr lang="pt-BR" sz="2800" dirty="0" smtClean="0"/>
            </a:br>
            <a:r>
              <a:rPr lang="pt-BR" sz="2800" dirty="0" err="1" smtClean="0"/>
              <a:t>return</a:t>
            </a:r>
            <a:r>
              <a:rPr lang="pt-BR" sz="2800" dirty="0" smtClean="0"/>
              <a:t> 0;</a:t>
            </a:r>
            <a:br>
              <a:rPr lang="pt-BR" sz="2800" dirty="0" smtClean="0"/>
            </a:b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}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6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Exemplo 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</a:t>
            </a:r>
            <a:r>
              <a:rPr lang="pt-BR" sz="2800" dirty="0" err="1" smtClean="0"/>
              <a:t>void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smtClean="0"/>
              <a:t>//Ou ainda podemos omitir o número de linhas</a:t>
            </a:r>
            <a:br>
              <a:rPr lang="pt-BR" sz="2800" dirty="0" smtClean="0"/>
            </a:br>
            <a:r>
              <a:rPr lang="pt-BR" sz="2800" dirty="0" err="1" smtClean="0"/>
              <a:t>int</a:t>
            </a:r>
            <a:r>
              <a:rPr lang="pt-BR" sz="2800" dirty="0" smtClean="0"/>
              <a:t> i, j, matriz[][4] = </a:t>
            </a: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</a:t>
            </a:r>
            <a:r>
              <a:rPr lang="pt-BR" sz="2800" dirty="0" smtClean="0"/>
              <a:t>		{ </a:t>
            </a:r>
            <a:r>
              <a:rPr lang="pt-BR" sz="2800" dirty="0" smtClean="0"/>
              <a:t>{1, 2, 3, 4}, {4, 5, 6, 7}, {7, 8, 9, 10} };</a:t>
            </a:r>
            <a:br>
              <a:rPr lang="pt-BR" sz="2800" dirty="0" smtClean="0"/>
            </a:br>
            <a:r>
              <a:rPr lang="pt-BR" sz="2800" dirty="0" smtClean="0"/>
              <a:t>for (i = 0; i &lt; 3; i++) {</a:t>
            </a:r>
            <a:br>
              <a:rPr lang="pt-BR" sz="2800" dirty="0" smtClean="0"/>
            </a:br>
            <a:r>
              <a:rPr lang="pt-BR" sz="2800" dirty="0" smtClean="0"/>
              <a:t>	for(j </a:t>
            </a:r>
            <a:r>
              <a:rPr lang="pt-BR" sz="2800" dirty="0" smtClean="0"/>
              <a:t>= 0; j &lt; 4; j++) {</a:t>
            </a:r>
            <a:br>
              <a:rPr lang="pt-BR" sz="2800" dirty="0" smtClean="0"/>
            </a:br>
            <a:r>
              <a:rPr lang="pt-BR" sz="2800" dirty="0" smtClean="0"/>
              <a:t>		</a:t>
            </a:r>
            <a:r>
              <a:rPr lang="pt-BR" sz="2800" dirty="0" err="1" smtClean="0"/>
              <a:t>printf</a:t>
            </a:r>
            <a:r>
              <a:rPr lang="pt-BR" sz="2800" dirty="0" smtClean="0"/>
              <a:t>("%d ", matriz[i][j]);</a:t>
            </a:r>
            <a:br>
              <a:rPr lang="pt-BR" sz="2800" dirty="0" smtClean="0"/>
            </a:br>
            <a:r>
              <a:rPr lang="pt-BR" sz="2800" dirty="0" smtClean="0"/>
              <a:t>	}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printf</a:t>
            </a:r>
            <a:r>
              <a:rPr lang="pt-BR" sz="2800" dirty="0" smtClean="0"/>
              <a:t>("\n");</a:t>
            </a:r>
            <a:br>
              <a:rPr lang="pt-BR" sz="2800" dirty="0" smtClean="0"/>
            </a:br>
            <a:r>
              <a:rPr lang="pt-BR" sz="2800" dirty="0" smtClean="0"/>
              <a:t>}</a:t>
            </a:r>
            <a:br>
              <a:rPr lang="pt-BR" sz="2800" dirty="0" smtClean="0"/>
            </a:br>
            <a:r>
              <a:rPr lang="pt-BR" sz="2800" dirty="0" smtClean="0"/>
              <a:t>system("PAUSE");</a:t>
            </a:r>
            <a:br>
              <a:rPr lang="pt-BR" sz="2800" dirty="0" smtClean="0"/>
            </a:br>
            <a:r>
              <a:rPr lang="pt-BR" sz="2800" dirty="0" err="1" smtClean="0"/>
              <a:t>return</a:t>
            </a:r>
            <a:r>
              <a:rPr lang="pt-BR" sz="2800" dirty="0" smtClean="0"/>
              <a:t> 0</a:t>
            </a:r>
            <a:r>
              <a:rPr lang="pt-BR" sz="28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}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6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Exercícios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Definir uma estrutura onde pode-se identificar</a:t>
            </a:r>
            <a:br>
              <a:rPr lang="pt-BR" sz="2800" dirty="0" smtClean="0"/>
            </a:br>
            <a:r>
              <a:rPr lang="pt-BR" sz="2800" dirty="0" smtClean="0"/>
              <a:t>notas de L disciplinas, cada uma com C alunos</a:t>
            </a:r>
            <a:br>
              <a:rPr lang="pt-BR" sz="2800" dirty="0" smtClean="0"/>
            </a:br>
            <a:r>
              <a:rPr lang="pt-BR" sz="2800" dirty="0" smtClean="0"/>
              <a:t>– </a:t>
            </a:r>
            <a:r>
              <a:rPr lang="pt-BR" sz="2800" dirty="0" err="1" smtClean="0"/>
              <a:t>double</a:t>
            </a:r>
            <a:r>
              <a:rPr lang="pt-BR" sz="2800" dirty="0" smtClean="0"/>
              <a:t> disciplinas [L] [C];</a:t>
            </a:r>
            <a:br>
              <a:rPr lang="pt-BR" sz="2800" dirty="0" smtClean="0"/>
            </a:br>
            <a:r>
              <a:rPr lang="pt-BR" sz="2800" dirty="0" smtClean="0"/>
              <a:t>– L e C são </a:t>
            </a:r>
            <a:r>
              <a:rPr lang="pt-BR" sz="2800" dirty="0" smtClean="0"/>
              <a:t>constantes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Leia </a:t>
            </a:r>
            <a:r>
              <a:rPr lang="pt-BR" sz="2800" dirty="0" smtClean="0"/>
              <a:t>as notas em um laço “for” encadeado para</a:t>
            </a:r>
            <a:br>
              <a:rPr lang="pt-BR" sz="2800" dirty="0" smtClean="0"/>
            </a:br>
            <a:r>
              <a:rPr lang="pt-BR" sz="2800" dirty="0" smtClean="0"/>
              <a:t>manipular matrizes</a:t>
            </a:r>
            <a:br>
              <a:rPr lang="pt-BR" sz="2800" dirty="0" smtClean="0"/>
            </a:br>
            <a:r>
              <a:rPr lang="pt-BR" sz="2800" dirty="0" smtClean="0"/>
              <a:t>– Para ler os valores das notas utilize</a:t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i="1" dirty="0" smtClean="0"/>
              <a:t>&amp;</a:t>
            </a:r>
            <a:r>
              <a:rPr lang="pt-BR" sz="2800" i="1" dirty="0" smtClean="0"/>
              <a:t>disciplinas[i][</a:t>
            </a:r>
            <a:r>
              <a:rPr lang="pt-BR" sz="2800" i="1" dirty="0" smtClean="0"/>
              <a:t>j]</a:t>
            </a: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Após </a:t>
            </a:r>
            <a:r>
              <a:rPr lang="pt-BR" sz="2800" dirty="0" smtClean="0"/>
              <a:t>a leitura das notas calcule a média de cada</a:t>
            </a:r>
            <a:br>
              <a:rPr lang="pt-BR" sz="2800" dirty="0" smtClean="0"/>
            </a:br>
            <a:r>
              <a:rPr lang="pt-BR" sz="2800" dirty="0" smtClean="0"/>
              <a:t>disciplina</a:t>
            </a:r>
            <a:br>
              <a:rPr lang="pt-BR" sz="2800" dirty="0" smtClean="0"/>
            </a:br>
            <a:endParaRPr lang="pt-BR" sz="26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Exemplo 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#define </a:t>
            </a: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#</a:t>
            </a:r>
            <a:r>
              <a:rPr lang="pt-BR" sz="2800" dirty="0" smtClean="0"/>
              <a:t>define L 2 C 3 </a:t>
            </a: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</a:t>
            </a:r>
            <a:r>
              <a:rPr lang="pt-BR" sz="2800" dirty="0" err="1" smtClean="0"/>
              <a:t>void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err="1" smtClean="0"/>
              <a:t>int</a:t>
            </a:r>
            <a:r>
              <a:rPr lang="pt-BR" sz="2800" dirty="0" smtClean="0"/>
              <a:t> i, j;</a:t>
            </a:r>
            <a:br>
              <a:rPr lang="pt-BR" sz="2800" dirty="0" smtClean="0"/>
            </a:br>
            <a:r>
              <a:rPr lang="pt-BR" sz="2800" dirty="0" err="1" smtClean="0"/>
              <a:t>double</a:t>
            </a:r>
            <a:r>
              <a:rPr lang="pt-BR" sz="2800" dirty="0" smtClean="0"/>
              <a:t> disciplinas[L][C];</a:t>
            </a:r>
            <a:br>
              <a:rPr lang="pt-BR" sz="2800" dirty="0" smtClean="0"/>
            </a:br>
            <a:r>
              <a:rPr lang="pt-BR" sz="2800" dirty="0" err="1" smtClean="0"/>
              <a:t>double</a:t>
            </a:r>
            <a:r>
              <a:rPr lang="pt-BR" sz="2800" dirty="0" smtClean="0"/>
              <a:t> soma;</a:t>
            </a:r>
            <a:br>
              <a:rPr lang="pt-BR" sz="2800" dirty="0" smtClean="0"/>
            </a:br>
            <a:r>
              <a:rPr lang="pt-BR" sz="2800" dirty="0" smtClean="0"/>
              <a:t>for (i = 0; i &lt; L; i++) {</a:t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printf</a:t>
            </a:r>
            <a:r>
              <a:rPr lang="pt-BR" sz="2800" dirty="0" smtClean="0"/>
              <a:t>("Digite as notas da disciplina %d:\n", i);</a:t>
            </a:r>
            <a:br>
              <a:rPr lang="pt-BR" sz="2800" dirty="0" smtClean="0"/>
            </a:br>
            <a:r>
              <a:rPr lang="pt-BR" sz="2800" dirty="0" smtClean="0"/>
              <a:t>	for </a:t>
            </a:r>
            <a:r>
              <a:rPr lang="pt-BR" sz="2800" dirty="0" smtClean="0"/>
              <a:t>(j = 0; j &lt; C; j++) {</a:t>
            </a:r>
            <a:br>
              <a:rPr lang="pt-BR" sz="2800" dirty="0" smtClean="0"/>
            </a:br>
            <a:r>
              <a:rPr lang="pt-BR" sz="2800" dirty="0" smtClean="0"/>
              <a:t>		</a:t>
            </a:r>
            <a:r>
              <a:rPr lang="pt-BR" sz="2800" dirty="0" err="1" smtClean="0"/>
              <a:t>printf</a:t>
            </a:r>
            <a:r>
              <a:rPr lang="pt-BR" sz="2800" dirty="0" smtClean="0"/>
              <a:t>("Informe a próxima nota:\n");</a:t>
            </a:r>
            <a:br>
              <a:rPr lang="pt-BR" sz="2800" dirty="0" smtClean="0"/>
            </a:br>
            <a:r>
              <a:rPr lang="pt-BR" sz="2800" dirty="0" smtClean="0"/>
              <a:t>		</a:t>
            </a:r>
            <a:r>
              <a:rPr lang="pt-BR" sz="2800" dirty="0" err="1" smtClean="0"/>
              <a:t>scanf</a:t>
            </a:r>
            <a:r>
              <a:rPr lang="pt-BR" sz="2800" dirty="0" smtClean="0"/>
              <a:t>("%</a:t>
            </a:r>
            <a:r>
              <a:rPr lang="pt-BR" sz="2800" dirty="0" err="1" smtClean="0"/>
              <a:t>lf</a:t>
            </a:r>
            <a:r>
              <a:rPr lang="pt-BR" sz="2800" dirty="0" smtClean="0"/>
              <a:t>", &amp;disciplinas[i][j]);</a:t>
            </a:r>
            <a:br>
              <a:rPr lang="pt-BR" sz="2800" dirty="0" smtClean="0"/>
            </a:br>
            <a:r>
              <a:rPr lang="pt-BR" sz="2800" dirty="0" smtClean="0"/>
              <a:t>	}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}</a:t>
            </a:r>
            <a:br>
              <a:rPr lang="pt-BR" sz="2800" dirty="0" smtClean="0"/>
            </a:br>
            <a:r>
              <a:rPr lang="pt-BR" sz="2800" dirty="0" smtClean="0"/>
              <a:t>//Continua...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6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Exemplo 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for </a:t>
            </a:r>
            <a:r>
              <a:rPr lang="pt-BR" sz="2800" dirty="0" smtClean="0"/>
              <a:t>(i = 0; i &lt; L; i++) {</a:t>
            </a:r>
            <a:br>
              <a:rPr lang="pt-BR" sz="2800" dirty="0" smtClean="0"/>
            </a:br>
            <a:r>
              <a:rPr lang="pt-BR" sz="2800" dirty="0" smtClean="0"/>
              <a:t>	soma </a:t>
            </a:r>
            <a:r>
              <a:rPr lang="pt-BR" sz="2800" dirty="0" smtClean="0"/>
              <a:t>= 0;</a:t>
            </a:r>
            <a:br>
              <a:rPr lang="pt-BR" sz="2800" dirty="0" smtClean="0"/>
            </a:b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</a:t>
            </a:r>
            <a:r>
              <a:rPr lang="pt-BR" sz="2800" dirty="0" smtClean="0"/>
              <a:t>	for </a:t>
            </a:r>
            <a:r>
              <a:rPr lang="pt-BR" sz="2800" dirty="0" smtClean="0"/>
              <a:t>(j = 0; j &lt; C; j++) {</a:t>
            </a:r>
            <a:br>
              <a:rPr lang="pt-BR" sz="2800" dirty="0" smtClean="0"/>
            </a:br>
            <a:r>
              <a:rPr lang="pt-BR" sz="2800" dirty="0" smtClean="0"/>
              <a:t>		soma </a:t>
            </a:r>
            <a:r>
              <a:rPr lang="pt-BR" sz="2800" dirty="0" smtClean="0"/>
              <a:t>+= disciplinas[i][j];</a:t>
            </a:r>
            <a:br>
              <a:rPr lang="pt-BR" sz="2800" dirty="0" smtClean="0"/>
            </a:br>
            <a:r>
              <a:rPr lang="pt-BR" sz="2800" dirty="0" smtClean="0"/>
              <a:t>	}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printf</a:t>
            </a:r>
            <a:r>
              <a:rPr lang="pt-BR" sz="2800" dirty="0" smtClean="0"/>
              <a:t>("Média da disciplina %d: %.2lf\n", </a:t>
            </a:r>
            <a:r>
              <a:rPr lang="pt-BR" sz="2800" dirty="0" smtClean="0"/>
              <a:t>i,    soma/C);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}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</a:t>
            </a:r>
            <a:r>
              <a:rPr lang="pt-BR" sz="2800" dirty="0" err="1" smtClean="0"/>
              <a:t>return</a:t>
            </a:r>
            <a:r>
              <a:rPr lang="pt-BR" sz="2800" dirty="0" smtClean="0"/>
              <a:t> </a:t>
            </a:r>
            <a:r>
              <a:rPr lang="pt-BR" sz="2800" dirty="0" smtClean="0"/>
              <a:t>0</a:t>
            </a:r>
            <a:r>
              <a:rPr lang="pt-BR" sz="28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}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6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Escritório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196</Words>
  <Application>Microsoft Office PowerPoint</Application>
  <PresentationFormat>Apresentação na tela (4:3)</PresentationFormat>
  <Paragraphs>72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Balcão Envidraçado</vt:lpstr>
      <vt:lpstr>Slide 1</vt:lpstr>
      <vt:lpstr>Slide 2</vt:lpstr>
      <vt:lpstr>Matrizes</vt:lpstr>
      <vt:lpstr>Matrizes</vt:lpstr>
      <vt:lpstr>Exemplo </vt:lpstr>
      <vt:lpstr>Exemplo </vt:lpstr>
      <vt:lpstr>Exercícios</vt:lpstr>
      <vt:lpstr>Exemplo </vt:lpstr>
      <vt:lpstr>Exemplo </vt:lpstr>
      <vt:lpstr>Passando Matrizes para Funções </vt:lpstr>
      <vt:lpstr>Vetores com N dimensões</vt:lpstr>
      <vt:lpstr>Vetores com N dimensões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Thiago José Marques Moura</dc:creator>
  <cp:lastModifiedBy>marco</cp:lastModifiedBy>
  <cp:revision>170</cp:revision>
  <dcterms:modified xsi:type="dcterms:W3CDTF">2016-05-06T02:59:20Z</dcterms:modified>
</cp:coreProperties>
</file>