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5" r:id="rId1"/>
  </p:sldMasterIdLst>
  <p:notesMasterIdLst>
    <p:notesMasterId r:id="rId25"/>
  </p:notesMasterIdLst>
  <p:handoutMasterIdLst>
    <p:handoutMasterId r:id="rId26"/>
  </p:handoutMasterIdLst>
  <p:sldIdLst>
    <p:sldId id="256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32" y="1836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8F74F-6358-42F7-B765-F0E777903BD8}" type="datetimeFigureOut">
              <a:rPr lang="pt-BR" smtClean="0"/>
              <a:pPr/>
              <a:t>02/06/2016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7210F-3276-4517-9BB8-2C1CAE8A5F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512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FEA70FD-D74E-46A6-A81A-7B98EF35E0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6F08-BBA3-4403-A799-6D283B66E13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31FF-D3BE-4472-99A5-47D584179B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C96B8F6-1E93-4C9B-BCE6-39670D984B1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808EB3E-6F4F-48CD-877C-1689985AFB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9747-0D5E-48C8-A6C5-B50E6447F11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4CF8-B46B-44A3-AE72-1453C6E54D7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2BACA1C-D419-471B-97F7-D2E8F43452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3A85-E56D-4469-822A-9F843209A9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B11114-2290-436C-95F7-90C09027B69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61C38E-DD27-4171-82DC-8D4602C5AEA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A9B52D6-F852-4CC6-8625-5870EB9C619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685800" y="1143000"/>
            <a:ext cx="7315200" cy="1187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 err="1" smtClean="0">
                <a:solidFill>
                  <a:schemeClr val="tx1"/>
                </a:solidFill>
              </a:rPr>
              <a:t>Introdução</a:t>
            </a:r>
            <a:r>
              <a:rPr lang="en-US" sz="3600" dirty="0" smtClean="0">
                <a:solidFill>
                  <a:schemeClr val="tx1"/>
                </a:solidFill>
              </a:rPr>
              <a:t> à </a:t>
            </a:r>
            <a:r>
              <a:rPr lang="en-US" sz="3600" dirty="0" err="1" smtClean="0">
                <a:solidFill>
                  <a:schemeClr val="tx1"/>
                </a:solidFill>
              </a:rPr>
              <a:t>Programação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3505200"/>
            <a:ext cx="785495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rIns="18360"/>
          <a:lstStyle/>
          <a:p>
            <a:pPr algn="ct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Instituto Federal de Pernambuco</a:t>
            </a:r>
            <a:endParaRPr lang="pt-BR" sz="2600" dirty="0">
              <a:solidFill>
                <a:schemeClr val="tx1"/>
              </a:solidFill>
              <a:latin typeface="Constantia" pitchFamily="18" charset="0"/>
            </a:endParaRPr>
          </a:p>
          <a:p>
            <a:pPr algn="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Tecnologia em Analise </a:t>
            </a:r>
            <a:r>
              <a:rPr lang="pt-BR" sz="2600" dirty="0">
                <a:solidFill>
                  <a:schemeClr val="tx1"/>
                </a:solidFill>
                <a:latin typeface="Constantia" pitchFamily="18" charset="0"/>
              </a:rPr>
              <a:t>e Desenvolvimento de Sistemas</a:t>
            </a:r>
          </a:p>
          <a:p>
            <a:pPr algn="ct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>
                <a:solidFill>
                  <a:schemeClr val="tx1"/>
                </a:solidFill>
                <a:latin typeface="Constantia" pitchFamily="18" charset="0"/>
              </a:rPr>
              <a:t>Prof. Marco </a:t>
            </a: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Domingues</a:t>
            </a:r>
            <a:endParaRPr lang="pt-BR" sz="2600" dirty="0">
              <a:solidFill>
                <a:srgbClr val="FFFFFF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Alocação Dinâmica de Memória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105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Para alocar memória </a:t>
            </a:r>
            <a:r>
              <a:rPr lang="pt-BR" sz="2800" dirty="0" smtClean="0"/>
              <a:t>dinamicamente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 </a:t>
            </a:r>
            <a:r>
              <a:rPr lang="pt-BR" sz="2800" dirty="0" smtClean="0"/>
              <a:t>Utiliza-se a função </a:t>
            </a:r>
            <a:r>
              <a:rPr lang="pt-BR" sz="2800" i="1" dirty="0" err="1" smtClean="0"/>
              <a:t>malloc</a:t>
            </a:r>
            <a:endParaRPr lang="pt-BR" sz="2800" i="1" dirty="0" smtClean="0"/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smtClean="0"/>
              <a:t>Recebe a quantidade de bytes a ser </a:t>
            </a:r>
            <a:r>
              <a:rPr lang="pt-BR" sz="2500" dirty="0" smtClean="0"/>
              <a:t>alocado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smtClean="0"/>
              <a:t>Para isso, normalmente utiliza-se o operador</a:t>
            </a:r>
            <a:br>
              <a:rPr lang="pt-BR" sz="2500" dirty="0" smtClean="0"/>
            </a:br>
            <a:r>
              <a:rPr lang="pt-BR" sz="2500" dirty="0" err="1" smtClean="0"/>
              <a:t>sizeof</a:t>
            </a:r>
            <a:endParaRPr lang="pt-BR" sz="2500" dirty="0" smtClean="0"/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smtClean="0"/>
              <a:t>Retorna um ponteiro para </a:t>
            </a:r>
            <a:r>
              <a:rPr lang="pt-BR" sz="2500" dirty="0" err="1" smtClean="0"/>
              <a:t>void</a:t>
            </a:r>
            <a:endParaRPr lang="pt-BR" sz="2500" dirty="0" smtClean="0"/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smtClean="0"/>
              <a:t>Que corresponde ao primeiro endereço de</a:t>
            </a:r>
            <a:br>
              <a:rPr lang="pt-BR" sz="2500" dirty="0" smtClean="0"/>
            </a:br>
            <a:r>
              <a:rPr lang="pt-BR" sz="2500" dirty="0" smtClean="0"/>
              <a:t>memória </a:t>
            </a:r>
            <a:r>
              <a:rPr lang="pt-BR" sz="2500" dirty="0" smtClean="0"/>
              <a:t>alocada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smtClean="0"/>
              <a:t>O endereço retornado pode ser atribuído </a:t>
            </a:r>
            <a:r>
              <a:rPr lang="pt-BR" sz="2500" dirty="0" smtClean="0"/>
              <a:t>a um </a:t>
            </a:r>
            <a:r>
              <a:rPr lang="pt-BR" sz="2500" dirty="0" smtClean="0"/>
              <a:t>ponteiro de qualquer tipo</a:t>
            </a:r>
            <a:br>
              <a:rPr lang="pt-BR" sz="2500" dirty="0" smtClean="0"/>
            </a:br>
            <a:r>
              <a:rPr lang="pt-BR" sz="2500" dirty="0" smtClean="0"/>
              <a:t>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  <a:r>
              <a:rPr lang="pt-BR" sz="100" dirty="0" smtClean="0"/>
              <a:t/>
            </a:r>
            <a:br>
              <a:rPr lang="pt-BR" sz="100" dirty="0" smtClean="0"/>
            </a:br>
            <a:endParaRPr lang="pt-BR" sz="1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6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Alocação Dinâmica de Memória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105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Para liberar memória alocada </a:t>
            </a:r>
            <a:r>
              <a:rPr lang="pt-BR" sz="2800" dirty="0" smtClean="0"/>
              <a:t>dinamicamente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Utiliza-se </a:t>
            </a:r>
            <a:r>
              <a:rPr lang="pt-BR" sz="2500" dirty="0" smtClean="0"/>
              <a:t>a função </a:t>
            </a:r>
            <a:r>
              <a:rPr lang="pt-BR" sz="2500" i="1" dirty="0" err="1" smtClean="0"/>
              <a:t>free</a:t>
            </a:r>
            <a:endParaRPr lang="pt-BR" sz="2500" i="1" dirty="0" smtClean="0"/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Recebe </a:t>
            </a:r>
            <a:r>
              <a:rPr lang="pt-BR" sz="2500" dirty="0" smtClean="0"/>
              <a:t>um ponteiro para </a:t>
            </a:r>
            <a:r>
              <a:rPr lang="pt-BR" sz="2500" dirty="0" err="1" smtClean="0"/>
              <a:t>void</a:t>
            </a:r>
            <a:endParaRPr lang="pt-BR" sz="25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Observação importante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Caso a tentativa de alocação dinâmica de memória não seja bem sucedida, será retornado um ponteiro para </a:t>
            </a:r>
            <a:r>
              <a:rPr lang="pt-BR" sz="2500" dirty="0" smtClean="0"/>
              <a:t>NULL</a:t>
            </a:r>
            <a:endParaRPr lang="pt-BR" sz="23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Alocação Dinâmica de Memória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105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#include &lt;</a:t>
            </a:r>
            <a:r>
              <a:rPr lang="pt-BR" sz="2400" dirty="0" err="1" smtClean="0"/>
              <a:t>stdio</a:t>
            </a:r>
            <a:r>
              <a:rPr lang="pt-BR" sz="2400" dirty="0" smtClean="0"/>
              <a:t>.h</a:t>
            </a:r>
            <a:r>
              <a:rPr lang="pt-BR" sz="2400" dirty="0" smtClean="0"/>
              <a:t>&gt;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#</a:t>
            </a:r>
            <a:r>
              <a:rPr lang="pt-BR" sz="2400" dirty="0" smtClean="0"/>
              <a:t>include &lt;</a:t>
            </a:r>
            <a:r>
              <a:rPr lang="pt-BR" sz="2400" dirty="0" err="1" smtClean="0"/>
              <a:t>stdlib</a:t>
            </a:r>
            <a:r>
              <a:rPr lang="pt-BR" sz="2400" dirty="0" smtClean="0"/>
              <a:t>.h&gt; </a:t>
            </a:r>
            <a:endParaRPr lang="pt-BR" sz="24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#</a:t>
            </a:r>
            <a:r>
              <a:rPr lang="pt-BR" sz="2400" dirty="0" smtClean="0"/>
              <a:t>define SIZE </a:t>
            </a:r>
            <a:r>
              <a:rPr lang="pt-BR" sz="2400" dirty="0" smtClean="0"/>
              <a:t>10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dirty="0" err="1" smtClean="0"/>
              <a:t>main</a:t>
            </a:r>
            <a:r>
              <a:rPr lang="pt-BR" sz="2400" dirty="0" smtClean="0"/>
              <a:t>(</a:t>
            </a:r>
            <a:r>
              <a:rPr lang="pt-BR" sz="2400" dirty="0" err="1" smtClean="0"/>
              <a:t>void</a:t>
            </a:r>
            <a:r>
              <a:rPr lang="pt-BR" sz="2400" dirty="0" smtClean="0"/>
              <a:t>) {</a:t>
            </a:r>
            <a:br>
              <a:rPr lang="pt-BR" sz="2400" dirty="0" smtClean="0"/>
            </a:br>
            <a:r>
              <a:rPr lang="pt-BR" sz="2400" dirty="0" err="1" smtClean="0"/>
              <a:t>int</a:t>
            </a:r>
            <a:r>
              <a:rPr lang="pt-BR" sz="2400" dirty="0" smtClean="0"/>
              <a:t> i, *</a:t>
            </a:r>
            <a:r>
              <a:rPr lang="pt-BR" sz="2400" dirty="0" err="1" smtClean="0"/>
              <a:t>vPtr</a:t>
            </a:r>
            <a:r>
              <a:rPr lang="pt-BR" sz="2400" dirty="0" smtClean="0"/>
              <a:t> = (</a:t>
            </a:r>
            <a:r>
              <a:rPr lang="pt-BR" sz="2400" dirty="0" err="1" smtClean="0"/>
              <a:t>int</a:t>
            </a:r>
            <a:r>
              <a:rPr lang="pt-BR" sz="2400" dirty="0" smtClean="0"/>
              <a:t>*) </a:t>
            </a:r>
            <a:r>
              <a:rPr lang="pt-BR" sz="2400" dirty="0" err="1" smtClean="0"/>
              <a:t>malloc</a:t>
            </a:r>
            <a:r>
              <a:rPr lang="pt-BR" sz="2400" dirty="0" smtClean="0"/>
              <a:t>(SIZE*</a:t>
            </a:r>
            <a:r>
              <a:rPr lang="pt-BR" sz="2400" dirty="0" err="1" smtClean="0"/>
              <a:t>sizeof</a:t>
            </a:r>
            <a:r>
              <a:rPr lang="pt-BR" sz="2400" dirty="0" smtClean="0"/>
              <a:t>(</a:t>
            </a:r>
            <a:r>
              <a:rPr lang="pt-BR" sz="2400" dirty="0" err="1" smtClean="0"/>
              <a:t>int</a:t>
            </a:r>
            <a:r>
              <a:rPr lang="pt-BR" sz="2400" dirty="0" smtClean="0"/>
              <a:t>)); </a:t>
            </a:r>
            <a:r>
              <a:rPr lang="pt-BR" sz="2000" dirty="0" smtClean="0"/>
              <a:t>//Observe o </a:t>
            </a:r>
            <a:r>
              <a:rPr lang="pt-BR" sz="2000" dirty="0" err="1" smtClean="0"/>
              <a:t>cast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err="1" smtClean="0"/>
              <a:t>vPtr</a:t>
            </a:r>
            <a:r>
              <a:rPr lang="pt-BR" sz="2400" dirty="0" smtClean="0"/>
              <a:t> != NULL) { </a:t>
            </a:r>
            <a:r>
              <a:rPr lang="pt-BR" sz="1800" dirty="0" smtClean="0"/>
              <a:t>//Verificando se a alocação ocorreu com sucesso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	for </a:t>
            </a:r>
            <a:r>
              <a:rPr lang="pt-BR" sz="2400" dirty="0" smtClean="0"/>
              <a:t>(i = 0; i &lt; SIZE; i++) {</a:t>
            </a:r>
            <a:br>
              <a:rPr lang="pt-BR" sz="2400" dirty="0" smtClean="0"/>
            </a:br>
            <a:r>
              <a:rPr lang="pt-BR" sz="2400" dirty="0" smtClean="0"/>
              <a:t>		*(</a:t>
            </a:r>
            <a:r>
              <a:rPr lang="pt-BR" sz="2400" dirty="0" err="1" smtClean="0"/>
              <a:t>vPtr</a:t>
            </a:r>
            <a:r>
              <a:rPr lang="pt-BR" sz="2400" dirty="0" smtClean="0"/>
              <a:t>+i) = i; //</a:t>
            </a:r>
            <a:r>
              <a:rPr lang="pt-BR" sz="1800" dirty="0" smtClean="0"/>
              <a:t>Iniciando os valores para o espaço alocado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		</a:t>
            </a:r>
            <a:r>
              <a:rPr lang="pt-BR" sz="2400" dirty="0" err="1" smtClean="0"/>
              <a:t>printf</a:t>
            </a:r>
            <a:r>
              <a:rPr lang="pt-BR" sz="2400" dirty="0" smtClean="0"/>
              <a:t>("%d ", *(</a:t>
            </a:r>
            <a:r>
              <a:rPr lang="pt-BR" sz="2400" dirty="0" err="1" smtClean="0"/>
              <a:t>vPtr</a:t>
            </a:r>
            <a:r>
              <a:rPr lang="pt-BR" sz="2400" dirty="0" smtClean="0"/>
              <a:t>+i));</a:t>
            </a:r>
            <a:br>
              <a:rPr lang="pt-BR" sz="2400" dirty="0" smtClean="0"/>
            </a:br>
            <a:r>
              <a:rPr lang="pt-BR" sz="2400" dirty="0" smtClean="0"/>
              <a:t>	}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err="1" smtClean="0"/>
              <a:t>free</a:t>
            </a:r>
            <a:r>
              <a:rPr lang="pt-BR" sz="2400" dirty="0" smtClean="0"/>
              <a:t>(</a:t>
            </a:r>
            <a:r>
              <a:rPr lang="pt-BR" sz="2400" dirty="0" err="1" smtClean="0"/>
              <a:t>vPtr</a:t>
            </a:r>
            <a:r>
              <a:rPr lang="pt-BR" sz="2400" dirty="0" smtClean="0"/>
              <a:t>); //</a:t>
            </a:r>
            <a:r>
              <a:rPr lang="pt-BR" sz="1800" dirty="0" smtClean="0"/>
              <a:t>Liberando a memória dinamicamente alocada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printf</a:t>
            </a:r>
            <a:r>
              <a:rPr lang="pt-BR" sz="2400" dirty="0" smtClean="0"/>
              <a:t>("Memória insuficiente\n");</a:t>
            </a:r>
            <a:br>
              <a:rPr lang="pt-BR" sz="2400" dirty="0" smtClean="0"/>
            </a:br>
            <a:r>
              <a:rPr lang="pt-BR" sz="2400" dirty="0" smtClean="0"/>
              <a:t>}</a:t>
            </a:r>
            <a:br>
              <a:rPr lang="pt-BR" sz="2400" dirty="0" smtClean="0"/>
            </a:br>
            <a:r>
              <a:rPr lang="pt-BR" sz="2400" dirty="0" err="1" smtClean="0"/>
              <a:t>return</a:t>
            </a:r>
            <a:r>
              <a:rPr lang="pt-BR" sz="2400" dirty="0" smtClean="0"/>
              <a:t> 0</a:t>
            </a:r>
            <a:r>
              <a:rPr lang="pt-BR" sz="2400" dirty="0" smtClean="0"/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}</a:t>
            </a: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300" b="1" dirty="0">
              <a:latin typeface="+mj-lt"/>
            </a:endParaRPr>
          </a:p>
        </p:txBody>
      </p:sp>
      <p:pic>
        <p:nvPicPr>
          <p:cNvPr id="4098" name="Picture 2" descr="C:\Users\marco\OneDrive\Imagens\Capturas de tela\2016-06-02 (5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5482288"/>
            <a:ext cx="3581400" cy="1375712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Alocação Dinâmica de Memória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105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4000" dirty="0" smtClean="0"/>
              <a:t>Para </a:t>
            </a:r>
            <a:r>
              <a:rPr lang="pt-BR" sz="4000" dirty="0" smtClean="0"/>
              <a:t>alocar memória </a:t>
            </a:r>
            <a:r>
              <a:rPr lang="pt-BR" sz="4000" dirty="0" smtClean="0"/>
              <a:t>dinamicamente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 smtClean="0"/>
              <a:t>Pode-se </a:t>
            </a:r>
            <a:r>
              <a:rPr lang="pt-BR" sz="3200" dirty="0" smtClean="0"/>
              <a:t>utilizar também a função </a:t>
            </a:r>
            <a:r>
              <a:rPr lang="pt-BR" sz="3200" i="1" dirty="0" err="1" smtClean="0"/>
              <a:t>calloc</a:t>
            </a:r>
            <a:endParaRPr lang="pt-BR" sz="3200" i="1" dirty="0" smtClean="0"/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 smtClean="0"/>
              <a:t>Diferente </a:t>
            </a:r>
            <a:r>
              <a:rPr lang="pt-BR" sz="3200" dirty="0" smtClean="0"/>
              <a:t>de </a:t>
            </a:r>
            <a:r>
              <a:rPr lang="pt-BR" sz="3200" i="1" dirty="0" err="1" smtClean="0"/>
              <a:t>malloc</a:t>
            </a:r>
            <a:r>
              <a:rPr lang="pt-BR" sz="3200" dirty="0" smtClean="0"/>
              <a:t>, </a:t>
            </a:r>
            <a:r>
              <a:rPr lang="pt-BR" sz="3200" i="1" dirty="0" err="1" smtClean="0"/>
              <a:t>calloc</a:t>
            </a:r>
            <a:r>
              <a:rPr lang="pt-BR" sz="3200" i="1" dirty="0" smtClean="0"/>
              <a:t> </a:t>
            </a:r>
            <a:r>
              <a:rPr lang="pt-BR" sz="3200" dirty="0" smtClean="0"/>
              <a:t>inicializa </a:t>
            </a:r>
            <a:r>
              <a:rPr lang="pt-BR" sz="3200" dirty="0" smtClean="0"/>
              <a:t>os elementos </a:t>
            </a:r>
            <a:r>
              <a:rPr lang="pt-BR" sz="3200" dirty="0" smtClean="0"/>
              <a:t>de um </a:t>
            </a:r>
            <a:r>
              <a:rPr lang="pt-BR" sz="3200" dirty="0" err="1" smtClean="0"/>
              <a:t>array</a:t>
            </a:r>
            <a:r>
              <a:rPr lang="pt-BR" sz="3200" dirty="0" smtClean="0"/>
              <a:t> criado</a:t>
            </a:r>
            <a:br>
              <a:rPr lang="pt-BR" sz="3200" dirty="0" smtClean="0"/>
            </a:br>
            <a:r>
              <a:rPr lang="pt-BR" sz="3200" dirty="0" smtClean="0"/>
              <a:t>dinamicamente para zero</a:t>
            </a:r>
            <a:br>
              <a:rPr lang="pt-BR" sz="3200" dirty="0" smtClean="0"/>
            </a:br>
            <a:endParaRPr lang="pt-BR" sz="36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Alocação Dinâmica de Memória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105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dirty="0" err="1" smtClean="0"/>
              <a:t>main</a:t>
            </a:r>
            <a:r>
              <a:rPr lang="pt-BR" sz="2400" dirty="0" smtClean="0"/>
              <a:t>(</a:t>
            </a:r>
            <a:r>
              <a:rPr lang="pt-BR" sz="2400" dirty="0" err="1" smtClean="0"/>
              <a:t>void</a:t>
            </a:r>
            <a:r>
              <a:rPr lang="pt-BR" sz="2400" dirty="0" smtClean="0"/>
              <a:t>) {</a:t>
            </a:r>
            <a:br>
              <a:rPr lang="pt-BR" sz="2400" dirty="0" smtClean="0"/>
            </a:br>
            <a:r>
              <a:rPr lang="pt-BR" sz="2400" dirty="0" err="1" smtClean="0"/>
              <a:t>int</a:t>
            </a:r>
            <a:r>
              <a:rPr lang="pt-BR" sz="2400" dirty="0" smtClean="0"/>
              <a:t> i, *v1Ptr = (</a:t>
            </a:r>
            <a:r>
              <a:rPr lang="pt-BR" sz="2400" dirty="0" err="1" smtClean="0"/>
              <a:t>int</a:t>
            </a:r>
            <a:r>
              <a:rPr lang="pt-BR" sz="2400" dirty="0" smtClean="0"/>
              <a:t>*) </a:t>
            </a:r>
            <a:r>
              <a:rPr lang="pt-BR" sz="2400" dirty="0" err="1" smtClean="0"/>
              <a:t>malloc</a:t>
            </a:r>
            <a:r>
              <a:rPr lang="pt-BR" sz="2400" dirty="0" smtClean="0"/>
              <a:t>(SIZE * </a:t>
            </a:r>
            <a:r>
              <a:rPr lang="pt-BR" sz="2400" dirty="0" err="1" smtClean="0"/>
              <a:t>sizeof</a:t>
            </a:r>
            <a:r>
              <a:rPr lang="pt-BR" sz="2400" dirty="0" smtClean="0"/>
              <a:t> (</a:t>
            </a:r>
            <a:r>
              <a:rPr lang="pt-BR" sz="2400" dirty="0" err="1" smtClean="0"/>
              <a:t>int</a:t>
            </a:r>
            <a:r>
              <a:rPr lang="pt-BR" sz="2400" dirty="0" smtClean="0"/>
              <a:t>));</a:t>
            </a:r>
            <a:br>
              <a:rPr lang="pt-BR" sz="2400" dirty="0" smtClean="0"/>
            </a:br>
            <a:r>
              <a:rPr lang="pt-BR" sz="2400" dirty="0" err="1" smtClean="0"/>
              <a:t>int</a:t>
            </a:r>
            <a:r>
              <a:rPr lang="pt-BR" sz="2400" dirty="0" smtClean="0"/>
              <a:t> *v2Ptr = (</a:t>
            </a:r>
            <a:r>
              <a:rPr lang="pt-BR" sz="2400" dirty="0" err="1" smtClean="0"/>
              <a:t>int</a:t>
            </a:r>
            <a:r>
              <a:rPr lang="pt-BR" sz="2400" dirty="0" smtClean="0"/>
              <a:t>*) </a:t>
            </a:r>
            <a:r>
              <a:rPr lang="pt-BR" sz="2400" dirty="0" err="1" smtClean="0"/>
              <a:t>calloc</a:t>
            </a:r>
            <a:r>
              <a:rPr lang="pt-BR" sz="2400" dirty="0" smtClean="0"/>
              <a:t>(SIZE, </a:t>
            </a:r>
            <a:r>
              <a:rPr lang="pt-BR" sz="2400" dirty="0" err="1" smtClean="0"/>
              <a:t>sizeof</a:t>
            </a:r>
            <a:r>
              <a:rPr lang="pt-BR" sz="2400" dirty="0" smtClean="0"/>
              <a:t> (</a:t>
            </a:r>
            <a:r>
              <a:rPr lang="pt-BR" sz="2400" dirty="0" err="1" smtClean="0"/>
              <a:t>int</a:t>
            </a:r>
            <a:r>
              <a:rPr lang="pt-BR" sz="2400" dirty="0" smtClean="0"/>
              <a:t>));</a:t>
            </a:r>
            <a:br>
              <a:rPr lang="pt-BR" sz="2400" dirty="0" smtClean="0"/>
            </a:br>
            <a:r>
              <a:rPr lang="pt-BR" sz="2400" dirty="0" err="1" smtClean="0"/>
              <a:t>if</a:t>
            </a:r>
            <a:r>
              <a:rPr lang="pt-BR" sz="2400" dirty="0" smtClean="0"/>
              <a:t> (v1Ptr != NULL &amp;&amp; v2Ptr != NULL) {</a:t>
            </a:r>
            <a:br>
              <a:rPr lang="pt-BR" sz="2400" dirty="0" smtClean="0"/>
            </a:br>
            <a:r>
              <a:rPr lang="pt-BR" sz="2400" dirty="0" smtClean="0"/>
              <a:t>	for </a:t>
            </a:r>
            <a:r>
              <a:rPr lang="pt-BR" sz="2400" dirty="0" smtClean="0"/>
              <a:t>(i = 0; i &lt; SIZE; i++) {</a:t>
            </a:r>
            <a:br>
              <a:rPr lang="pt-BR" sz="2400" dirty="0" smtClean="0"/>
            </a:br>
            <a:r>
              <a:rPr lang="pt-BR" sz="2400" dirty="0" smtClean="0"/>
              <a:t>		</a:t>
            </a:r>
            <a:r>
              <a:rPr lang="pt-BR" sz="2400" dirty="0" err="1" smtClean="0"/>
              <a:t>printf</a:t>
            </a:r>
            <a:r>
              <a:rPr lang="pt-BR" sz="2400" dirty="0" smtClean="0"/>
              <a:t>("</a:t>
            </a:r>
            <a:r>
              <a:rPr lang="pt-BR" sz="2400" dirty="0" err="1" smtClean="0"/>
              <a:t>malloc</a:t>
            </a:r>
            <a:r>
              <a:rPr lang="pt-BR" sz="2400" dirty="0" smtClean="0"/>
              <a:t>[%d] = %10d ", i, v1Ptr[i]);</a:t>
            </a:r>
            <a:br>
              <a:rPr lang="pt-BR" sz="2400" dirty="0" smtClean="0"/>
            </a:br>
            <a:r>
              <a:rPr lang="pt-BR" sz="2400" dirty="0" smtClean="0"/>
              <a:t>		</a:t>
            </a:r>
            <a:r>
              <a:rPr lang="pt-BR" sz="2400" dirty="0" err="1" smtClean="0"/>
              <a:t>printf</a:t>
            </a:r>
            <a:r>
              <a:rPr lang="pt-BR" sz="2400" dirty="0" smtClean="0"/>
              <a:t>("</a:t>
            </a:r>
            <a:r>
              <a:rPr lang="pt-BR" sz="2400" dirty="0" err="1" smtClean="0"/>
              <a:t>calloc</a:t>
            </a:r>
            <a:r>
              <a:rPr lang="pt-BR" sz="2400" dirty="0" smtClean="0"/>
              <a:t>[%d] = %d\n", i, v2Ptr[i]);</a:t>
            </a:r>
            <a:br>
              <a:rPr lang="pt-BR" sz="2400" dirty="0" smtClean="0"/>
            </a:br>
            <a:r>
              <a:rPr lang="pt-BR" sz="2400" dirty="0" smtClean="0"/>
              <a:t>	}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free</a:t>
            </a:r>
            <a:r>
              <a:rPr lang="pt-BR" sz="2400" dirty="0" smtClean="0"/>
              <a:t>(v1Ptr</a:t>
            </a:r>
            <a:r>
              <a:rPr lang="pt-BR" sz="2400" dirty="0" smtClean="0"/>
              <a:t>);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free</a:t>
            </a:r>
            <a:r>
              <a:rPr lang="pt-BR" sz="2400" dirty="0" smtClean="0"/>
              <a:t>(v2Ptr</a:t>
            </a:r>
            <a:r>
              <a:rPr lang="pt-BR" sz="2400" dirty="0" smtClean="0"/>
              <a:t>);</a:t>
            </a:r>
            <a:br>
              <a:rPr lang="pt-BR" sz="2400" dirty="0" smtClean="0"/>
            </a:b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printf</a:t>
            </a:r>
            <a:r>
              <a:rPr lang="pt-BR" sz="2400" dirty="0" smtClean="0"/>
              <a:t>("Memória insuficiente\n");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if</a:t>
            </a:r>
            <a:r>
              <a:rPr lang="pt-BR" sz="2400" dirty="0" smtClean="0"/>
              <a:t> </a:t>
            </a:r>
            <a:r>
              <a:rPr lang="pt-BR" sz="2400" dirty="0" smtClean="0"/>
              <a:t>(v1Ptr != NULL) </a:t>
            </a:r>
            <a:r>
              <a:rPr lang="pt-BR" sz="2400" dirty="0" err="1" smtClean="0"/>
              <a:t>free</a:t>
            </a:r>
            <a:r>
              <a:rPr lang="pt-BR" sz="2400" dirty="0" smtClean="0"/>
              <a:t>(v1Ptr);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if</a:t>
            </a:r>
            <a:r>
              <a:rPr lang="pt-BR" sz="2400" dirty="0" smtClean="0"/>
              <a:t> </a:t>
            </a:r>
            <a:r>
              <a:rPr lang="pt-BR" sz="2400" dirty="0" smtClean="0"/>
              <a:t>(v2Ptr != NULL) </a:t>
            </a:r>
            <a:r>
              <a:rPr lang="pt-BR" sz="2400" dirty="0" err="1" smtClean="0"/>
              <a:t>free</a:t>
            </a:r>
            <a:r>
              <a:rPr lang="pt-BR" sz="2400" dirty="0" smtClean="0"/>
              <a:t>(v2Ptr);</a:t>
            </a:r>
            <a:br>
              <a:rPr lang="pt-BR" sz="2400" dirty="0" smtClean="0"/>
            </a:br>
            <a:r>
              <a:rPr lang="pt-BR" sz="2400" dirty="0" smtClean="0"/>
              <a:t>}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}</a:t>
            </a: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3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Alocação Dinâmica de Memória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105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pt-BR" sz="2300" b="1" dirty="0">
              <a:latin typeface="+mj-lt"/>
            </a:endParaRPr>
          </a:p>
        </p:txBody>
      </p:sp>
      <p:pic>
        <p:nvPicPr>
          <p:cNvPr id="5122" name="Picture 2" descr="C:\Users\marco\OneDrive\Imagens\Capturas de tela\2016-06-02 (6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6529387" cy="4244102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Alocação Dinâmica de Memória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105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600" dirty="0" smtClean="0"/>
              <a:t>Suponha que temos um vetor de </a:t>
            </a:r>
            <a:r>
              <a:rPr lang="pt-BR" sz="3600" dirty="0" smtClean="0"/>
              <a:t>inteiros alocado </a:t>
            </a:r>
            <a:r>
              <a:rPr lang="pt-BR" sz="3600" dirty="0" smtClean="0"/>
              <a:t>dinamicamente com 5 </a:t>
            </a:r>
            <a:r>
              <a:rPr lang="pt-BR" sz="3600" dirty="0" smtClean="0"/>
              <a:t>posições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Mas </a:t>
            </a:r>
            <a:r>
              <a:rPr lang="pt-BR" sz="2800" dirty="0" smtClean="0"/>
              <a:t>descobre-se que serão necessários</a:t>
            </a:r>
            <a:br>
              <a:rPr lang="pt-BR" sz="2800" dirty="0" smtClean="0"/>
            </a:br>
            <a:r>
              <a:rPr lang="pt-BR" sz="2800" dirty="0" smtClean="0"/>
              <a:t>mais 5 </a:t>
            </a:r>
            <a:r>
              <a:rPr lang="pt-BR" sz="2800" dirty="0" smtClean="0"/>
              <a:t>posições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 smtClean="0"/>
              <a:t>Teremos </a:t>
            </a:r>
            <a:r>
              <a:rPr lang="pt-BR" sz="3200" dirty="0" smtClean="0"/>
              <a:t>então que criar dinamicamente </a:t>
            </a:r>
            <a:r>
              <a:rPr lang="pt-BR" sz="3200" dirty="0" smtClean="0"/>
              <a:t>um novo </a:t>
            </a:r>
            <a:r>
              <a:rPr lang="pt-BR" sz="3200" dirty="0" smtClean="0"/>
              <a:t>vetor de 10 posições?</a:t>
            </a:r>
            <a:br>
              <a:rPr lang="pt-BR" sz="3200" dirty="0" smtClean="0"/>
            </a:br>
            <a:endParaRPr lang="pt-BR" sz="32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Alocação Dinâmica de Memória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105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600" dirty="0" smtClean="0"/>
              <a:t>A função </a:t>
            </a:r>
            <a:r>
              <a:rPr lang="pt-BR" sz="3600" i="1" dirty="0" err="1" smtClean="0"/>
              <a:t>realloc</a:t>
            </a:r>
            <a:r>
              <a:rPr lang="pt-BR" sz="3600" i="1" dirty="0" smtClean="0"/>
              <a:t> </a:t>
            </a:r>
            <a:r>
              <a:rPr lang="pt-BR" sz="3600" dirty="0" smtClean="0"/>
              <a:t>permite, em tempo de</a:t>
            </a:r>
            <a:br>
              <a:rPr lang="pt-BR" sz="3600" dirty="0" smtClean="0"/>
            </a:br>
            <a:r>
              <a:rPr lang="pt-BR" sz="3600" dirty="0" smtClean="0"/>
              <a:t>execução, a alocação de mais espaço</a:t>
            </a:r>
            <a:br>
              <a:rPr lang="pt-BR" sz="3600" dirty="0" smtClean="0"/>
            </a:br>
            <a:r>
              <a:rPr lang="pt-BR" sz="3600" dirty="0" smtClean="0"/>
              <a:t>contínuo de </a:t>
            </a:r>
            <a:r>
              <a:rPr lang="pt-BR" sz="3600" dirty="0" smtClean="0"/>
              <a:t>memória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300" dirty="0" smtClean="0"/>
              <a:t> </a:t>
            </a:r>
            <a:r>
              <a:rPr lang="pt-BR" sz="3300" dirty="0" smtClean="0"/>
              <a:t>Tem como grande vantagem o fato de </a:t>
            </a:r>
            <a:r>
              <a:rPr lang="pt-BR" sz="3300" dirty="0" smtClean="0"/>
              <a:t>não haver </a:t>
            </a:r>
            <a:r>
              <a:rPr lang="pt-BR" sz="3300" dirty="0" smtClean="0"/>
              <a:t>necessidade de cópia de </a:t>
            </a:r>
            <a:r>
              <a:rPr lang="pt-BR" sz="3300" dirty="0" smtClean="0"/>
              <a:t>valores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600" dirty="0" smtClean="0"/>
              <a:t> </a:t>
            </a:r>
            <a:r>
              <a:rPr lang="pt-BR" sz="3600" dirty="0" smtClean="0"/>
              <a:t>A função </a:t>
            </a:r>
            <a:r>
              <a:rPr lang="pt-BR" sz="3600" i="1" dirty="0" err="1" smtClean="0"/>
              <a:t>realloc</a:t>
            </a:r>
            <a:r>
              <a:rPr lang="pt-BR" sz="3600" i="1" dirty="0" smtClean="0"/>
              <a:t> </a:t>
            </a:r>
            <a:r>
              <a:rPr lang="pt-BR" sz="3600" dirty="0" smtClean="0"/>
              <a:t>recebe um ponteiro </a:t>
            </a:r>
            <a:r>
              <a:rPr lang="pt-BR" sz="3600" dirty="0" smtClean="0"/>
              <a:t>para </a:t>
            </a:r>
            <a:r>
              <a:rPr lang="pt-BR" sz="3600" i="1" dirty="0" err="1" smtClean="0"/>
              <a:t>void</a:t>
            </a:r>
            <a:r>
              <a:rPr lang="pt-BR" sz="3600" i="1" dirty="0" smtClean="0"/>
              <a:t> </a:t>
            </a:r>
            <a:r>
              <a:rPr lang="pt-BR" sz="3600" dirty="0" smtClean="0"/>
              <a:t>e a quantidade total de bytes</a:t>
            </a:r>
            <a:br>
              <a:rPr lang="pt-BR" sz="3600" dirty="0" smtClean="0"/>
            </a:br>
            <a:r>
              <a:rPr lang="pt-BR" sz="3600" dirty="0" smtClean="0"/>
              <a:t>necessárias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300" dirty="0" smtClean="0"/>
              <a:t> </a:t>
            </a:r>
            <a:r>
              <a:rPr lang="pt-BR" sz="3300" dirty="0" smtClean="0"/>
              <a:t>Retorna um ponteiro para </a:t>
            </a:r>
            <a:r>
              <a:rPr lang="pt-BR" sz="3300" dirty="0" err="1" smtClean="0"/>
              <a:t>void</a:t>
            </a:r>
            <a:r>
              <a:rPr lang="pt-BR" sz="3300" dirty="0" smtClean="0"/>
              <a:t/>
            </a:r>
            <a:br>
              <a:rPr lang="pt-BR" sz="3300" dirty="0" smtClean="0"/>
            </a:br>
            <a:r>
              <a:rPr lang="pt-BR" sz="3300" dirty="0" smtClean="0"/>
              <a:t> </a:t>
            </a:r>
            <a:r>
              <a:rPr lang="pt-BR" sz="2900" dirty="0" smtClean="0"/>
              <a:t/>
            </a:r>
            <a:br>
              <a:rPr lang="pt-BR" sz="2900" dirty="0" smtClean="0"/>
            </a:br>
            <a:endParaRPr lang="pt-BR" sz="29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"/>
            <a:ext cx="8458200" cy="60960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main</a:t>
            </a:r>
            <a:r>
              <a:rPr lang="pt-BR" sz="2000" dirty="0" smtClean="0"/>
              <a:t>(</a:t>
            </a:r>
            <a:r>
              <a:rPr lang="pt-BR" sz="2000" dirty="0" err="1" smtClean="0"/>
              <a:t>void</a:t>
            </a:r>
            <a:r>
              <a:rPr lang="pt-BR" sz="2000" dirty="0" smtClean="0"/>
              <a:t>) {</a:t>
            </a:r>
            <a:br>
              <a:rPr lang="pt-BR" sz="2000" dirty="0" smtClean="0"/>
            </a:br>
            <a:r>
              <a:rPr lang="pt-BR" sz="2000" dirty="0" err="1" smtClean="0"/>
              <a:t>int</a:t>
            </a:r>
            <a:r>
              <a:rPr lang="pt-BR" sz="2000" dirty="0" smtClean="0"/>
              <a:t> i, *</a:t>
            </a:r>
            <a:r>
              <a:rPr lang="pt-BR" sz="2000" dirty="0" err="1" smtClean="0"/>
              <a:t>vPtr</a:t>
            </a:r>
            <a:r>
              <a:rPr lang="pt-BR" sz="2000" dirty="0" smtClean="0"/>
              <a:t> = (</a:t>
            </a:r>
            <a:r>
              <a:rPr lang="pt-BR" sz="2000" dirty="0" err="1" smtClean="0"/>
              <a:t>int</a:t>
            </a:r>
            <a:r>
              <a:rPr lang="pt-BR" sz="2000" dirty="0" smtClean="0"/>
              <a:t>*) </a:t>
            </a:r>
            <a:r>
              <a:rPr lang="pt-BR" sz="2000" dirty="0" err="1" smtClean="0"/>
              <a:t>malloc</a:t>
            </a:r>
            <a:r>
              <a:rPr lang="pt-BR" sz="2000" dirty="0" smtClean="0"/>
              <a:t>(SIZE*</a:t>
            </a:r>
            <a:r>
              <a:rPr lang="pt-BR" sz="2000" dirty="0" err="1" smtClean="0"/>
              <a:t>sizeof</a:t>
            </a:r>
            <a:r>
              <a:rPr lang="pt-BR" sz="2000" dirty="0" smtClean="0"/>
              <a:t> (</a:t>
            </a:r>
            <a:r>
              <a:rPr lang="pt-BR" sz="2000" dirty="0" err="1" smtClean="0"/>
              <a:t>int</a:t>
            </a:r>
            <a:r>
              <a:rPr lang="pt-BR" sz="2000" dirty="0" smtClean="0"/>
              <a:t>));</a:t>
            </a:r>
            <a:br>
              <a:rPr lang="pt-BR" sz="2000" dirty="0" smtClean="0"/>
            </a:b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err="1" smtClean="0"/>
              <a:t>vPtr</a:t>
            </a:r>
            <a:r>
              <a:rPr lang="pt-BR" sz="2000" dirty="0" smtClean="0"/>
              <a:t> != NULL) {</a:t>
            </a:r>
            <a:br>
              <a:rPr lang="pt-BR" sz="2000" dirty="0" smtClean="0"/>
            </a:br>
            <a:r>
              <a:rPr lang="pt-BR" sz="2000" dirty="0" smtClean="0"/>
              <a:t>	for </a:t>
            </a:r>
            <a:r>
              <a:rPr lang="pt-BR" sz="2000" dirty="0" smtClean="0"/>
              <a:t>(i = 0; i &lt; SIZE; i++) </a:t>
            </a:r>
            <a:r>
              <a:rPr lang="pt-BR" sz="2000" dirty="0" err="1" smtClean="0"/>
              <a:t>vPtr</a:t>
            </a:r>
            <a:r>
              <a:rPr lang="pt-BR" sz="2000" dirty="0" smtClean="0"/>
              <a:t>[i] = i; //</a:t>
            </a:r>
            <a:r>
              <a:rPr lang="pt-BR" sz="1400" dirty="0" smtClean="0"/>
              <a:t>Iniciando os valores do vetor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	for </a:t>
            </a:r>
            <a:r>
              <a:rPr lang="pt-BR" sz="2000" dirty="0" smtClean="0"/>
              <a:t>(i = 0; i &lt; SIZE; i++) { //</a:t>
            </a:r>
            <a:r>
              <a:rPr lang="pt-BR" sz="1800" dirty="0" smtClean="0"/>
              <a:t>Imprimindo endereços e valores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		</a:t>
            </a:r>
            <a:r>
              <a:rPr lang="pt-BR" sz="2000" dirty="0" err="1" smtClean="0"/>
              <a:t>printf</a:t>
            </a:r>
            <a:r>
              <a:rPr lang="pt-BR" sz="2000" dirty="0" smtClean="0"/>
              <a:t>("&amp;</a:t>
            </a:r>
            <a:r>
              <a:rPr lang="pt-BR" sz="2000" dirty="0" err="1" smtClean="0"/>
              <a:t>vPtr</a:t>
            </a:r>
            <a:r>
              <a:rPr lang="pt-BR" sz="2000" dirty="0" smtClean="0"/>
              <a:t>[%d] = %p", i, (</a:t>
            </a:r>
            <a:r>
              <a:rPr lang="pt-BR" sz="2000" dirty="0" err="1" smtClean="0"/>
              <a:t>vPtr</a:t>
            </a:r>
            <a:r>
              <a:rPr lang="pt-BR" sz="2000" dirty="0" smtClean="0"/>
              <a:t>+i));</a:t>
            </a:r>
            <a:br>
              <a:rPr lang="pt-BR" sz="2000" dirty="0" smtClean="0"/>
            </a:br>
            <a:r>
              <a:rPr lang="pt-BR" sz="2000" dirty="0" smtClean="0"/>
              <a:t>		</a:t>
            </a:r>
            <a:r>
              <a:rPr lang="pt-BR" sz="2000" dirty="0" err="1" smtClean="0"/>
              <a:t>printf</a:t>
            </a:r>
            <a:r>
              <a:rPr lang="pt-BR" sz="2000" dirty="0" smtClean="0"/>
              <a:t>("\</a:t>
            </a:r>
            <a:r>
              <a:rPr lang="pt-BR" sz="2000" dirty="0" err="1" smtClean="0"/>
              <a:t>tvPtr</a:t>
            </a:r>
            <a:r>
              <a:rPr lang="pt-BR" sz="2000" dirty="0" smtClean="0"/>
              <a:t>[%d] = %2d\n", i, *(</a:t>
            </a:r>
            <a:r>
              <a:rPr lang="pt-BR" sz="2000" dirty="0" err="1" smtClean="0"/>
              <a:t>vPtr</a:t>
            </a:r>
            <a:r>
              <a:rPr lang="pt-BR" sz="2000" dirty="0" smtClean="0"/>
              <a:t>+i));</a:t>
            </a:r>
            <a:br>
              <a:rPr lang="pt-BR" sz="2000" dirty="0" smtClean="0"/>
            </a:br>
            <a:r>
              <a:rPr lang="pt-BR" sz="2000" dirty="0" smtClean="0"/>
              <a:t>	}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err="1" smtClean="0"/>
              <a:t>vPtr</a:t>
            </a:r>
            <a:r>
              <a:rPr lang="pt-BR" sz="2000" dirty="0" smtClean="0"/>
              <a:t> = (</a:t>
            </a:r>
            <a:r>
              <a:rPr lang="pt-BR" sz="2000" dirty="0" err="1" smtClean="0"/>
              <a:t>int</a:t>
            </a:r>
            <a:r>
              <a:rPr lang="pt-BR" sz="2000" dirty="0" smtClean="0"/>
              <a:t>*) </a:t>
            </a:r>
            <a:r>
              <a:rPr lang="pt-BR" sz="2000" dirty="0" err="1" smtClean="0"/>
              <a:t>realloc</a:t>
            </a:r>
            <a:r>
              <a:rPr lang="pt-BR" sz="2000" dirty="0" smtClean="0"/>
              <a:t>(</a:t>
            </a:r>
            <a:r>
              <a:rPr lang="pt-BR" sz="2000" dirty="0" err="1" smtClean="0"/>
              <a:t>vPtr</a:t>
            </a:r>
            <a:r>
              <a:rPr lang="pt-BR" sz="2000" dirty="0" smtClean="0"/>
              <a:t>, (SIZE + 5) * </a:t>
            </a:r>
            <a:r>
              <a:rPr lang="pt-BR" sz="2000" dirty="0" err="1" smtClean="0"/>
              <a:t>sizeof</a:t>
            </a:r>
            <a:r>
              <a:rPr lang="pt-BR" sz="2000" dirty="0" smtClean="0"/>
              <a:t> (</a:t>
            </a:r>
            <a:r>
              <a:rPr lang="pt-BR" sz="2000" dirty="0" err="1" smtClean="0"/>
              <a:t>int</a:t>
            </a:r>
            <a:r>
              <a:rPr lang="pt-BR" sz="2000" dirty="0" smtClean="0"/>
              <a:t>));</a:t>
            </a:r>
            <a:br>
              <a:rPr lang="pt-BR" sz="2000" dirty="0" smtClean="0"/>
            </a:b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err="1" smtClean="0"/>
              <a:t>vPtr</a:t>
            </a:r>
            <a:r>
              <a:rPr lang="pt-BR" sz="2000" dirty="0" smtClean="0"/>
              <a:t> != NULL) {</a:t>
            </a:r>
            <a:br>
              <a:rPr lang="pt-BR" sz="2000" dirty="0" smtClean="0"/>
            </a:br>
            <a:r>
              <a:rPr lang="pt-BR" sz="2000" dirty="0" smtClean="0"/>
              <a:t>	for </a:t>
            </a:r>
            <a:r>
              <a:rPr lang="pt-BR" sz="2000" dirty="0" smtClean="0"/>
              <a:t>(i = SIZE; i &lt; SIZE + 5; i++) </a:t>
            </a:r>
            <a:r>
              <a:rPr lang="pt-BR" sz="2000" dirty="0" err="1" smtClean="0"/>
              <a:t>vPtr</a:t>
            </a:r>
            <a:r>
              <a:rPr lang="pt-BR" sz="2000" dirty="0" smtClean="0"/>
              <a:t>[i] = i;</a:t>
            </a:r>
            <a:br>
              <a:rPr lang="pt-BR" sz="2000" dirty="0" smtClean="0"/>
            </a:br>
            <a:r>
              <a:rPr lang="pt-BR" sz="2000" dirty="0" smtClean="0"/>
              <a:t>	for </a:t>
            </a:r>
            <a:r>
              <a:rPr lang="pt-BR" sz="2000" dirty="0" smtClean="0"/>
              <a:t>(i = 0; i &lt; SIZE + 5; i++) { //</a:t>
            </a:r>
            <a:r>
              <a:rPr lang="pt-BR" sz="1600" dirty="0" smtClean="0"/>
              <a:t>Imprimindo endereços e valores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		</a:t>
            </a:r>
            <a:r>
              <a:rPr lang="pt-BR" sz="2000" dirty="0" err="1" smtClean="0"/>
              <a:t>printf</a:t>
            </a:r>
            <a:r>
              <a:rPr lang="pt-BR" sz="2000" dirty="0" smtClean="0"/>
              <a:t>("&amp;</a:t>
            </a:r>
            <a:r>
              <a:rPr lang="pt-BR" sz="2000" dirty="0" err="1" smtClean="0"/>
              <a:t>vPtr</a:t>
            </a:r>
            <a:r>
              <a:rPr lang="pt-BR" sz="2000" dirty="0" smtClean="0"/>
              <a:t>[%d] = %p", i, (</a:t>
            </a:r>
            <a:r>
              <a:rPr lang="pt-BR" sz="2000" dirty="0" err="1" smtClean="0"/>
              <a:t>vPtr</a:t>
            </a:r>
            <a:r>
              <a:rPr lang="pt-BR" sz="2000" dirty="0" smtClean="0"/>
              <a:t>+i));</a:t>
            </a:r>
            <a:br>
              <a:rPr lang="pt-BR" sz="2000" dirty="0" smtClean="0"/>
            </a:br>
            <a:r>
              <a:rPr lang="pt-BR" sz="2000" dirty="0" smtClean="0"/>
              <a:t>		</a:t>
            </a:r>
            <a:r>
              <a:rPr lang="pt-BR" sz="2000" dirty="0" err="1" smtClean="0"/>
              <a:t>printf</a:t>
            </a:r>
            <a:r>
              <a:rPr lang="pt-BR" sz="2000" dirty="0" smtClean="0"/>
              <a:t>("\</a:t>
            </a:r>
            <a:r>
              <a:rPr lang="pt-BR" sz="2000" dirty="0" err="1" smtClean="0"/>
              <a:t>tvPtr</a:t>
            </a:r>
            <a:r>
              <a:rPr lang="pt-BR" sz="2000" dirty="0" smtClean="0"/>
              <a:t>[%d] = %2d\n", i, *(</a:t>
            </a:r>
            <a:r>
              <a:rPr lang="pt-BR" sz="2000" dirty="0" err="1" smtClean="0"/>
              <a:t>vPtr</a:t>
            </a:r>
            <a:r>
              <a:rPr lang="pt-BR" sz="2000" dirty="0" smtClean="0"/>
              <a:t>+i));</a:t>
            </a:r>
            <a:br>
              <a:rPr lang="pt-BR" sz="2000" dirty="0" smtClean="0"/>
            </a:br>
            <a:r>
              <a:rPr lang="pt-BR" sz="2000" dirty="0" smtClean="0"/>
              <a:t>	}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	</a:t>
            </a:r>
            <a:r>
              <a:rPr lang="pt-BR" sz="2000" dirty="0" err="1" smtClean="0"/>
              <a:t>free</a:t>
            </a:r>
            <a:r>
              <a:rPr lang="pt-BR" sz="2000" dirty="0" smtClean="0"/>
              <a:t>(</a:t>
            </a:r>
            <a:r>
              <a:rPr lang="pt-BR" sz="2000" dirty="0" err="1" smtClean="0"/>
              <a:t>vPtr</a:t>
            </a:r>
            <a:r>
              <a:rPr lang="pt-BR" sz="2000" dirty="0" smtClean="0"/>
              <a:t>);</a:t>
            </a:r>
            <a:br>
              <a:rPr lang="pt-BR" sz="2000" dirty="0" smtClean="0"/>
            </a:br>
            <a:r>
              <a:rPr lang="pt-BR" sz="2000" dirty="0" smtClean="0"/>
              <a:t>} </a:t>
            </a:r>
            <a:r>
              <a:rPr lang="pt-BR" sz="2000" dirty="0" err="1" smtClean="0"/>
              <a:t>else</a:t>
            </a:r>
            <a:r>
              <a:rPr lang="pt-BR" sz="2000" dirty="0" smtClean="0"/>
              <a:t> {</a:t>
            </a:r>
            <a:br>
              <a:rPr lang="pt-BR" sz="2000" dirty="0" smtClean="0"/>
            </a:br>
            <a:r>
              <a:rPr lang="pt-BR" sz="2000" dirty="0" smtClean="0"/>
              <a:t>	</a:t>
            </a:r>
            <a:r>
              <a:rPr lang="pt-BR" sz="2000" dirty="0" err="1" smtClean="0"/>
              <a:t>printf</a:t>
            </a:r>
            <a:r>
              <a:rPr lang="pt-BR" sz="2000" dirty="0" smtClean="0"/>
              <a:t>("Memória insuficiente");</a:t>
            </a:r>
            <a:br>
              <a:rPr lang="pt-BR" sz="2000" dirty="0" smtClean="0"/>
            </a:br>
            <a:r>
              <a:rPr lang="pt-BR" sz="2000" dirty="0" smtClean="0"/>
              <a:t>}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dirty="0" smtClean="0"/>
              <a:t>} </a:t>
            </a:r>
            <a:r>
              <a:rPr lang="pt-BR" sz="2000" dirty="0" err="1" smtClean="0"/>
              <a:t>else</a:t>
            </a:r>
            <a:r>
              <a:rPr lang="pt-BR" sz="2000" dirty="0" smtClean="0"/>
              <a:t> {</a:t>
            </a:r>
            <a:br>
              <a:rPr lang="pt-BR" sz="2000" dirty="0" smtClean="0"/>
            </a:br>
            <a:r>
              <a:rPr lang="pt-BR" sz="2000" dirty="0" err="1" smtClean="0"/>
              <a:t>printf</a:t>
            </a:r>
            <a:r>
              <a:rPr lang="pt-BR" sz="2000" dirty="0" smtClean="0"/>
              <a:t>("Memória insuficiente</a:t>
            </a:r>
            <a:r>
              <a:rPr lang="pt-BR" sz="2000" dirty="0" smtClean="0"/>
              <a:t>");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dirty="0" smtClean="0"/>
              <a:t>}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smtClean="0"/>
              <a:t>0</a:t>
            </a:r>
            <a:r>
              <a:rPr lang="pt-BR" sz="2000" dirty="0" smtClean="0"/>
              <a:t>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000" dirty="0" smtClean="0"/>
              <a:t>}</a:t>
            </a:r>
            <a:endParaRPr lang="pt-BR" sz="18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Alocação Dinâmica de Memória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105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dirty="0" smtClean="0"/>
              <a:t/>
            </a:r>
            <a:br>
              <a:rPr lang="pt-BR" sz="2900" dirty="0" smtClean="0"/>
            </a:br>
            <a:endParaRPr lang="pt-BR" sz="2900" b="1" dirty="0">
              <a:latin typeface="+mj-lt"/>
            </a:endParaRPr>
          </a:p>
        </p:txBody>
      </p:sp>
      <p:pic>
        <p:nvPicPr>
          <p:cNvPr id="6146" name="Picture 2" descr="C:\Users\marco\OneDrive\Imagens\Capturas de tela\2016-06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5562600" cy="3921573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2971800"/>
            <a:ext cx="8458200" cy="685800"/>
          </a:xfrm>
        </p:spPr>
        <p:txBody>
          <a:bodyPr>
            <a:noAutofit/>
          </a:bodyPr>
          <a:lstStyle/>
          <a:p>
            <a:pPr lvl="1" algn="ctr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3200" b="1" dirty="0" smtClean="0">
                <a:latin typeface="+mj-lt"/>
              </a:rPr>
              <a:t>Ponteiros em C</a:t>
            </a:r>
            <a:r>
              <a:rPr lang="pt-BR" sz="3200" dirty="0" smtClean="0"/>
              <a:t/>
            </a:r>
            <a:br>
              <a:rPr lang="pt-BR" sz="3200" dirty="0" smtClean="0"/>
            </a:br>
            <a:endParaRPr lang="pt-BR" sz="24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Alocação Dinâmica de Memória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71600"/>
            <a:ext cx="8458200" cy="48768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 smtClean="0"/>
              <a:t>Fazendo esta pequena modificação no</a:t>
            </a:r>
            <a:br>
              <a:rPr lang="pt-BR" sz="3200" dirty="0" smtClean="0"/>
            </a:br>
            <a:r>
              <a:rPr lang="pt-BR" sz="3200" dirty="0" smtClean="0"/>
              <a:t>exemplo anterior...</a:t>
            </a:r>
            <a:br>
              <a:rPr lang="pt-BR" sz="3200" dirty="0" smtClean="0"/>
            </a:br>
            <a:r>
              <a:rPr lang="pt-BR" sz="3200" dirty="0" smtClean="0"/>
              <a:t> </a:t>
            </a:r>
            <a:r>
              <a:rPr lang="pt-BR" sz="2900" dirty="0" smtClean="0"/>
              <a:t/>
            </a:r>
            <a:br>
              <a:rPr lang="pt-BR" sz="2900" dirty="0" smtClean="0"/>
            </a:br>
            <a:endParaRPr lang="pt-BR" sz="2900" b="1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09600" y="2743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tx1"/>
                </a:solidFill>
              </a:rPr>
              <a:t>int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main</a:t>
            </a:r>
            <a:r>
              <a:rPr lang="pt-BR" dirty="0" smtClean="0">
                <a:solidFill>
                  <a:schemeClr val="tx1"/>
                </a:solidFill>
              </a:rPr>
              <a:t>(</a:t>
            </a:r>
            <a:r>
              <a:rPr lang="pt-BR" dirty="0" err="1" smtClean="0">
                <a:solidFill>
                  <a:schemeClr val="tx1"/>
                </a:solidFill>
              </a:rPr>
              <a:t>void</a:t>
            </a:r>
            <a:r>
              <a:rPr lang="pt-BR" dirty="0" smtClean="0">
                <a:solidFill>
                  <a:schemeClr val="tx1"/>
                </a:solidFill>
              </a:rPr>
              <a:t>) {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	</a:t>
            </a:r>
            <a:r>
              <a:rPr lang="pt-BR" dirty="0" err="1" smtClean="0">
                <a:solidFill>
                  <a:schemeClr val="tx1"/>
                </a:solidFill>
              </a:rPr>
              <a:t>int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i, *</a:t>
            </a:r>
            <a:r>
              <a:rPr lang="pt-BR" dirty="0" err="1" smtClean="0">
                <a:solidFill>
                  <a:schemeClr val="tx1"/>
                </a:solidFill>
              </a:rPr>
              <a:t>vPtr</a:t>
            </a:r>
            <a:r>
              <a:rPr lang="pt-BR" dirty="0" smtClean="0">
                <a:solidFill>
                  <a:schemeClr val="tx1"/>
                </a:solidFill>
              </a:rPr>
              <a:t> = (</a:t>
            </a:r>
            <a:r>
              <a:rPr lang="pt-BR" dirty="0" err="1" smtClean="0">
                <a:solidFill>
                  <a:schemeClr val="tx1"/>
                </a:solidFill>
              </a:rPr>
              <a:t>int</a:t>
            </a:r>
            <a:r>
              <a:rPr lang="pt-BR" dirty="0" smtClean="0">
                <a:solidFill>
                  <a:schemeClr val="tx1"/>
                </a:solidFill>
              </a:rPr>
              <a:t>*) </a:t>
            </a:r>
            <a:r>
              <a:rPr lang="pt-BR" dirty="0" err="1" smtClean="0">
                <a:solidFill>
                  <a:schemeClr val="tx1"/>
                </a:solidFill>
              </a:rPr>
              <a:t>malloc</a:t>
            </a:r>
            <a:r>
              <a:rPr lang="pt-BR" dirty="0" smtClean="0">
                <a:solidFill>
                  <a:schemeClr val="tx1"/>
                </a:solidFill>
              </a:rPr>
              <a:t>(SIZE*</a:t>
            </a:r>
            <a:r>
              <a:rPr lang="pt-BR" dirty="0" err="1" smtClean="0">
                <a:solidFill>
                  <a:schemeClr val="tx1"/>
                </a:solidFill>
              </a:rPr>
              <a:t>sizeof</a:t>
            </a:r>
            <a:r>
              <a:rPr lang="pt-BR" dirty="0" smtClean="0">
                <a:solidFill>
                  <a:schemeClr val="tx1"/>
                </a:solidFill>
              </a:rPr>
              <a:t> (</a:t>
            </a:r>
            <a:r>
              <a:rPr lang="pt-BR" dirty="0" err="1" smtClean="0">
                <a:solidFill>
                  <a:schemeClr val="tx1"/>
                </a:solidFill>
              </a:rPr>
              <a:t>int</a:t>
            </a:r>
            <a:r>
              <a:rPr lang="pt-BR" dirty="0" smtClean="0">
                <a:solidFill>
                  <a:schemeClr val="tx1"/>
                </a:solidFill>
              </a:rPr>
              <a:t>));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	</a:t>
            </a:r>
            <a:r>
              <a:rPr lang="pt-BR" dirty="0" err="1" smtClean="0">
                <a:solidFill>
                  <a:schemeClr val="tx1"/>
                </a:solidFill>
              </a:rPr>
              <a:t>int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*vPtr2 = (</a:t>
            </a:r>
            <a:r>
              <a:rPr lang="pt-BR" dirty="0" err="1" smtClean="0">
                <a:solidFill>
                  <a:schemeClr val="tx1"/>
                </a:solidFill>
              </a:rPr>
              <a:t>int</a:t>
            </a:r>
            <a:r>
              <a:rPr lang="pt-BR" dirty="0" smtClean="0">
                <a:solidFill>
                  <a:schemeClr val="tx1"/>
                </a:solidFill>
              </a:rPr>
              <a:t>*) </a:t>
            </a:r>
            <a:r>
              <a:rPr lang="pt-BR" dirty="0" err="1" smtClean="0">
                <a:solidFill>
                  <a:schemeClr val="tx1"/>
                </a:solidFill>
              </a:rPr>
              <a:t>malloc</a:t>
            </a:r>
            <a:r>
              <a:rPr lang="pt-BR" dirty="0" smtClean="0">
                <a:solidFill>
                  <a:schemeClr val="tx1"/>
                </a:solidFill>
              </a:rPr>
              <a:t>(SIZE*</a:t>
            </a:r>
            <a:r>
              <a:rPr lang="pt-BR" dirty="0" err="1" smtClean="0">
                <a:solidFill>
                  <a:schemeClr val="tx1"/>
                </a:solidFill>
              </a:rPr>
              <a:t>sizeof</a:t>
            </a:r>
            <a:r>
              <a:rPr lang="pt-BR" dirty="0" smtClean="0">
                <a:solidFill>
                  <a:schemeClr val="tx1"/>
                </a:solidFill>
              </a:rPr>
              <a:t> (</a:t>
            </a:r>
            <a:r>
              <a:rPr lang="pt-BR" dirty="0" err="1" smtClean="0">
                <a:solidFill>
                  <a:schemeClr val="tx1"/>
                </a:solidFill>
              </a:rPr>
              <a:t>int</a:t>
            </a:r>
            <a:r>
              <a:rPr lang="pt-BR" dirty="0" smtClean="0">
                <a:solidFill>
                  <a:schemeClr val="tx1"/>
                </a:solidFill>
              </a:rPr>
              <a:t>)); //Criando mais um </a:t>
            </a:r>
            <a:r>
              <a:rPr lang="pt-BR" dirty="0" smtClean="0">
                <a:solidFill>
                  <a:schemeClr val="tx1"/>
                </a:solidFill>
              </a:rPr>
              <a:t>vetor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Alocação Dinâmica de Memória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71600"/>
            <a:ext cx="8458200" cy="48768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 smtClean="0"/>
              <a:t>Obtivemos outro resultado!!! </a:t>
            </a:r>
            <a:br>
              <a:rPr lang="pt-BR" sz="3200" dirty="0" smtClean="0"/>
            </a:br>
            <a:r>
              <a:rPr lang="pt-BR" sz="3200" dirty="0" smtClean="0"/>
              <a:t> </a:t>
            </a:r>
            <a:r>
              <a:rPr lang="pt-BR" sz="2900" dirty="0" smtClean="0"/>
              <a:t/>
            </a:r>
            <a:br>
              <a:rPr lang="pt-BR" sz="2900" dirty="0" smtClean="0"/>
            </a:br>
            <a:endParaRPr lang="pt-BR" sz="2900" b="1" dirty="0">
              <a:latin typeface="+mj-lt"/>
            </a:endParaRPr>
          </a:p>
        </p:txBody>
      </p:sp>
      <p:pic>
        <p:nvPicPr>
          <p:cNvPr id="7170" name="Picture 2" descr="C:\Users\marco\OneDrive\Imagens\Capturas de tela\2016-06-03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57400"/>
            <a:ext cx="6248400" cy="4137616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Alocação Dinâmica de Memória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71600"/>
            <a:ext cx="8458200" cy="48768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dirty="0" smtClean="0"/>
              <a:t>Se não houver espaço contínuo disponível</a:t>
            </a:r>
            <a:br>
              <a:rPr lang="pt-BR" sz="3200" dirty="0" smtClean="0"/>
            </a:br>
            <a:r>
              <a:rPr lang="pt-BR" sz="3200" dirty="0" smtClean="0"/>
              <a:t>para a nova </a:t>
            </a:r>
            <a:r>
              <a:rPr lang="pt-BR" sz="3200" dirty="0" smtClean="0"/>
              <a:t>alocação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dirty="0" smtClean="0"/>
              <a:t> </a:t>
            </a:r>
            <a:r>
              <a:rPr lang="pt-BR" sz="2900" dirty="0" smtClean="0"/>
              <a:t>C tentará alocar um novo espaço contínuo </a:t>
            </a:r>
            <a:r>
              <a:rPr lang="pt-BR" sz="2900" dirty="0" smtClean="0"/>
              <a:t>a partir </a:t>
            </a:r>
            <a:r>
              <a:rPr lang="pt-BR" sz="2900" dirty="0" smtClean="0"/>
              <a:t>de um novo endereço </a:t>
            </a:r>
            <a:r>
              <a:rPr lang="pt-BR" sz="2900" dirty="0" smtClean="0"/>
              <a:t>inicial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dirty="0" smtClean="0"/>
              <a:t> </a:t>
            </a:r>
            <a:r>
              <a:rPr lang="pt-BR" sz="2900" dirty="0" smtClean="0"/>
              <a:t>Neste caso, será criado um novo vetor que</a:t>
            </a:r>
            <a:br>
              <a:rPr lang="pt-BR" sz="2900" dirty="0" smtClean="0"/>
            </a:br>
            <a:r>
              <a:rPr lang="pt-BR" sz="2900" dirty="0" smtClean="0"/>
              <a:t>terá os seus valores inicializados com os</a:t>
            </a:r>
            <a:br>
              <a:rPr lang="pt-BR" sz="2900" dirty="0" smtClean="0"/>
            </a:br>
            <a:r>
              <a:rPr lang="pt-BR" sz="2900" dirty="0" smtClean="0"/>
              <a:t>valores do vetor original</a:t>
            </a:r>
            <a:br>
              <a:rPr lang="pt-BR" sz="2900" dirty="0" smtClean="0"/>
            </a:br>
            <a:r>
              <a:rPr lang="pt-BR" sz="2900" dirty="0" smtClean="0"/>
              <a:t> </a:t>
            </a:r>
            <a:r>
              <a:rPr lang="pt-BR" sz="2600" dirty="0" smtClean="0"/>
              <a:t/>
            </a:r>
            <a:br>
              <a:rPr lang="pt-BR" sz="2600" dirty="0" smtClean="0"/>
            </a:br>
            <a:endParaRPr lang="pt-BR" sz="26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Alocação Dinâmica de Memória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71600"/>
            <a:ext cx="8458200" cy="48768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err="1" smtClean="0"/>
              <a:t>realloc</a:t>
            </a:r>
            <a:r>
              <a:rPr lang="pt-BR" sz="2800" dirty="0" smtClean="0"/>
              <a:t>(NULL, SIZE * </a:t>
            </a:r>
            <a:r>
              <a:rPr lang="pt-BR" sz="2800" dirty="0" err="1" smtClean="0"/>
              <a:t>sizeof</a:t>
            </a:r>
            <a:r>
              <a:rPr lang="pt-BR" sz="2800" dirty="0" smtClean="0"/>
              <a:t> (</a:t>
            </a:r>
            <a:r>
              <a:rPr lang="pt-BR" sz="2800" dirty="0" err="1" smtClean="0"/>
              <a:t>int</a:t>
            </a:r>
            <a:r>
              <a:rPr lang="pt-BR" sz="2800" dirty="0" smtClean="0"/>
              <a:t>))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smtClean="0"/>
              <a:t>Estamos fazendo o equivalente a </a:t>
            </a:r>
            <a:r>
              <a:rPr lang="pt-BR" sz="2500" dirty="0" smtClean="0"/>
              <a:t>uma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500" dirty="0" smtClean="0"/>
              <a:t>chamada </a:t>
            </a:r>
            <a:r>
              <a:rPr lang="pt-BR" sz="2500" dirty="0" smtClean="0"/>
              <a:t>a </a:t>
            </a:r>
            <a:r>
              <a:rPr lang="pt-BR" sz="2500" i="1" dirty="0" err="1" smtClean="0"/>
              <a:t>malloc</a:t>
            </a:r>
            <a:endParaRPr lang="pt-BR" sz="2500" i="1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 </a:t>
            </a:r>
            <a:r>
              <a:rPr lang="pt-BR" sz="2800" dirty="0" err="1" smtClean="0"/>
              <a:t>realloc</a:t>
            </a:r>
            <a:r>
              <a:rPr lang="pt-BR" sz="2800" dirty="0" smtClean="0"/>
              <a:t>(</a:t>
            </a:r>
            <a:r>
              <a:rPr lang="pt-BR" sz="2800" dirty="0" err="1" smtClean="0"/>
              <a:t>vPtr</a:t>
            </a:r>
            <a:r>
              <a:rPr lang="pt-BR" sz="2800" dirty="0" smtClean="0"/>
              <a:t>, 0</a:t>
            </a:r>
            <a:r>
              <a:rPr lang="pt-BR" sz="2800" dirty="0" smtClean="0"/>
              <a:t>)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500" dirty="0" smtClean="0"/>
              <a:t> </a:t>
            </a:r>
            <a:r>
              <a:rPr lang="pt-BR" sz="2500" dirty="0" smtClean="0"/>
              <a:t>O espaço de </a:t>
            </a:r>
            <a:r>
              <a:rPr lang="pt-BR" sz="2500" smtClean="0"/>
              <a:t>memória </a:t>
            </a:r>
            <a:r>
              <a:rPr lang="pt-BR" sz="2500" smtClean="0"/>
              <a:t>alocado</a:t>
            </a:r>
            <a:endParaRPr lang="pt-BR" sz="2500" dirty="0" smtClean="0"/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500" dirty="0" smtClean="0"/>
              <a:t>para </a:t>
            </a:r>
            <a:r>
              <a:rPr lang="pt-BR" sz="2500" i="1" dirty="0" err="1" smtClean="0"/>
              <a:t>vPtr</a:t>
            </a:r>
            <a:r>
              <a:rPr lang="pt-BR" sz="2500" i="1" dirty="0" smtClean="0"/>
              <a:t> </a:t>
            </a:r>
            <a:r>
              <a:rPr lang="pt-BR" sz="2500" dirty="0" smtClean="0"/>
              <a:t>é liberado</a:t>
            </a:r>
            <a:br>
              <a:rPr lang="pt-BR" sz="2500" dirty="0" smtClean="0"/>
            </a:br>
            <a:endParaRPr lang="pt-BR" sz="23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Ponteiros para </a:t>
            </a:r>
            <a:r>
              <a:rPr lang="pt-BR" sz="4600" b="1" dirty="0" err="1" smtClean="0">
                <a:latin typeface="+mj-lt"/>
              </a:rPr>
              <a:t>Void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105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dirty="0" smtClean="0"/>
              <a:t>Podemos declarar</a:t>
            </a:r>
            <a:br>
              <a:rPr lang="pt-BR" sz="2400" dirty="0" smtClean="0"/>
            </a:br>
            <a:r>
              <a:rPr lang="pt-BR" sz="2400" dirty="0" smtClean="0"/>
              <a:t>um ponteiro para</a:t>
            </a:r>
            <a:br>
              <a:rPr lang="pt-BR" sz="2400" dirty="0" smtClean="0"/>
            </a:br>
            <a:r>
              <a:rPr lang="pt-BR" sz="2400" dirty="0" err="1" smtClean="0"/>
              <a:t>void</a:t>
            </a:r>
            <a:endParaRPr lang="pt-BR" sz="2400" dirty="0" smtClean="0"/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dirty="0" smtClean="0"/>
              <a:t> </a:t>
            </a:r>
            <a:r>
              <a:rPr lang="pt-BR" sz="2400" dirty="0" smtClean="0"/>
              <a:t>Pode armazenar</a:t>
            </a:r>
            <a:br>
              <a:rPr lang="pt-BR" sz="2400" dirty="0" smtClean="0"/>
            </a:br>
            <a:r>
              <a:rPr lang="pt-BR" sz="2400" dirty="0" smtClean="0"/>
              <a:t>um endereço</a:t>
            </a:r>
            <a:br>
              <a:rPr lang="pt-BR" sz="2400" dirty="0" smtClean="0"/>
            </a:br>
            <a:r>
              <a:rPr lang="pt-BR" sz="2400" dirty="0" smtClean="0"/>
              <a:t>de </a:t>
            </a:r>
            <a:r>
              <a:rPr lang="pt-BR" sz="2400" dirty="0" smtClean="0"/>
              <a:t>memória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dirty="0" smtClean="0"/>
              <a:t>Mas </a:t>
            </a:r>
            <a:r>
              <a:rPr lang="pt-BR" sz="2400" dirty="0" smtClean="0"/>
              <a:t>não pode</a:t>
            </a:r>
            <a:br>
              <a:rPr lang="pt-BR" sz="2400" dirty="0" smtClean="0"/>
            </a:br>
            <a:r>
              <a:rPr lang="pt-BR" sz="2400" dirty="0" smtClean="0"/>
              <a:t>acessar o valor</a:t>
            </a:r>
            <a:br>
              <a:rPr lang="pt-BR" sz="2400" dirty="0" smtClean="0"/>
            </a:br>
            <a:r>
              <a:rPr lang="pt-BR" sz="2400" dirty="0" smtClean="0"/>
              <a:t>armazenado no</a:t>
            </a:r>
            <a:br>
              <a:rPr lang="pt-BR" sz="2400" dirty="0" smtClean="0"/>
            </a:br>
            <a:r>
              <a:rPr lang="pt-BR" sz="2400" dirty="0" smtClean="0"/>
              <a:t>endereço</a:t>
            </a:r>
            <a:br>
              <a:rPr lang="pt-BR" sz="2400" dirty="0" smtClean="0"/>
            </a:br>
            <a:r>
              <a:rPr lang="pt-BR" dirty="0" smtClean="0"/>
              <a:t> </a:t>
            </a:r>
            <a:r>
              <a:rPr lang="pt-BR" sz="1900" dirty="0" smtClean="0"/>
              <a:t/>
            </a:r>
            <a:br>
              <a:rPr lang="pt-BR" sz="1900" dirty="0" smtClean="0"/>
            </a:br>
            <a:endParaRPr lang="pt-BR" sz="19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600" b="1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962400" y="1143000"/>
            <a:ext cx="37338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#include &lt;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stdio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.h&gt;</a:t>
            </a:r>
          </a:p>
          <a:p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x = 1;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vPtr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= &amp;x;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printf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("%p\n", 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vPtr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printf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("%p\n", &amp;x);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0;</a:t>
            </a:r>
            <a:b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marco\OneDrive\Imagens\Capturas de tela\2016-06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8763" y="3921125"/>
            <a:ext cx="2941637" cy="1643259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Ponteiros para </a:t>
            </a:r>
            <a:r>
              <a:rPr lang="pt-BR" sz="4600" b="1" dirty="0" err="1" smtClean="0">
                <a:latin typeface="+mj-lt"/>
              </a:rPr>
              <a:t>Void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105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dirty="0" smtClean="0"/>
              <a:t>Se tentarmos</a:t>
            </a:r>
            <a:br>
              <a:rPr lang="pt-BR" sz="2400" dirty="0" smtClean="0"/>
            </a:br>
            <a:r>
              <a:rPr lang="pt-BR" sz="2400" dirty="0" smtClean="0"/>
              <a:t>acessar o valor da</a:t>
            </a:r>
            <a:br>
              <a:rPr lang="pt-BR" sz="2400" dirty="0" smtClean="0"/>
            </a:br>
            <a:r>
              <a:rPr lang="pt-BR" sz="2400" dirty="0" smtClean="0"/>
              <a:t>variável</a:t>
            </a:r>
            <a:br>
              <a:rPr lang="pt-BR" sz="2400" dirty="0" smtClean="0"/>
            </a:br>
            <a:r>
              <a:rPr lang="pt-BR" sz="2400" dirty="0" smtClean="0"/>
              <a:t>– Temos um erro</a:t>
            </a:r>
            <a:br>
              <a:rPr lang="pt-BR" sz="2400" dirty="0" smtClean="0"/>
            </a:br>
            <a:r>
              <a:rPr lang="pt-BR" sz="2400" dirty="0" smtClean="0"/>
              <a:t>de compilação</a:t>
            </a:r>
            <a:br>
              <a:rPr lang="pt-BR" sz="2400" dirty="0" smtClean="0"/>
            </a:br>
            <a:r>
              <a:rPr lang="pt-BR" sz="2400" dirty="0" smtClean="0"/>
              <a:t>– </a:t>
            </a:r>
            <a:r>
              <a:rPr lang="pt-BR" sz="2400" i="1" dirty="0" err="1" smtClean="0">
                <a:solidFill>
                  <a:srgbClr val="FF0000"/>
                </a:solidFill>
              </a:rPr>
              <a:t>invalid</a:t>
            </a:r>
            <a:r>
              <a:rPr lang="pt-BR" sz="2400" i="1" dirty="0" smtClean="0">
                <a:solidFill>
                  <a:srgbClr val="FF0000"/>
                </a:solidFill>
              </a:rPr>
              <a:t> use </a:t>
            </a:r>
            <a:r>
              <a:rPr lang="pt-BR" sz="2400" i="1" dirty="0" err="1" smtClean="0">
                <a:solidFill>
                  <a:srgbClr val="FF0000"/>
                </a:solidFill>
              </a:rPr>
              <a:t>of</a:t>
            </a:r>
            <a:r>
              <a:rPr lang="pt-BR" sz="2400" dirty="0" smtClean="0">
                <a:solidFill>
                  <a:srgbClr val="FF0000"/>
                </a:solidFill>
              </a:rPr>
              <a:t/>
            </a:r>
            <a:br>
              <a:rPr lang="pt-BR" sz="2400" dirty="0" smtClean="0">
                <a:solidFill>
                  <a:srgbClr val="FF0000"/>
                </a:solidFill>
              </a:rPr>
            </a:br>
            <a:r>
              <a:rPr lang="pt-BR" sz="2400" i="1" dirty="0" err="1" smtClean="0">
                <a:solidFill>
                  <a:srgbClr val="FF0000"/>
                </a:solidFill>
              </a:rPr>
              <a:t>void</a:t>
            </a:r>
            <a:r>
              <a:rPr lang="pt-BR" sz="2400" i="1" dirty="0" smtClean="0">
                <a:solidFill>
                  <a:srgbClr val="FF0000"/>
                </a:solidFill>
              </a:rPr>
              <a:t> </a:t>
            </a:r>
            <a:r>
              <a:rPr lang="pt-BR" sz="2400" i="1" dirty="0" err="1" smtClean="0">
                <a:solidFill>
                  <a:srgbClr val="FF0000"/>
                </a:solidFill>
              </a:rPr>
              <a:t>expression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 </a:t>
            </a:r>
            <a:br>
              <a:rPr lang="pt-BR" sz="2400" dirty="0" smtClean="0"/>
            </a:br>
            <a:r>
              <a:rPr lang="pt-BR" dirty="0" smtClean="0"/>
              <a:t> </a:t>
            </a:r>
            <a:r>
              <a:rPr lang="pt-BR" sz="1900" dirty="0" smtClean="0"/>
              <a:t/>
            </a:r>
            <a:br>
              <a:rPr lang="pt-BR" sz="1900" dirty="0" smtClean="0"/>
            </a:br>
            <a:endParaRPr lang="pt-BR" sz="19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600" b="1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962400" y="1143000"/>
            <a:ext cx="37338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#include &lt;</a:t>
            </a:r>
            <a:r>
              <a:rPr lang="pt-BR" dirty="0" err="1" smtClean="0"/>
              <a:t>stdio</a:t>
            </a:r>
            <a:r>
              <a:rPr lang="pt-BR" dirty="0" smtClean="0"/>
              <a:t>.h&gt;</a:t>
            </a:r>
            <a:br>
              <a:rPr lang="pt-BR" dirty="0" smtClean="0"/>
            </a:b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</a:t>
            </a:r>
            <a:r>
              <a:rPr lang="pt-BR" dirty="0" err="1" smtClean="0"/>
              <a:t>void</a:t>
            </a:r>
            <a:r>
              <a:rPr lang="pt-BR" dirty="0" smtClean="0"/>
              <a:t>) {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smtClean="0"/>
              <a:t>x = 1;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smtClean="0"/>
              <a:t>*</a:t>
            </a:r>
            <a:r>
              <a:rPr lang="pt-BR" dirty="0" err="1" smtClean="0"/>
              <a:t>vPtr</a:t>
            </a:r>
            <a:r>
              <a:rPr lang="pt-BR" dirty="0" smtClean="0"/>
              <a:t> = &amp;x;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("%d\n", *</a:t>
            </a:r>
            <a:r>
              <a:rPr lang="pt-BR" dirty="0" err="1" smtClean="0"/>
              <a:t>vPtr</a:t>
            </a:r>
            <a:r>
              <a:rPr lang="pt-BR" dirty="0" smtClean="0"/>
              <a:t>);</a:t>
            </a:r>
            <a:br>
              <a:rPr lang="pt-BR" dirty="0" smtClean="0"/>
            </a:br>
            <a:r>
              <a:rPr lang="pt-BR" dirty="0" err="1" smtClean="0"/>
              <a:t>return</a:t>
            </a:r>
            <a:r>
              <a:rPr lang="pt-BR" dirty="0" smtClean="0"/>
              <a:t> 0;</a:t>
            </a:r>
            <a:br>
              <a:rPr lang="pt-BR" dirty="0" smtClean="0"/>
            </a:br>
            <a:r>
              <a:rPr lang="pt-BR" dirty="0" smtClean="0"/>
              <a:t>}</a:t>
            </a:r>
            <a:br>
              <a:rPr lang="pt-BR" dirty="0" smtClean="0"/>
            </a:b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Ponteiros para </a:t>
            </a:r>
            <a:r>
              <a:rPr lang="pt-BR" sz="4600" b="1" dirty="0" err="1" smtClean="0">
                <a:latin typeface="+mj-lt"/>
              </a:rPr>
              <a:t>Void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105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dirty="0" smtClean="0"/>
              <a:t>Podemos declarar</a:t>
            </a:r>
            <a:br>
              <a:rPr lang="pt-BR" sz="2400" dirty="0" smtClean="0"/>
            </a:br>
            <a:r>
              <a:rPr lang="pt-BR" sz="2400" dirty="0" smtClean="0"/>
              <a:t>outro </a:t>
            </a:r>
            <a:r>
              <a:rPr lang="pt-BR" sz="2400" dirty="0" smtClean="0"/>
              <a:t>ponteiro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dirty="0" smtClean="0"/>
              <a:t>E </a:t>
            </a:r>
            <a:r>
              <a:rPr lang="pt-BR" sz="2400" dirty="0" smtClean="0"/>
              <a:t>fazer </a:t>
            </a:r>
            <a:r>
              <a:rPr lang="pt-BR" sz="2400" dirty="0" smtClean="0"/>
              <a:t>como que 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 </a:t>
            </a:r>
            <a:r>
              <a:rPr lang="pt-BR" sz="2400" dirty="0" smtClean="0"/>
              <a:t>  ele receba o 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 </a:t>
            </a:r>
            <a:r>
              <a:rPr lang="pt-BR" sz="2400" dirty="0" smtClean="0"/>
              <a:t>  endereço 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dirty="0" smtClean="0"/>
              <a:t> </a:t>
            </a:r>
            <a:r>
              <a:rPr lang="pt-BR" sz="2400" dirty="0" smtClean="0"/>
              <a:t>  armazenado em </a:t>
            </a:r>
            <a:r>
              <a:rPr lang="pt-BR" sz="2400" dirty="0" err="1" smtClean="0"/>
              <a:t>vPtr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  <a:r>
              <a:rPr lang="pt-BR" sz="1600" dirty="0" smtClean="0"/>
              <a:t/>
            </a:r>
            <a:br>
              <a:rPr lang="pt-BR" sz="1600" dirty="0" smtClean="0"/>
            </a:br>
            <a:endParaRPr lang="pt-BR" sz="16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600" b="1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95800" y="1143000"/>
            <a:ext cx="37338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#include &lt;</a:t>
            </a:r>
            <a:r>
              <a:rPr lang="pt-BR" dirty="0" err="1" smtClean="0"/>
              <a:t>stdio</a:t>
            </a:r>
            <a:r>
              <a:rPr lang="pt-BR" dirty="0" smtClean="0"/>
              <a:t>.h&gt;</a:t>
            </a:r>
            <a:br>
              <a:rPr lang="pt-BR" dirty="0" smtClean="0"/>
            </a:b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</a:t>
            </a:r>
            <a:r>
              <a:rPr lang="pt-BR" dirty="0" err="1" smtClean="0"/>
              <a:t>void</a:t>
            </a:r>
            <a:r>
              <a:rPr lang="pt-BR" dirty="0" smtClean="0"/>
              <a:t>) {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smtClean="0"/>
              <a:t>x = 1;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smtClean="0"/>
              <a:t>*</a:t>
            </a:r>
            <a:r>
              <a:rPr lang="pt-BR" dirty="0" err="1" smtClean="0"/>
              <a:t>vPtr</a:t>
            </a:r>
            <a:r>
              <a:rPr lang="pt-BR" dirty="0" smtClean="0"/>
              <a:t> = &amp;x;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smtClean="0"/>
              <a:t>*z = (</a:t>
            </a:r>
            <a:r>
              <a:rPr lang="pt-BR" dirty="0" err="1" smtClean="0"/>
              <a:t>int</a:t>
            </a:r>
            <a:r>
              <a:rPr lang="pt-BR" dirty="0" smtClean="0"/>
              <a:t>*) </a:t>
            </a:r>
            <a:r>
              <a:rPr lang="pt-BR" dirty="0" err="1" smtClean="0"/>
              <a:t>vPtr</a:t>
            </a:r>
            <a:r>
              <a:rPr lang="pt-BR" dirty="0" smtClean="0"/>
              <a:t>;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("%d\n", *z);</a:t>
            </a:r>
            <a:br>
              <a:rPr lang="pt-BR" dirty="0" smtClean="0"/>
            </a:br>
            <a:r>
              <a:rPr lang="pt-BR" dirty="0" err="1" smtClean="0"/>
              <a:t>return</a:t>
            </a:r>
            <a:r>
              <a:rPr lang="pt-BR" dirty="0" smtClean="0"/>
              <a:t> 0;</a:t>
            </a:r>
            <a:br>
              <a:rPr lang="pt-BR" dirty="0" smtClean="0"/>
            </a:br>
            <a:r>
              <a:rPr lang="pt-BR" dirty="0" smtClean="0"/>
              <a:t>}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Ponteiros para Funções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105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dirty="0" smtClean="0"/>
              <a:t>Ponteiros podem</a:t>
            </a:r>
            <a:br>
              <a:rPr lang="pt-BR" sz="2400" dirty="0" smtClean="0"/>
            </a:br>
            <a:r>
              <a:rPr lang="pt-BR" sz="2400" dirty="0" smtClean="0"/>
              <a:t>conter o endereço</a:t>
            </a:r>
            <a:br>
              <a:rPr lang="pt-BR" sz="2400" dirty="0" smtClean="0"/>
            </a:br>
            <a:r>
              <a:rPr lang="pt-BR" sz="2400" dirty="0" smtClean="0"/>
              <a:t>de memória de uma</a:t>
            </a:r>
            <a:br>
              <a:rPr lang="pt-BR" sz="2400" dirty="0" smtClean="0"/>
            </a:br>
            <a:r>
              <a:rPr lang="pt-BR" sz="2400" dirty="0" smtClean="0"/>
              <a:t>função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dirty="0" smtClean="0"/>
              <a:t>O </a:t>
            </a:r>
            <a:r>
              <a:rPr lang="pt-BR" dirty="0" smtClean="0"/>
              <a:t>nome da</a:t>
            </a:r>
            <a:br>
              <a:rPr lang="pt-BR" dirty="0" smtClean="0"/>
            </a:br>
            <a:r>
              <a:rPr lang="pt-BR" dirty="0" smtClean="0"/>
              <a:t>função é o</a:t>
            </a:r>
            <a:br>
              <a:rPr lang="pt-BR" dirty="0" smtClean="0"/>
            </a:br>
            <a:r>
              <a:rPr lang="pt-BR" dirty="0" smtClean="0"/>
              <a:t>endereço inicial</a:t>
            </a:r>
            <a:br>
              <a:rPr lang="pt-BR" dirty="0" smtClean="0"/>
            </a:br>
            <a:r>
              <a:rPr lang="pt-BR" dirty="0" smtClean="0"/>
              <a:t>de memória do</a:t>
            </a:r>
            <a:br>
              <a:rPr lang="pt-BR" dirty="0" smtClean="0"/>
            </a:br>
            <a:r>
              <a:rPr lang="pt-BR" dirty="0" smtClean="0"/>
              <a:t>código da</a:t>
            </a:r>
            <a:br>
              <a:rPr lang="pt-BR" dirty="0" smtClean="0"/>
            </a:br>
            <a:r>
              <a:rPr lang="pt-BR" dirty="0" smtClean="0"/>
              <a:t>função</a:t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  <a:r>
              <a:rPr lang="pt-BR" sz="1300" dirty="0" smtClean="0"/>
              <a:t/>
            </a:r>
            <a:br>
              <a:rPr lang="pt-BR" sz="1300" dirty="0" smtClean="0"/>
            </a:br>
            <a:endParaRPr lang="pt-BR" sz="13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600" b="1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95800" y="1143000"/>
            <a:ext cx="37338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#include &lt;</a:t>
            </a:r>
            <a:r>
              <a:rPr lang="pt-BR" dirty="0" err="1" smtClean="0"/>
              <a:t>stdio</a:t>
            </a:r>
            <a:r>
              <a:rPr lang="pt-BR" dirty="0" smtClean="0"/>
              <a:t>.h&gt;</a:t>
            </a:r>
            <a:br>
              <a:rPr lang="pt-BR" dirty="0" smtClean="0"/>
            </a:b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func</a:t>
            </a:r>
            <a:r>
              <a:rPr lang="pt-BR" dirty="0" smtClean="0"/>
              <a:t>(</a:t>
            </a:r>
            <a:r>
              <a:rPr lang="pt-BR" dirty="0" err="1" smtClean="0"/>
              <a:t>void</a:t>
            </a:r>
            <a:r>
              <a:rPr lang="pt-BR" dirty="0" smtClean="0"/>
              <a:t>) {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("</a:t>
            </a:r>
            <a:r>
              <a:rPr lang="pt-BR" dirty="0" err="1" smtClean="0"/>
              <a:t>Func</a:t>
            </a:r>
            <a:r>
              <a:rPr lang="pt-BR" dirty="0" smtClean="0"/>
              <a:t>\n");</a:t>
            </a:r>
            <a:br>
              <a:rPr lang="pt-BR" dirty="0" smtClean="0"/>
            </a:br>
            <a:r>
              <a:rPr lang="pt-BR" dirty="0" smtClean="0"/>
              <a:t>}</a:t>
            </a:r>
            <a:br>
              <a:rPr lang="pt-BR" dirty="0" smtClean="0"/>
            </a:b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</a:t>
            </a:r>
            <a:r>
              <a:rPr lang="pt-BR" dirty="0" err="1" smtClean="0"/>
              <a:t>void</a:t>
            </a:r>
            <a:r>
              <a:rPr lang="pt-BR" dirty="0" smtClean="0"/>
              <a:t>) {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smtClean="0"/>
              <a:t>(*</a:t>
            </a:r>
            <a:r>
              <a:rPr lang="pt-BR" dirty="0" err="1" smtClean="0"/>
              <a:t>funcPtr</a:t>
            </a:r>
            <a:r>
              <a:rPr lang="pt-BR" dirty="0" smtClean="0"/>
              <a:t>) (</a:t>
            </a:r>
            <a:r>
              <a:rPr lang="pt-BR" dirty="0" err="1" smtClean="0"/>
              <a:t>void</a:t>
            </a:r>
            <a:r>
              <a:rPr lang="pt-BR" dirty="0" smtClean="0"/>
              <a:t>);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funcPtr</a:t>
            </a:r>
            <a:r>
              <a:rPr lang="pt-BR" dirty="0" smtClean="0"/>
              <a:t> </a:t>
            </a:r>
            <a:r>
              <a:rPr lang="pt-BR" dirty="0" smtClean="0"/>
              <a:t>= </a:t>
            </a:r>
            <a:r>
              <a:rPr lang="pt-BR" dirty="0" err="1" smtClean="0"/>
              <a:t>func</a:t>
            </a:r>
            <a:r>
              <a:rPr lang="pt-BR" dirty="0" smtClean="0"/>
              <a:t>;</a:t>
            </a:r>
            <a:br>
              <a:rPr lang="pt-BR" dirty="0" smtClean="0"/>
            </a:br>
            <a:r>
              <a:rPr lang="pt-BR" dirty="0" smtClean="0"/>
              <a:t>	(*</a:t>
            </a:r>
            <a:r>
              <a:rPr lang="pt-BR" dirty="0" err="1" smtClean="0"/>
              <a:t>funcPtr</a:t>
            </a:r>
            <a:r>
              <a:rPr lang="pt-BR" dirty="0" smtClean="0"/>
              <a:t>)();</a:t>
            </a:r>
            <a:br>
              <a:rPr lang="pt-BR" dirty="0" smtClean="0"/>
            </a:br>
            <a:r>
              <a:rPr lang="pt-BR" dirty="0" err="1" smtClean="0"/>
              <a:t>return</a:t>
            </a:r>
            <a:r>
              <a:rPr lang="pt-BR" dirty="0" smtClean="0"/>
              <a:t> 0;</a:t>
            </a:r>
            <a:br>
              <a:rPr lang="pt-BR" dirty="0" smtClean="0"/>
            </a:br>
            <a:r>
              <a:rPr lang="pt-BR" dirty="0" smtClean="0"/>
              <a:t>}</a:t>
            </a:r>
            <a:br>
              <a:rPr lang="pt-BR" dirty="0" smtClean="0"/>
            </a:b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0" name="Picture 2" descr="C:\Users\marco\OneDrive\Imagens\Capturas de tela\2016-06-02 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6375" y="4321174"/>
            <a:ext cx="3423789" cy="10128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Ponteiros para Funções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105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dirty="0" smtClean="0"/>
              <a:t>Outro </a:t>
            </a:r>
            <a:r>
              <a:rPr lang="pt-BR" sz="2400" dirty="0" smtClean="0"/>
              <a:t>exemplo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dirty="0" smtClean="0"/>
              <a:t>Agora </a:t>
            </a:r>
            <a:r>
              <a:rPr lang="pt-BR" dirty="0" smtClean="0"/>
              <a:t>a função</a:t>
            </a:r>
            <a:br>
              <a:rPr lang="pt-BR" dirty="0" smtClean="0"/>
            </a:br>
            <a:r>
              <a:rPr lang="pt-BR" dirty="0" smtClean="0"/>
              <a:t>recebe um</a:t>
            </a:r>
            <a:br>
              <a:rPr lang="pt-BR" dirty="0" smtClean="0"/>
            </a:br>
            <a:r>
              <a:rPr lang="pt-BR" dirty="0" smtClean="0"/>
              <a:t>ponteiro para</a:t>
            </a:r>
            <a:br>
              <a:rPr lang="pt-BR" dirty="0" smtClean="0"/>
            </a:br>
            <a:r>
              <a:rPr lang="pt-BR" i="1" dirty="0" err="1" smtClean="0"/>
              <a:t>char</a:t>
            </a:r>
            <a:r>
              <a:rPr lang="pt-BR" i="1" dirty="0" smtClean="0"/>
              <a:t> </a:t>
            </a:r>
            <a:r>
              <a:rPr lang="pt-BR" dirty="0" smtClean="0"/>
              <a:t>e retorna</a:t>
            </a:r>
            <a:br>
              <a:rPr lang="pt-BR" dirty="0" smtClean="0"/>
            </a:br>
            <a:r>
              <a:rPr lang="pt-BR" dirty="0" smtClean="0"/>
              <a:t>um </a:t>
            </a:r>
            <a:r>
              <a:rPr lang="pt-BR" i="1" dirty="0" err="1" smtClean="0"/>
              <a:t>int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  <a:r>
              <a:rPr lang="pt-BR" sz="1000" dirty="0" smtClean="0"/>
              <a:t/>
            </a:r>
            <a:br>
              <a:rPr lang="pt-BR" sz="1000" dirty="0" smtClean="0"/>
            </a:br>
            <a:endParaRPr lang="pt-BR" sz="10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600" b="1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95800" y="1143000"/>
            <a:ext cx="37338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#include &lt;</a:t>
            </a:r>
            <a:r>
              <a:rPr lang="pt-BR" dirty="0" err="1" smtClean="0"/>
              <a:t>stdio</a:t>
            </a:r>
            <a:r>
              <a:rPr lang="pt-BR" dirty="0" smtClean="0"/>
              <a:t>.h&gt;</a:t>
            </a:r>
            <a:br>
              <a:rPr lang="pt-BR" dirty="0" smtClean="0"/>
            </a:br>
            <a:r>
              <a:rPr lang="pt-BR" dirty="0" err="1" smtClean="0"/>
              <a:t>int</a:t>
            </a:r>
            <a:r>
              <a:rPr lang="pt-BR" dirty="0" smtClean="0"/>
              <a:t> func2(</a:t>
            </a:r>
            <a:r>
              <a:rPr lang="pt-BR" dirty="0" err="1" smtClean="0"/>
              <a:t>char</a:t>
            </a:r>
            <a:r>
              <a:rPr lang="pt-BR" dirty="0" smtClean="0"/>
              <a:t> *s) {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("%s\n", s);</a:t>
            </a:r>
            <a:br>
              <a:rPr lang="pt-BR" dirty="0" smtClean="0"/>
            </a:br>
            <a:r>
              <a:rPr lang="pt-BR" dirty="0" err="1" smtClean="0"/>
              <a:t>return</a:t>
            </a:r>
            <a:r>
              <a:rPr lang="pt-BR" dirty="0" smtClean="0"/>
              <a:t> 1;</a:t>
            </a:r>
            <a:br>
              <a:rPr lang="pt-BR" dirty="0" smtClean="0"/>
            </a:br>
            <a:r>
              <a:rPr lang="pt-BR" dirty="0" smtClean="0"/>
              <a:t>}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</a:t>
            </a:r>
            <a:r>
              <a:rPr lang="pt-BR" dirty="0" err="1" smtClean="0"/>
              <a:t>void</a:t>
            </a:r>
            <a:r>
              <a:rPr lang="pt-BR" dirty="0" smtClean="0"/>
              <a:t>) {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result</a:t>
            </a:r>
            <a:r>
              <a:rPr lang="pt-BR" dirty="0" smtClean="0"/>
              <a:t>, (*</a:t>
            </a:r>
            <a:r>
              <a:rPr lang="pt-BR" dirty="0" err="1" smtClean="0"/>
              <a:t>funcPtr</a:t>
            </a:r>
            <a:r>
              <a:rPr lang="pt-BR" dirty="0" smtClean="0"/>
              <a:t>) (</a:t>
            </a:r>
            <a:r>
              <a:rPr lang="pt-BR" dirty="0" err="1" smtClean="0"/>
              <a:t>char</a:t>
            </a:r>
            <a:r>
              <a:rPr lang="pt-BR" dirty="0" smtClean="0"/>
              <a:t>*);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funcPtr</a:t>
            </a:r>
            <a:r>
              <a:rPr lang="pt-BR" dirty="0" smtClean="0"/>
              <a:t> </a:t>
            </a:r>
            <a:r>
              <a:rPr lang="pt-BR" dirty="0" smtClean="0"/>
              <a:t>= func2;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result</a:t>
            </a:r>
            <a:r>
              <a:rPr lang="pt-BR" dirty="0" smtClean="0"/>
              <a:t> </a:t>
            </a:r>
            <a:r>
              <a:rPr lang="pt-BR" dirty="0" smtClean="0"/>
              <a:t>= (*</a:t>
            </a:r>
            <a:r>
              <a:rPr lang="pt-BR" dirty="0" err="1" smtClean="0"/>
              <a:t>funcPtr</a:t>
            </a:r>
            <a:r>
              <a:rPr lang="pt-BR" dirty="0" smtClean="0"/>
              <a:t>)("</a:t>
            </a:r>
            <a:r>
              <a:rPr lang="pt-BR" dirty="0" err="1" smtClean="0"/>
              <a:t>Func</a:t>
            </a:r>
            <a:r>
              <a:rPr lang="pt-BR" dirty="0" smtClean="0"/>
              <a:t>");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("%i\n", </a:t>
            </a:r>
            <a:r>
              <a:rPr lang="pt-BR" dirty="0" err="1" smtClean="0"/>
              <a:t>result</a:t>
            </a:r>
            <a:r>
              <a:rPr lang="pt-BR" dirty="0" smtClean="0"/>
              <a:t>);</a:t>
            </a:r>
            <a:br>
              <a:rPr lang="pt-BR" dirty="0" smtClean="0"/>
            </a:br>
            <a:r>
              <a:rPr lang="pt-BR" dirty="0" err="1" smtClean="0"/>
              <a:t>return</a:t>
            </a:r>
            <a:r>
              <a:rPr lang="pt-BR" dirty="0" smtClean="0"/>
              <a:t> 0;</a:t>
            </a:r>
            <a:br>
              <a:rPr lang="pt-BR" dirty="0" smtClean="0"/>
            </a:br>
            <a:r>
              <a:rPr lang="pt-BR" dirty="0" smtClean="0"/>
              <a:t>}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4" name="Picture 2" descr="C:\Users\marco\OneDrive\Imagens\Capturas de tela\2016-06-02 (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0"/>
            <a:ext cx="3343275" cy="10953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Ponteiros para Funções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105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dirty="0" smtClean="0"/>
              <a:t>De fato, podemos</a:t>
            </a:r>
            <a:br>
              <a:rPr lang="pt-BR" sz="2400" dirty="0" smtClean="0"/>
            </a:br>
            <a:r>
              <a:rPr lang="pt-BR" sz="2400" dirty="0" smtClean="0"/>
              <a:t>utilizar ponteiros</a:t>
            </a:r>
            <a:br>
              <a:rPr lang="pt-BR" sz="2400" dirty="0" smtClean="0"/>
            </a:br>
            <a:r>
              <a:rPr lang="pt-BR" sz="2400" dirty="0" smtClean="0"/>
              <a:t>para funções</a:t>
            </a:r>
            <a:br>
              <a:rPr lang="pt-BR" sz="2400" dirty="0" smtClean="0"/>
            </a:br>
            <a:r>
              <a:rPr lang="pt-BR" sz="2400" dirty="0" smtClean="0"/>
              <a:t>exatamente como se</a:t>
            </a:r>
            <a:br>
              <a:rPr lang="pt-BR" sz="2400" dirty="0" smtClean="0"/>
            </a:br>
            <a:r>
              <a:rPr lang="pt-BR" sz="2400" dirty="0" smtClean="0"/>
              <a:t>utilizássemos</a:t>
            </a:r>
            <a:br>
              <a:rPr lang="pt-BR" sz="2400" dirty="0" smtClean="0"/>
            </a:br>
            <a:r>
              <a:rPr lang="pt-BR" sz="2400" dirty="0" smtClean="0"/>
              <a:t>funções</a:t>
            </a:r>
            <a:br>
              <a:rPr lang="pt-BR" sz="2400" dirty="0" smtClean="0"/>
            </a:br>
            <a:r>
              <a:rPr lang="pt-BR" sz="2400" dirty="0" smtClean="0"/>
              <a:t>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  <a:r>
              <a:rPr lang="pt-BR" sz="1000" dirty="0" smtClean="0"/>
              <a:t/>
            </a:r>
            <a:br>
              <a:rPr lang="pt-BR" sz="1000" dirty="0" smtClean="0"/>
            </a:br>
            <a:endParaRPr lang="pt-BR" sz="10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600" b="1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495800" y="1143000"/>
            <a:ext cx="37338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#include &lt;</a:t>
            </a:r>
            <a:r>
              <a:rPr lang="pt-BR" dirty="0" err="1" smtClean="0"/>
              <a:t>stdio</a:t>
            </a:r>
            <a:r>
              <a:rPr lang="pt-BR" dirty="0" smtClean="0"/>
              <a:t>.h&gt;</a:t>
            </a:r>
            <a:br>
              <a:rPr lang="pt-BR" dirty="0" smtClean="0"/>
            </a:br>
            <a:r>
              <a:rPr lang="pt-BR" dirty="0" err="1" smtClean="0"/>
              <a:t>int</a:t>
            </a:r>
            <a:r>
              <a:rPr lang="pt-BR" dirty="0" smtClean="0"/>
              <a:t> func2(</a:t>
            </a:r>
            <a:r>
              <a:rPr lang="pt-BR" dirty="0" err="1" smtClean="0"/>
              <a:t>char</a:t>
            </a:r>
            <a:r>
              <a:rPr lang="pt-BR" dirty="0" smtClean="0"/>
              <a:t> *s) {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("%s\n", s);</a:t>
            </a:r>
            <a:br>
              <a:rPr lang="pt-BR" dirty="0" smtClean="0"/>
            </a:br>
            <a:r>
              <a:rPr lang="pt-BR" dirty="0" err="1" smtClean="0"/>
              <a:t>return</a:t>
            </a:r>
            <a:r>
              <a:rPr lang="pt-BR" dirty="0" smtClean="0"/>
              <a:t> 1;</a:t>
            </a:r>
            <a:br>
              <a:rPr lang="pt-BR" dirty="0" smtClean="0"/>
            </a:br>
            <a:r>
              <a:rPr lang="pt-BR" dirty="0" smtClean="0"/>
              <a:t>}</a:t>
            </a:r>
            <a:br>
              <a:rPr lang="pt-BR" dirty="0" smtClean="0"/>
            </a:b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</a:t>
            </a:r>
            <a:r>
              <a:rPr lang="pt-BR" dirty="0" err="1" smtClean="0"/>
              <a:t>void</a:t>
            </a:r>
            <a:r>
              <a:rPr lang="pt-BR" dirty="0" smtClean="0"/>
              <a:t>) {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result</a:t>
            </a:r>
            <a:r>
              <a:rPr lang="pt-BR" dirty="0" smtClean="0"/>
              <a:t>, (*</a:t>
            </a:r>
            <a:r>
              <a:rPr lang="pt-BR" dirty="0" err="1" smtClean="0"/>
              <a:t>funcPtr</a:t>
            </a:r>
            <a:r>
              <a:rPr lang="pt-BR" dirty="0" smtClean="0"/>
              <a:t>) (</a:t>
            </a:r>
            <a:r>
              <a:rPr lang="pt-BR" dirty="0" err="1" smtClean="0"/>
              <a:t>char</a:t>
            </a:r>
            <a:r>
              <a:rPr lang="pt-BR" dirty="0" smtClean="0"/>
              <a:t>*);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funcPtr</a:t>
            </a:r>
            <a:r>
              <a:rPr lang="pt-BR" dirty="0" smtClean="0"/>
              <a:t> </a:t>
            </a:r>
            <a:r>
              <a:rPr lang="pt-BR" dirty="0" smtClean="0"/>
              <a:t>= func2;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result</a:t>
            </a:r>
            <a:r>
              <a:rPr lang="pt-BR" dirty="0" smtClean="0"/>
              <a:t> </a:t>
            </a:r>
            <a:r>
              <a:rPr lang="pt-BR" dirty="0" smtClean="0"/>
              <a:t>= </a:t>
            </a:r>
            <a:r>
              <a:rPr lang="pt-BR" dirty="0" err="1" smtClean="0"/>
              <a:t>funcPtr</a:t>
            </a:r>
            <a:r>
              <a:rPr lang="pt-BR" dirty="0" smtClean="0"/>
              <a:t>("</a:t>
            </a:r>
            <a:r>
              <a:rPr lang="pt-BR" dirty="0" err="1" smtClean="0"/>
              <a:t>Func</a:t>
            </a:r>
            <a:r>
              <a:rPr lang="pt-BR" dirty="0" smtClean="0"/>
              <a:t>");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("%i\n", </a:t>
            </a:r>
            <a:r>
              <a:rPr lang="pt-BR" dirty="0" err="1" smtClean="0"/>
              <a:t>result</a:t>
            </a:r>
            <a:r>
              <a:rPr lang="pt-BR" dirty="0" smtClean="0"/>
              <a:t>);</a:t>
            </a:r>
            <a:br>
              <a:rPr lang="pt-BR" dirty="0" smtClean="0"/>
            </a:br>
            <a:r>
              <a:rPr lang="pt-BR" dirty="0" err="1" smtClean="0"/>
              <a:t>return</a:t>
            </a:r>
            <a:r>
              <a:rPr lang="pt-BR" dirty="0" smtClean="0"/>
              <a:t> 0;</a:t>
            </a:r>
            <a:br>
              <a:rPr lang="pt-BR" dirty="0" smtClean="0"/>
            </a:br>
            <a:r>
              <a:rPr lang="pt-BR" dirty="0" smtClean="0"/>
              <a:t>}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2" descr="C:\Users\marco\OneDrive\Imagens\Capturas de tela\2016-06-02 (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0"/>
            <a:ext cx="3343275" cy="10953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600" b="1" dirty="0" smtClean="0">
                <a:latin typeface="+mj-lt"/>
              </a:rPr>
              <a:t>Alocação Dinâmica de Memória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458200" cy="5105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A </a:t>
            </a:r>
            <a:r>
              <a:rPr lang="pt-BR" sz="2800" dirty="0" smtClean="0"/>
              <a:t>forma básica de alocar memória é </a:t>
            </a:r>
            <a:r>
              <a:rPr lang="pt-BR" sz="2800" dirty="0" smtClean="0"/>
              <a:t>através da </a:t>
            </a:r>
            <a:r>
              <a:rPr lang="pt-BR" sz="2800" dirty="0" smtClean="0"/>
              <a:t>declaração de </a:t>
            </a:r>
            <a:r>
              <a:rPr lang="pt-BR" sz="2800" dirty="0" smtClean="0"/>
              <a:t>variáveis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Outra </a:t>
            </a:r>
            <a:r>
              <a:rPr lang="pt-BR" sz="2800" dirty="0" smtClean="0"/>
              <a:t>maneira de armazenar dados </a:t>
            </a:r>
            <a:r>
              <a:rPr lang="pt-BR" sz="2800" dirty="0" smtClean="0"/>
              <a:t>na memória </a:t>
            </a:r>
            <a:r>
              <a:rPr lang="pt-BR" sz="2800" dirty="0" smtClean="0"/>
              <a:t>é pela alocação </a:t>
            </a:r>
            <a:r>
              <a:rPr lang="pt-BR" sz="2800" dirty="0" smtClean="0"/>
              <a:t>dinâmica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800" dirty="0" smtClean="0"/>
              <a:t>A </a:t>
            </a:r>
            <a:r>
              <a:rPr lang="pt-BR" sz="2800" dirty="0" smtClean="0"/>
              <a:t>vantagem é poder definir a quantidade </a:t>
            </a:r>
            <a:r>
              <a:rPr lang="pt-BR" sz="2800" dirty="0" smtClean="0"/>
              <a:t>de memória </a:t>
            </a:r>
            <a:r>
              <a:rPr lang="pt-BR" sz="2800" dirty="0" smtClean="0"/>
              <a:t>a ser alocada durante a </a:t>
            </a:r>
            <a:r>
              <a:rPr lang="pt-BR" sz="2800" dirty="0" smtClean="0"/>
              <a:t>execução do programa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dirty="0" smtClean="0"/>
              <a:t> </a:t>
            </a:r>
            <a:r>
              <a:rPr lang="pt-BR" sz="2400" dirty="0" smtClean="0"/>
              <a:t>Ex. Podemos criar memória para um vetor</a:t>
            </a:r>
            <a:br>
              <a:rPr lang="pt-BR" sz="2400" dirty="0" smtClean="0"/>
            </a:br>
            <a:r>
              <a:rPr lang="pt-BR" sz="2400" dirty="0" smtClean="0"/>
              <a:t>dinamicamente</a:t>
            </a:r>
            <a:br>
              <a:rPr lang="pt-BR" sz="2400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  <a:r>
              <a:rPr lang="pt-BR" sz="400" dirty="0" smtClean="0"/>
              <a:t/>
            </a:r>
            <a:br>
              <a:rPr lang="pt-BR" sz="400" dirty="0" smtClean="0"/>
            </a:br>
            <a:endParaRPr lang="pt-BR" sz="4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pt-BR" sz="26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Escritório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3548</TotalTime>
  <Words>383</Words>
  <Application>Microsoft Office PowerPoint</Application>
  <PresentationFormat>Apresentação na tela (4:3)</PresentationFormat>
  <Paragraphs>100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Balcão Envidraçado</vt:lpstr>
      <vt:lpstr>Slide 1</vt:lpstr>
      <vt:lpstr>Slide 2</vt:lpstr>
      <vt:lpstr>Ponteiros para Void</vt:lpstr>
      <vt:lpstr>Ponteiros para Void</vt:lpstr>
      <vt:lpstr>Ponteiros para Void</vt:lpstr>
      <vt:lpstr>Ponteiros para Funções</vt:lpstr>
      <vt:lpstr>Ponteiros para Funções</vt:lpstr>
      <vt:lpstr>Ponteiros para Funções</vt:lpstr>
      <vt:lpstr>Alocação Dinâmica de Memória</vt:lpstr>
      <vt:lpstr>Alocação Dinâmica de Memória</vt:lpstr>
      <vt:lpstr>Alocação Dinâmica de Memória</vt:lpstr>
      <vt:lpstr>Alocação Dinâmica de Memória</vt:lpstr>
      <vt:lpstr>Alocação Dinâmica de Memória</vt:lpstr>
      <vt:lpstr>Alocação Dinâmica de Memória</vt:lpstr>
      <vt:lpstr>Alocação Dinâmica de Memória</vt:lpstr>
      <vt:lpstr>Alocação Dinâmica de Memória</vt:lpstr>
      <vt:lpstr>Alocação Dinâmica de Memória</vt:lpstr>
      <vt:lpstr>Slide 18</vt:lpstr>
      <vt:lpstr>Alocação Dinâmica de Memória</vt:lpstr>
      <vt:lpstr>Alocação Dinâmica de Memória</vt:lpstr>
      <vt:lpstr>Alocação Dinâmica de Memória</vt:lpstr>
      <vt:lpstr>Alocação Dinâmica de Memória</vt:lpstr>
      <vt:lpstr>Alocação Dinâmica de Memória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Thiago José Marques Moura</dc:creator>
  <cp:lastModifiedBy>marco</cp:lastModifiedBy>
  <cp:revision>219</cp:revision>
  <dcterms:modified xsi:type="dcterms:W3CDTF">2016-06-03T03:19:25Z</dcterms:modified>
</cp:coreProperties>
</file>