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Изображени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Изображени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2020</a:t>
            </a:r>
          </a:p>
        </p:txBody>
      </p:sp>
      <p:sp>
        <p:nvSpPr>
          <p:cNvPr id="152" name="Executors,…"/>
          <p:cNvSpPr txBox="1"/>
          <p:nvPr>
            <p:ph type="ctrTitle"/>
          </p:nvPr>
        </p:nvSpPr>
        <p:spPr>
          <a:xfrm>
            <a:off x="1219200" y="1646279"/>
            <a:ext cx="21945600" cy="6164221"/>
          </a:xfrm>
          <a:prstGeom prst="rect">
            <a:avLst/>
          </a:prstGeom>
        </p:spPr>
        <p:txBody>
          <a:bodyPr/>
          <a:lstStyle/>
          <a:p>
            <a:pPr defTabSz="2316479">
              <a:defRPr spc="-121" sz="12160"/>
            </a:pPr>
            <a:r>
              <a:t>Executors, </a:t>
            </a:r>
          </a:p>
          <a:p>
            <a:pPr defTabSz="2316479">
              <a:defRPr spc="-121" sz="12160"/>
            </a:pPr>
            <a:r>
              <a:t>ExecutorService, newScheduledThreadPool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ecutor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206" name="ExecutorService исполняет асинхронный код в одном или нескольких потоках. Создание инстанса ExecutorService'а делается либо вручную через конкретные имплементации (ScheduledThreadPoolExecutor или ThreadPoolExecutor), но проще будет использовать фабрики 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ExecutorService исполняет асинхронный код в одном или нескольких потоках. Создание инстанса ExecutorService'а делается либо вручную через конкретные имплементации (ScheduledThreadPoolExecutor или ThreadPoolExecutor), но проще будет использовать фабрики класса Executors. Например, если надо создать пул с 2мя потоками, то делается это так:</a:t>
            </a:r>
          </a:p>
        </p:txBody>
      </p:sp>
      <p:sp>
        <p:nvSpPr>
          <p:cNvPr id="207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08" name="ExecutorService service = Executors.newFixedThreadPool(2);"/>
          <p:cNvSpPr txBox="1"/>
          <p:nvPr/>
        </p:nvSpPr>
        <p:spPr>
          <a:xfrm>
            <a:off x="161143" y="12011885"/>
            <a:ext cx="24061714" cy="170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5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ExecutorService service = Executors.newFixedThreadPool(2);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xecutorService"/>
          <p:cNvSpPr txBox="1"/>
          <p:nvPr>
            <p:ph type="title"/>
          </p:nvPr>
        </p:nvSpPr>
        <p:spPr>
          <a:xfrm>
            <a:off x="1219200" y="25400"/>
            <a:ext cx="21945600" cy="1727200"/>
          </a:xfrm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211" name="Методы"/>
          <p:cNvSpPr txBox="1"/>
          <p:nvPr>
            <p:ph type="body" idx="21"/>
          </p:nvPr>
        </p:nvSpPr>
        <p:spPr>
          <a:xfrm>
            <a:off x="1219200" y="16226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Методы</a:t>
            </a:r>
          </a:p>
        </p:txBody>
      </p:sp>
      <p:graphicFrame>
        <p:nvGraphicFramePr>
          <p:cNvPr id="212" name="Таблица"/>
          <p:cNvGraphicFramePr/>
          <p:nvPr/>
        </p:nvGraphicFramePr>
        <p:xfrm>
          <a:off x="441702" y="2478652"/>
          <a:ext cx="23862848" cy="111637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06785"/>
                <a:gridCol w="16543362"/>
              </a:tblGrid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b="1"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Метод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b="1"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Описание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boolean </a:t>
                      </a:r>
                      <a:r>
                        <a:rPr b="1"/>
                        <a:t>awaitTermination</a:t>
                      </a:r>
                      <a:r>
                        <a:t>(long timeout, TimeUnit unit)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Блокировка до тех пор, пока все задачи не завершат выполнение после запроса на завершение работы или пока не наступит тайм-аут или не будет прерван текущий поток, в зависимости от того, что произойдет раньше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List&lt;Future&lt;T&gt;&gt; </a:t>
                      </a:r>
                      <a:r>
                        <a:rPr b="1"/>
                        <a:t>invokeAll</a:t>
                      </a:r>
                      <a:r>
                        <a:t> (Collection&lt;? extends Callable&lt;T&gt;&gt; tasks)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Выполнение задач с возвращением списка задач с их статусом и результатами завершения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List&lt;Future&lt;T&gt;&gt; </a:t>
                      </a:r>
                      <a:r>
                        <a:rPr b="1"/>
                        <a:t>invokeAll</a:t>
                      </a:r>
                      <a:r>
                        <a:t> (Collection&lt;? extends Callable&lt;T&gt;&gt; tasks, long timeout, TimeUnit unit)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Выполнение задач с возвращением списка задач с их статусом и результатами завершения в течение заданного времени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T </a:t>
                      </a:r>
                      <a:r>
                        <a:rPr b="1"/>
                        <a:t>invokeAny</a:t>
                      </a:r>
                      <a:r>
                        <a:t>(Collection&lt;? extends Callable&lt;T&gt;&gt; tasks)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Выполнение задач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T </a:t>
                      </a:r>
                      <a:r>
                        <a:rPr b="1"/>
                        <a:t>invokeAny</a:t>
                      </a:r>
                      <a:r>
                        <a:t>(Collection&lt;? extends Callable&lt;T&gt;&gt; tasks, long timeout, TimeUnit unit)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Выполнение задач в течение заданного времени с возвращением результата успешно выполненной задачи (т. е. без создания исключения), если таковые имеются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b="1"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b="0"/>
                        <a:t>boolean </a:t>
                      </a:r>
                      <a:r>
                        <a:t>isShutdown()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Возвращает true, если исполнитель сервиса остановлен (shutdown)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b="1"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b="0"/>
                        <a:t>boolean </a:t>
                      </a:r>
                      <a:r>
                        <a:t>isTerminated()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Возвращает true, если все задачи исполнителя сервиса завершены по команде остановки (shutdown)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b="1"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b="0"/>
                        <a:t>void </a:t>
                      </a:r>
                      <a:r>
                        <a:t>shutdown()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Упорядоченное завершение работы, при котором ранее отправленные задачи выполняются, а новые задачи не принимаются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List&lt;Runnable&gt; </a:t>
                      </a:r>
                      <a:r>
                        <a:rPr b="1"/>
                        <a:t>shutdownNow()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Остановка всех активно выполняемых задач, остановка обработки ожидающих задач, возвращение списка задач, ожидающих выполнения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Future&lt;T&gt; </a:t>
                      </a:r>
                      <a:r>
                        <a:rPr b="1"/>
                        <a:t>submit</a:t>
                      </a:r>
                      <a:r>
                        <a:t>(Callable&lt;T&gt; task)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Завершение выполнения задачи, возвращающей результат в виде объекта Future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Future&lt;?&gt; </a:t>
                      </a:r>
                      <a:r>
                        <a:rPr b="1"/>
                        <a:t>submit</a:t>
                      </a:r>
                      <a:r>
                        <a:t>(Runnable task)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Завершение выполнения задачи, возвращающей объект Future, представляющий данную задачу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857770"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2133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Future&lt;T&gt; </a:t>
                      </a:r>
                      <a:r>
                        <a:rPr b="1"/>
                        <a:t>submit</a:t>
                      </a:r>
                      <a:r>
                        <a:t>(Runnable task, T result)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tabLst>
                          <a:tab pos="1663700" algn="l"/>
                        </a:tabLst>
                        <a:defRPr sz="1800"/>
                      </a:pPr>
                      <a:r>
                        <a:rPr sz="2133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Завершение выполнения задачи, возвращающей объект Future, представляющий данную задачу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wScheduled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newScheduledThreadPool</a:t>
            </a:r>
          </a:p>
        </p:txBody>
      </p:sp>
      <p:sp>
        <p:nvSpPr>
          <p:cNvPr id="215" name="Иногда требуется выполнение кода асихронно и периодически или требуется выполнить код через некоторое время, тогда на помощь приходит ScheduledExecutorService. Он позволяет поставить код выполняться в одном или нескольких потоках и сконфигурировать инте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spcBef>
                <a:spcPts val="2200"/>
              </a:spcBef>
              <a:defRPr spc="-111" sz="5580"/>
            </a:lvl1pPr>
          </a:lstStyle>
          <a:p>
            <a:pPr/>
            <a:r>
              <a:t>Иногда требуется выполнение кода асихронно и периодически или требуется выполнить код через некоторое время, тогда на помощь приходит ScheduledExecutorService. Он позволяет поставить код выполняться в одном или нескольких потоках и сконфигурировать интервал или время, на которое выполненение будет отложено. Интервалом может быть время между двумя последовательными запусками или время между окончанием одного выполнения и началом другого.</a:t>
            </a:r>
          </a:p>
        </p:txBody>
      </p:sp>
      <p:sp>
        <p:nvSpPr>
          <p:cNvPr id="216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newScheduled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newScheduledThreadPool</a:t>
            </a:r>
          </a:p>
        </p:txBody>
      </p:sp>
      <p:sp>
        <p:nvSpPr>
          <p:cNvPr id="219" name="Например, если требуется отложить выполнение на 5 секунд, потребуется следующий код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Например, если требуется отложить выполнение на 5 секунд, потребуется следующий код: </a:t>
            </a:r>
          </a:p>
        </p:txBody>
      </p:sp>
      <p:sp>
        <p:nvSpPr>
          <p:cNvPr id="220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21" name="ScheduledExecutorService service = Executors.newScheduledThreadPool();"/>
          <p:cNvSpPr txBox="1"/>
          <p:nvPr/>
        </p:nvSpPr>
        <p:spPr>
          <a:xfrm>
            <a:off x="1736228" y="7493204"/>
            <a:ext cx="1831188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ScheduledExecutorService service = Executors.newScheduledThreadPool();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ervice.schedule(new Runnable() { ... }, 5, TimeUnit.SECONDS);"/>
          <p:cNvSpPr txBox="1"/>
          <p:nvPr/>
        </p:nvSpPr>
        <p:spPr>
          <a:xfrm>
            <a:off x="1745306" y="8031094"/>
            <a:ext cx="16232164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service.schedule(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Runnable() { ... }, 5, TimeUnit.SECONDS);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newScheduled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newScheduledThreadPool</a:t>
            </a:r>
          </a:p>
        </p:txBody>
      </p:sp>
      <p:sp>
        <p:nvSpPr>
          <p:cNvPr id="225" name="Если требуется назначить выполнение каждую секунду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Если требуется назначить выполнение каждую секунду: </a:t>
            </a:r>
          </a:p>
        </p:txBody>
      </p:sp>
      <p:sp>
        <p:nvSpPr>
          <p:cNvPr id="226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27" name="ScheduledExecutorService service = Executors.newScheduledThreadPool();"/>
          <p:cNvSpPr txBox="1"/>
          <p:nvPr/>
        </p:nvSpPr>
        <p:spPr>
          <a:xfrm>
            <a:off x="1736228" y="7493204"/>
            <a:ext cx="1831188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ScheduledExecutorService service = Executors.newScheduledThreadPool();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service.scheduleAtFixedRate(new Runnable() { ... }, 0, 1, TimeUnit.SECONDS);"/>
          <p:cNvSpPr txBox="1"/>
          <p:nvPr/>
        </p:nvSpPr>
        <p:spPr>
          <a:xfrm>
            <a:off x="1722828" y="8045491"/>
            <a:ext cx="1987168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service.scheduleAtFixedRate(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Runnable() { ... }, 0, 1, TimeUnit.SECONDS);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newScheduled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newScheduledThreadPool</a:t>
            </a:r>
          </a:p>
        </p:txBody>
      </p:sp>
      <p:sp>
        <p:nvSpPr>
          <p:cNvPr id="231" name="Если требуется назначить выполнение кода с промежутком 1 секунда между выполнениями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Если требуется назначить выполнение кода с промежутком 1 секунда между выполнениями: </a:t>
            </a:r>
          </a:p>
        </p:txBody>
      </p:sp>
      <p:sp>
        <p:nvSpPr>
          <p:cNvPr id="232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33" name="ScheduledExecutorService service = Executors.newScheduledThreadPool();"/>
          <p:cNvSpPr txBox="1"/>
          <p:nvPr/>
        </p:nvSpPr>
        <p:spPr>
          <a:xfrm>
            <a:off x="1736228" y="7493204"/>
            <a:ext cx="1831188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ScheduledExecutorService service = Executors.newScheduledThreadPool();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4" name="service.scheduleWithFixedDelay(new Runnable() { ... }, 0, 1, TimeUnit.SECONDS);"/>
          <p:cNvSpPr txBox="1"/>
          <p:nvPr/>
        </p:nvSpPr>
        <p:spPr>
          <a:xfrm>
            <a:off x="1738492" y="8077533"/>
            <a:ext cx="2065157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3400">
                <a:solidFill>
                  <a:srgbClr val="22222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service.scheduleWithFixedDelay(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Runnable() { ... }, 0, 1, TimeUnit.SECONDS);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newScheduledThreadP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newScheduledThreadPool</a:t>
            </a:r>
          </a:p>
        </p:txBody>
      </p:sp>
      <p:sp>
        <p:nvSpPr>
          <p:cNvPr id="237" name="Метод создает пул потоков, который планирует запуск с учетом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92479">
              <a:spcBef>
                <a:spcPts val="2300"/>
              </a:spcBef>
              <a:defRPr spc="-115" sz="5760"/>
            </a:pPr>
            <a:r>
              <a:t>Метод создает пул потоков, который планирует запуск с учетом:</a:t>
            </a:r>
          </a:p>
          <a:p>
            <a:pPr defTabSz="792479">
              <a:spcBef>
                <a:spcPts val="2300"/>
              </a:spcBef>
              <a:defRPr spc="-115" sz="5760"/>
            </a:pPr>
          </a:p>
          <a:p>
            <a:pPr defTabSz="792479">
              <a:spcBef>
                <a:spcPts val="2300"/>
              </a:spcBef>
              <a:defRPr spc="-115" sz="5760"/>
            </a:pPr>
          </a:p>
          <a:p>
            <a:pPr defTabSz="792479">
              <a:spcBef>
                <a:spcPts val="2300"/>
              </a:spcBef>
              <a:defRPr spc="-115" sz="5760"/>
            </a:pPr>
            <a:r>
              <a:t>Принимает в качестве параметра - количество потоков в пуле.</a:t>
            </a:r>
          </a:p>
          <a:p>
            <a:pPr defTabSz="792479">
              <a:spcBef>
                <a:spcPts val="2300"/>
              </a:spcBef>
              <a:defRPr spc="-115" sz="5760"/>
            </a:pPr>
            <a:r>
              <a:t>Возвращает: ScheduledExecutorService - пул запланированных потоков.</a:t>
            </a:r>
          </a:p>
        </p:txBody>
      </p:sp>
      <p:sp>
        <p:nvSpPr>
          <p:cNvPr id="238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239" name="Задержки…"/>
          <p:cNvSpPr txBox="1"/>
          <p:nvPr/>
        </p:nvSpPr>
        <p:spPr>
          <a:xfrm>
            <a:off x="1118414" y="5917247"/>
            <a:ext cx="9144633" cy="188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 marL="2184400" indent="-546100" algn="l" defTabSz="2438338">
              <a:spcBef>
                <a:spcPts val="2400"/>
              </a:spcBef>
              <a:buSzPct val="150000"/>
              <a:buChar char="•"/>
              <a:defRPr sz="4500"/>
            </a:pPr>
            <a:r>
              <a:t>Задержки</a:t>
            </a:r>
          </a:p>
          <a:p>
            <a:pPr lvl="3" marL="2184400" indent="-546100" algn="l" defTabSz="2438338">
              <a:spcBef>
                <a:spcPts val="2400"/>
              </a:spcBef>
              <a:buSzPct val="150000"/>
              <a:buChar char="•"/>
              <a:defRPr sz="4500"/>
            </a:pPr>
            <a:r>
              <a:t>Периодическое выполнение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xecutors"/>
          <p:cNvSpPr txBox="1"/>
          <p:nvPr>
            <p:ph type="title"/>
          </p:nvPr>
        </p:nvSpPr>
        <p:spPr>
          <a:xfrm>
            <a:off x="1219200" y="76791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Executors</a:t>
            </a:r>
          </a:p>
        </p:txBody>
      </p:sp>
      <p:sp>
        <p:nvSpPr>
          <p:cNvPr id="155" name="В Java без                         для каждой задачи пришлось бы создавать новые потоки."/>
          <p:cNvSpPr txBox="1"/>
          <p:nvPr>
            <p:ph type="body" idx="1"/>
          </p:nvPr>
        </p:nvSpPr>
        <p:spPr>
          <a:xfrm>
            <a:off x="1603704" y="2891845"/>
            <a:ext cx="21945601" cy="838554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В Java без                         для каждой задачи пришлось бы создавать новые потоки.</a:t>
            </a:r>
          </a:p>
        </p:txBody>
      </p:sp>
      <p:sp>
        <p:nvSpPr>
          <p:cNvPr id="156" name="Зачем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Зачем?</a:t>
            </a:r>
          </a:p>
        </p:txBody>
      </p:sp>
      <p:sp>
        <p:nvSpPr>
          <p:cNvPr id="157" name="Executors"/>
          <p:cNvSpPr txBox="1"/>
          <p:nvPr/>
        </p:nvSpPr>
        <p:spPr>
          <a:xfrm>
            <a:off x="4939641" y="3274130"/>
            <a:ext cx="341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</a:t>
            </a:r>
          </a:p>
        </p:txBody>
      </p:sp>
      <p:sp>
        <p:nvSpPr>
          <p:cNvPr id="158" name="Executor"/>
          <p:cNvSpPr txBox="1"/>
          <p:nvPr/>
        </p:nvSpPr>
        <p:spPr>
          <a:xfrm>
            <a:off x="9496838" y="6278556"/>
            <a:ext cx="30503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59" name="new Thread (aRunnableObject).start ();"/>
          <p:cNvSpPr txBox="1"/>
          <p:nvPr/>
        </p:nvSpPr>
        <p:spPr>
          <a:xfrm>
            <a:off x="5670114" y="7429717"/>
            <a:ext cx="1304377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5692"/>
                </a:solidFill>
              </a:rPr>
              <a:t>new</a:t>
            </a:r>
            <a:r>
              <a:t> Thread (aRunnableObject).start ();</a:t>
            </a:r>
          </a:p>
        </p:txBody>
      </p:sp>
      <p:sp>
        <p:nvSpPr>
          <p:cNvPr id="160" name="Executor"/>
          <p:cNvSpPr txBox="1"/>
          <p:nvPr/>
        </p:nvSpPr>
        <p:spPr>
          <a:xfrm>
            <a:off x="8822787" y="9190477"/>
            <a:ext cx="30503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61" name="Executor executor = some Executor factory method;"/>
          <p:cNvSpPr txBox="1"/>
          <p:nvPr/>
        </p:nvSpPr>
        <p:spPr>
          <a:xfrm>
            <a:off x="5356318" y="11068205"/>
            <a:ext cx="1584986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 executor = some Executor factory method;</a:t>
            </a:r>
          </a:p>
        </p:txBody>
      </p:sp>
      <p:sp>
        <p:nvSpPr>
          <p:cNvPr id="162" name="exector.execute(aRunnable);"/>
          <p:cNvSpPr txBox="1"/>
          <p:nvPr/>
        </p:nvSpPr>
        <p:spPr>
          <a:xfrm>
            <a:off x="5390678" y="11674120"/>
            <a:ext cx="878491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exector.execute(aRunnable);</a:t>
            </a:r>
          </a:p>
        </p:txBody>
      </p:sp>
      <p:sp>
        <p:nvSpPr>
          <p:cNvPr id="163" name="Как запускается поток без                       :…"/>
          <p:cNvSpPr txBox="1"/>
          <p:nvPr/>
        </p:nvSpPr>
        <p:spPr>
          <a:xfrm>
            <a:off x="1219200" y="5930900"/>
            <a:ext cx="21945600" cy="838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Как запускается поток без                       :</a:t>
            </a:r>
          </a:p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Как запускается поток с                        :</a:t>
            </a:r>
          </a:p>
        </p:txBody>
      </p:sp>
      <p:sp>
        <p:nvSpPr>
          <p:cNvPr id="164" name="Executors"/>
          <p:cNvSpPr txBox="1"/>
          <p:nvPr/>
        </p:nvSpPr>
        <p:spPr>
          <a:xfrm>
            <a:off x="9364133" y="6291256"/>
            <a:ext cx="341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</a:t>
            </a:r>
          </a:p>
        </p:txBody>
      </p:sp>
      <p:sp>
        <p:nvSpPr>
          <p:cNvPr id="165" name="Executors"/>
          <p:cNvSpPr txBox="1"/>
          <p:nvPr/>
        </p:nvSpPr>
        <p:spPr>
          <a:xfrm>
            <a:off x="8815561" y="9190477"/>
            <a:ext cx="341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ecu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</a:t>
            </a:r>
          </a:p>
        </p:txBody>
      </p:sp>
      <p:sp>
        <p:nvSpPr>
          <p:cNvPr id="168" name="Абстрагируемся от низкоуровневых деталей управления потоками."/>
          <p:cNvSpPr txBox="1"/>
          <p:nvPr>
            <p:ph type="body" idx="1"/>
          </p:nvPr>
        </p:nvSpPr>
        <p:spPr>
          <a:xfrm>
            <a:off x="1217711" y="4009348"/>
            <a:ext cx="21948578" cy="8483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Абстрагируемся от низкоуровневых деталей управления потоками.</a:t>
            </a:r>
          </a:p>
        </p:txBody>
      </p:sp>
      <p:sp>
        <p:nvSpPr>
          <p:cNvPr id="169" name="Преимущество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Преимущество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ecu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</a:t>
            </a:r>
          </a:p>
        </p:txBody>
      </p:sp>
      <p:sp>
        <p:nvSpPr>
          <p:cNvPr id="172" name="Абстрагируемся от низкоуровневых деталей управления потоками."/>
          <p:cNvSpPr txBox="1"/>
          <p:nvPr>
            <p:ph type="body" idx="1"/>
          </p:nvPr>
        </p:nvSpPr>
        <p:spPr>
          <a:xfrm>
            <a:off x="1217711" y="4009348"/>
            <a:ext cx="21948578" cy="8483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Абстрагируемся от низкоуровневых деталей управления потоками.</a:t>
            </a:r>
          </a:p>
        </p:txBody>
      </p:sp>
      <p:sp>
        <p:nvSpPr>
          <p:cNvPr id="173" name="Недостаток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Недостаток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ecu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</a:t>
            </a:r>
          </a:p>
        </p:txBody>
      </p:sp>
      <p:sp>
        <p:nvSpPr>
          <p:cNvPr id="176" name="Приложению требуется точное количество потоков и бизнес логика - простая.…"/>
          <p:cNvSpPr txBox="1"/>
          <p:nvPr>
            <p:ph type="body" idx="1"/>
          </p:nvPr>
        </p:nvSpPr>
        <p:spPr>
          <a:xfrm>
            <a:off x="1217711" y="4009348"/>
            <a:ext cx="21948578" cy="8483601"/>
          </a:xfrm>
          <a:prstGeom prst="rect">
            <a:avLst/>
          </a:prstGeom>
        </p:spPr>
        <p:txBody>
          <a:bodyPr/>
          <a:lstStyle/>
          <a:p>
            <a:pPr/>
            <a:r>
              <a:t>Приложению требуется точное количество потоков и бизнес логика - простая.</a:t>
            </a:r>
          </a:p>
          <a:p>
            <a:pPr/>
            <a:r>
              <a:t>Требуется простая мномопоточная модель, без пула потоков.</a:t>
            </a:r>
          </a:p>
          <a:p>
            <a:pPr/>
            <a:r>
              <a:t>Вы уверены, что управляете жизненным циклом потоков +</a:t>
            </a:r>
          </a:p>
          <a:p>
            <a:pPr lvl="3"/>
            <a:r>
              <a:t>обработка исключений</a:t>
            </a:r>
          </a:p>
          <a:p>
            <a:pPr lvl="3"/>
            <a:r>
              <a:t>взаимодействия между потоками </a:t>
            </a:r>
          </a:p>
        </p:txBody>
      </p:sp>
      <p:sp>
        <p:nvSpPr>
          <p:cNvPr id="177" name="Когда НЕ использовать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Когда НЕ использовать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ecu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</a:t>
            </a:r>
          </a:p>
        </p:txBody>
      </p:sp>
      <p:sp>
        <p:nvSpPr>
          <p:cNvPr id="180" name="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?</a:t>
            </a:r>
          </a:p>
        </p:txBody>
      </p:sp>
      <p:pic>
        <p:nvPicPr>
          <p:cNvPr id="181" name="Снимок экрана 2020-10-22 в 02.02.25.png" descr="Снимок экрана 2020-10-22 в 02.0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575" y="3344331"/>
            <a:ext cx="11453182" cy="4676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Снимок экрана 2020-10-22 в 02.04.26.png" descr="Снимок экрана 2020-10-22 в 02.04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33265" y="63289"/>
            <a:ext cx="8549121" cy="13589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xecutor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185" name="В основу ExecutorService положен интерфейс Executor, в котором определен один метод 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В основу ExecutorService положен интерфейс Executor, в котором определен один метод :</a:t>
            </a:r>
          </a:p>
        </p:txBody>
      </p:sp>
      <p:sp>
        <p:nvSpPr>
          <p:cNvPr id="186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187" name="void execute(Runnable thread);"/>
          <p:cNvSpPr txBox="1"/>
          <p:nvPr/>
        </p:nvSpPr>
        <p:spPr>
          <a:xfrm>
            <a:off x="7409719" y="6704323"/>
            <a:ext cx="95645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4133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88"/>
                </a:solidFill>
              </a:rPr>
              <a:t>void</a:t>
            </a:r>
            <a:r>
              <a:t> execute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660066"/>
                </a:solidFill>
              </a:rPr>
              <a:t>Runnable</a:t>
            </a:r>
            <a:r>
              <a:t> thread</a:t>
            </a:r>
            <a:r>
              <a:rPr>
                <a:solidFill>
                  <a:srgbClr val="666600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ecutor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190" name="При вызове метода execute исполняется поток thread. То есть, метод execute запускает указанный поток на исполнение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При вызове метода execute исполняется поток thread. То есть, метод execute запускает указанный поток на исполнение. </a:t>
            </a:r>
          </a:p>
        </p:txBody>
      </p:sp>
      <p:sp>
        <p:nvSpPr>
          <p:cNvPr id="191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  <p:sp>
        <p:nvSpPr>
          <p:cNvPr id="192" name="Executor"/>
          <p:cNvSpPr txBox="1"/>
          <p:nvPr/>
        </p:nvSpPr>
        <p:spPr>
          <a:xfrm>
            <a:off x="9496838" y="6545256"/>
            <a:ext cx="30503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93" name="new Thread (aRunnableObject).start ();"/>
          <p:cNvSpPr txBox="1"/>
          <p:nvPr/>
        </p:nvSpPr>
        <p:spPr>
          <a:xfrm>
            <a:off x="5670114" y="7696417"/>
            <a:ext cx="1304377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5692"/>
                </a:solidFill>
              </a:rPr>
              <a:t>new</a:t>
            </a:r>
            <a:r>
              <a:t> Thread (aRunnableObject).start ();</a:t>
            </a:r>
          </a:p>
        </p:txBody>
      </p:sp>
      <p:sp>
        <p:nvSpPr>
          <p:cNvPr id="194" name="Executor"/>
          <p:cNvSpPr txBox="1"/>
          <p:nvPr/>
        </p:nvSpPr>
        <p:spPr>
          <a:xfrm>
            <a:off x="8822787" y="9457177"/>
            <a:ext cx="30503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</a:t>
            </a:r>
          </a:p>
        </p:txBody>
      </p:sp>
      <p:sp>
        <p:nvSpPr>
          <p:cNvPr id="195" name="Executor executor = some Executor factory method;"/>
          <p:cNvSpPr txBox="1"/>
          <p:nvPr/>
        </p:nvSpPr>
        <p:spPr>
          <a:xfrm>
            <a:off x="5356318" y="11334905"/>
            <a:ext cx="1584986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 executor = some Executor factory method;</a:t>
            </a:r>
          </a:p>
        </p:txBody>
      </p:sp>
      <p:sp>
        <p:nvSpPr>
          <p:cNvPr id="196" name="exector.execute(aRunnable);"/>
          <p:cNvSpPr txBox="1"/>
          <p:nvPr/>
        </p:nvSpPr>
        <p:spPr>
          <a:xfrm>
            <a:off x="5390678" y="11940820"/>
            <a:ext cx="878491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200">
                <a:solidFill>
                  <a:srgbClr val="2F3337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exector.execute(aRunnable);</a:t>
            </a:r>
          </a:p>
        </p:txBody>
      </p:sp>
      <p:sp>
        <p:nvSpPr>
          <p:cNvPr id="197" name="Как запускается поток без                       :…"/>
          <p:cNvSpPr txBox="1"/>
          <p:nvPr/>
        </p:nvSpPr>
        <p:spPr>
          <a:xfrm>
            <a:off x="1219200" y="6197600"/>
            <a:ext cx="21945600" cy="838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Как запускается поток без                       :</a:t>
            </a:r>
          </a:p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</a:p>
          <a:p>
            <a:pPr algn="l" defTabSz="825500">
              <a:lnSpc>
                <a:spcPct val="100000"/>
              </a:lnSpc>
              <a:spcBef>
                <a:spcPts val="2400"/>
              </a:spcBef>
              <a:defRPr spc="-119" sz="6000">
                <a:latin typeface="Canela Deck Regular"/>
                <a:ea typeface="Canela Deck Regular"/>
                <a:cs typeface="Canela Deck Regular"/>
                <a:sym typeface="Canela Deck Regular"/>
              </a:defRPr>
            </a:pPr>
            <a:r>
              <a:t>Как запускается поток с                        :</a:t>
            </a:r>
          </a:p>
        </p:txBody>
      </p:sp>
      <p:sp>
        <p:nvSpPr>
          <p:cNvPr id="198" name="Executors"/>
          <p:cNvSpPr txBox="1"/>
          <p:nvPr/>
        </p:nvSpPr>
        <p:spPr>
          <a:xfrm>
            <a:off x="9364133" y="6557956"/>
            <a:ext cx="341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</a:t>
            </a:r>
          </a:p>
        </p:txBody>
      </p:sp>
      <p:sp>
        <p:nvSpPr>
          <p:cNvPr id="199" name="Executors"/>
          <p:cNvSpPr txBox="1"/>
          <p:nvPr/>
        </p:nvSpPr>
        <p:spPr>
          <a:xfrm>
            <a:off x="8815561" y="9457177"/>
            <a:ext cx="341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00000"/>
              </a:lnSpc>
              <a:defRPr sz="4800">
                <a:solidFill>
                  <a:srgbClr val="000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Executors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xecutor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ExecutorService</a:t>
            </a:r>
          </a:p>
        </p:txBody>
      </p:sp>
      <p:sp>
        <p:nvSpPr>
          <p:cNvPr id="202" name="Интерфейс ExecutorService расширяет свойства Executor, дополняя его методами управления исполнением и контроля. Так в интерфейс ExecutorService включен метод shutdown(), позволяющий останавливать все потоки исполнения, находящиеся под управлением экземпл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spcBef>
                <a:spcPts val="2200"/>
              </a:spcBef>
              <a:defRPr spc="-114" sz="5700"/>
            </a:lvl1pPr>
          </a:lstStyle>
          <a:p>
            <a:pPr/>
            <a:r>
              <a:t>Интерфейс ExecutorService расширяет свойства Executor, дополняя его методами управления исполнением и контроля. Так в интерфейс ExecutorService включен метод shutdown(), позволяющий останавливать все потоки исполнения, находящиеся под управлением экземпляра ExecutorService. Также в интерфейсе ExecutorService определяются методы, которые запускают потоки исполнения FutureTask, возвращающие результаты и позволяющие определять статус остановки.</a:t>
            </a:r>
          </a:p>
        </p:txBody>
      </p:sp>
      <p:sp>
        <p:nvSpPr>
          <p:cNvPr id="203" name="FAQ"/>
          <p:cNvSpPr txBox="1"/>
          <p:nvPr>
            <p:ph type="body" idx="21"/>
          </p:nvPr>
        </p:nvSpPr>
        <p:spPr>
          <a:xfrm>
            <a:off x="1219200" y="2371948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