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32"/>
  </p:notesMasterIdLst>
  <p:handoutMasterIdLst>
    <p:handoutMasterId r:id="rId33"/>
  </p:handoutMasterIdLst>
  <p:sldIdLst>
    <p:sldId id="344" r:id="rId3"/>
    <p:sldId id="359" r:id="rId4"/>
    <p:sldId id="360" r:id="rId5"/>
    <p:sldId id="415" r:id="rId6"/>
    <p:sldId id="361" r:id="rId7"/>
    <p:sldId id="384" r:id="rId8"/>
    <p:sldId id="385" r:id="rId9"/>
    <p:sldId id="386" r:id="rId10"/>
    <p:sldId id="390" r:id="rId11"/>
    <p:sldId id="391" r:id="rId12"/>
    <p:sldId id="387" r:id="rId13"/>
    <p:sldId id="388" r:id="rId14"/>
    <p:sldId id="392" r:id="rId15"/>
    <p:sldId id="367" r:id="rId16"/>
    <p:sldId id="368" r:id="rId17"/>
    <p:sldId id="389" r:id="rId18"/>
    <p:sldId id="404" r:id="rId19"/>
    <p:sldId id="406" r:id="rId20"/>
    <p:sldId id="403" r:id="rId21"/>
    <p:sldId id="405" r:id="rId22"/>
    <p:sldId id="407" r:id="rId23"/>
    <p:sldId id="408" r:id="rId24"/>
    <p:sldId id="409" r:id="rId25"/>
    <p:sldId id="410" r:id="rId26"/>
    <p:sldId id="369" r:id="rId27"/>
    <p:sldId id="370" r:id="rId28"/>
    <p:sldId id="414" r:id="rId29"/>
    <p:sldId id="382" r:id="rId30"/>
    <p:sldId id="3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2">
          <p15:clr>
            <a:srgbClr val="A4A3A4"/>
          </p15:clr>
        </p15:guide>
        <p15:guide id="2" pos="5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F7F"/>
    <a:srgbClr val="85ACAC"/>
    <a:srgbClr val="BFDEEA"/>
    <a:srgbClr val="FF3366"/>
    <a:srgbClr val="006699"/>
    <a:srgbClr val="091925"/>
    <a:srgbClr val="123451"/>
    <a:srgbClr val="07131C"/>
    <a:srgbClr val="0D263A"/>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86627" autoAdjust="0"/>
  </p:normalViewPr>
  <p:slideViewPr>
    <p:cSldViewPr>
      <p:cViewPr varScale="1">
        <p:scale>
          <a:sx n="96" d="100"/>
          <a:sy n="96" d="100"/>
        </p:scale>
        <p:origin x="1926" y="84"/>
      </p:cViewPr>
      <p:guideLst>
        <p:guide orient="horz" pos="902"/>
        <p:guide pos="546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9F7FF7-50CD-D74F-8521-E72DB68B670C}" type="datetimeFigureOut">
              <a:rPr lang="en-US" smtClean="0"/>
              <a:pPr/>
              <a:t>11/23/2018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46F62F-B370-7346-B33C-1C487BFE615A}" type="slidenum">
              <a:rPr lang="en-US" smtClean="0"/>
              <a:pPr/>
              <a:t>‹#›</a:t>
            </a:fld>
            <a:endParaRPr lang="en-US"/>
          </a:p>
        </p:txBody>
      </p:sp>
    </p:spTree>
    <p:extLst>
      <p:ext uri="{BB962C8B-B14F-4D97-AF65-F5344CB8AC3E}">
        <p14:creationId xmlns:p14="http://schemas.microsoft.com/office/powerpoint/2010/main" val="1769780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1DD9B-E140-4D76-B427-DF4838D859EA}" type="datetimeFigureOut">
              <a:rPr lang="en-US" smtClean="0"/>
              <a:pPr/>
              <a:t>11/23/2018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67C37-924A-4F8E-82E0-C3470BACC8B3}" type="slidenum">
              <a:rPr lang="en-US" smtClean="0"/>
              <a:pPr/>
              <a:t>‹#›</a:t>
            </a:fld>
            <a:endParaRPr lang="en-US"/>
          </a:p>
        </p:txBody>
      </p:sp>
    </p:spTree>
    <p:extLst>
      <p:ext uri="{BB962C8B-B14F-4D97-AF65-F5344CB8AC3E}">
        <p14:creationId xmlns:p14="http://schemas.microsoft.com/office/powerpoint/2010/main" val="13786580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a:t>
            </a:fld>
            <a:endParaRPr lang="en-US"/>
          </a:p>
        </p:txBody>
      </p:sp>
    </p:spTree>
    <p:extLst>
      <p:ext uri="{BB962C8B-B14F-4D97-AF65-F5344CB8AC3E}">
        <p14:creationId xmlns:p14="http://schemas.microsoft.com/office/powerpoint/2010/main" val="2447084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11</a:t>
            </a:fld>
            <a:endParaRPr lang="en-US"/>
          </a:p>
        </p:txBody>
      </p:sp>
    </p:spTree>
    <p:extLst>
      <p:ext uri="{BB962C8B-B14F-4D97-AF65-F5344CB8AC3E}">
        <p14:creationId xmlns:p14="http://schemas.microsoft.com/office/powerpoint/2010/main" val="204105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12</a:t>
            </a:fld>
            <a:endParaRPr lang="en-US"/>
          </a:p>
        </p:txBody>
      </p:sp>
    </p:spTree>
    <p:extLst>
      <p:ext uri="{BB962C8B-B14F-4D97-AF65-F5344CB8AC3E}">
        <p14:creationId xmlns:p14="http://schemas.microsoft.com/office/powerpoint/2010/main" val="363471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13</a:t>
            </a:fld>
            <a:endParaRPr lang="en-US"/>
          </a:p>
        </p:txBody>
      </p:sp>
    </p:spTree>
    <p:extLst>
      <p:ext uri="{BB962C8B-B14F-4D97-AF65-F5344CB8AC3E}">
        <p14:creationId xmlns:p14="http://schemas.microsoft.com/office/powerpoint/2010/main" val="85828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14</a:t>
            </a:fld>
            <a:endParaRPr lang="en-US"/>
          </a:p>
        </p:txBody>
      </p:sp>
    </p:spTree>
    <p:extLst>
      <p:ext uri="{BB962C8B-B14F-4D97-AF65-F5344CB8AC3E}">
        <p14:creationId xmlns:p14="http://schemas.microsoft.com/office/powerpoint/2010/main" val="1849547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15</a:t>
            </a:fld>
            <a:endParaRPr lang="en-US"/>
          </a:p>
        </p:txBody>
      </p:sp>
    </p:spTree>
    <p:extLst>
      <p:ext uri="{BB962C8B-B14F-4D97-AF65-F5344CB8AC3E}">
        <p14:creationId xmlns:p14="http://schemas.microsoft.com/office/powerpoint/2010/main" val="114707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16</a:t>
            </a:fld>
            <a:endParaRPr lang="en-US"/>
          </a:p>
        </p:txBody>
      </p:sp>
    </p:spTree>
    <p:extLst>
      <p:ext uri="{BB962C8B-B14F-4D97-AF65-F5344CB8AC3E}">
        <p14:creationId xmlns:p14="http://schemas.microsoft.com/office/powerpoint/2010/main" val="368513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17</a:t>
            </a:fld>
            <a:endParaRPr lang="en-US"/>
          </a:p>
        </p:txBody>
      </p:sp>
    </p:spTree>
    <p:extLst>
      <p:ext uri="{BB962C8B-B14F-4D97-AF65-F5344CB8AC3E}">
        <p14:creationId xmlns:p14="http://schemas.microsoft.com/office/powerpoint/2010/main" val="1274442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18</a:t>
            </a:fld>
            <a:endParaRPr lang="en-US"/>
          </a:p>
        </p:txBody>
      </p:sp>
    </p:spTree>
    <p:extLst>
      <p:ext uri="{BB962C8B-B14F-4D97-AF65-F5344CB8AC3E}">
        <p14:creationId xmlns:p14="http://schemas.microsoft.com/office/powerpoint/2010/main" val="8501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19</a:t>
            </a:fld>
            <a:endParaRPr lang="en-US"/>
          </a:p>
        </p:txBody>
      </p:sp>
    </p:spTree>
    <p:extLst>
      <p:ext uri="{BB962C8B-B14F-4D97-AF65-F5344CB8AC3E}">
        <p14:creationId xmlns:p14="http://schemas.microsoft.com/office/powerpoint/2010/main" val="347987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20</a:t>
            </a:fld>
            <a:endParaRPr lang="en-US"/>
          </a:p>
        </p:txBody>
      </p:sp>
    </p:spTree>
    <p:extLst>
      <p:ext uri="{BB962C8B-B14F-4D97-AF65-F5344CB8AC3E}">
        <p14:creationId xmlns:p14="http://schemas.microsoft.com/office/powerpoint/2010/main" val="231514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a:t>
            </a:fld>
            <a:endParaRPr lang="en-US"/>
          </a:p>
        </p:txBody>
      </p:sp>
    </p:spTree>
    <p:extLst>
      <p:ext uri="{BB962C8B-B14F-4D97-AF65-F5344CB8AC3E}">
        <p14:creationId xmlns:p14="http://schemas.microsoft.com/office/powerpoint/2010/main" val="523836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21</a:t>
            </a:fld>
            <a:endParaRPr lang="en-US"/>
          </a:p>
        </p:txBody>
      </p:sp>
    </p:spTree>
    <p:extLst>
      <p:ext uri="{BB962C8B-B14F-4D97-AF65-F5344CB8AC3E}">
        <p14:creationId xmlns:p14="http://schemas.microsoft.com/office/powerpoint/2010/main" val="3815398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22</a:t>
            </a:fld>
            <a:endParaRPr lang="en-US"/>
          </a:p>
        </p:txBody>
      </p:sp>
    </p:spTree>
    <p:extLst>
      <p:ext uri="{BB962C8B-B14F-4D97-AF65-F5344CB8AC3E}">
        <p14:creationId xmlns:p14="http://schemas.microsoft.com/office/powerpoint/2010/main" val="1515672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23</a:t>
            </a:fld>
            <a:endParaRPr lang="en-US"/>
          </a:p>
        </p:txBody>
      </p:sp>
    </p:spTree>
    <p:extLst>
      <p:ext uri="{BB962C8B-B14F-4D97-AF65-F5344CB8AC3E}">
        <p14:creationId xmlns:p14="http://schemas.microsoft.com/office/powerpoint/2010/main" val="1933798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24</a:t>
            </a:fld>
            <a:endParaRPr lang="en-US"/>
          </a:p>
        </p:txBody>
      </p:sp>
    </p:spTree>
    <p:extLst>
      <p:ext uri="{BB962C8B-B14F-4D97-AF65-F5344CB8AC3E}">
        <p14:creationId xmlns:p14="http://schemas.microsoft.com/office/powerpoint/2010/main" val="173085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25</a:t>
            </a:fld>
            <a:endParaRPr lang="en-US"/>
          </a:p>
        </p:txBody>
      </p:sp>
    </p:spTree>
    <p:extLst>
      <p:ext uri="{BB962C8B-B14F-4D97-AF65-F5344CB8AC3E}">
        <p14:creationId xmlns:p14="http://schemas.microsoft.com/office/powerpoint/2010/main" val="2895884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26</a:t>
            </a:fld>
            <a:endParaRPr lang="en-US"/>
          </a:p>
        </p:txBody>
      </p:sp>
    </p:spTree>
    <p:extLst>
      <p:ext uri="{BB962C8B-B14F-4D97-AF65-F5344CB8AC3E}">
        <p14:creationId xmlns:p14="http://schemas.microsoft.com/office/powerpoint/2010/main" val="1200067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27</a:t>
            </a:fld>
            <a:endParaRPr lang="en-US"/>
          </a:p>
        </p:txBody>
      </p:sp>
    </p:spTree>
    <p:extLst>
      <p:ext uri="{BB962C8B-B14F-4D97-AF65-F5344CB8AC3E}">
        <p14:creationId xmlns:p14="http://schemas.microsoft.com/office/powerpoint/2010/main" val="3534174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28</a:t>
            </a:fld>
            <a:endParaRPr lang="en-US"/>
          </a:p>
        </p:txBody>
      </p:sp>
    </p:spTree>
    <p:extLst>
      <p:ext uri="{BB962C8B-B14F-4D97-AF65-F5344CB8AC3E}">
        <p14:creationId xmlns:p14="http://schemas.microsoft.com/office/powerpoint/2010/main" val="120006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29</a:t>
            </a:fld>
            <a:endParaRPr lang="en-US"/>
          </a:p>
        </p:txBody>
      </p:sp>
    </p:spTree>
    <p:extLst>
      <p:ext uri="{BB962C8B-B14F-4D97-AF65-F5344CB8AC3E}">
        <p14:creationId xmlns:p14="http://schemas.microsoft.com/office/powerpoint/2010/main" val="222866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single controller (Dispatcher Servlet) manages all requests to the site.</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3</a:t>
            </a:fld>
            <a:endParaRPr lang="en-US"/>
          </a:p>
        </p:txBody>
      </p:sp>
    </p:spTree>
    <p:extLst>
      <p:ext uri="{BB962C8B-B14F-4D97-AF65-F5344CB8AC3E}">
        <p14:creationId xmlns:p14="http://schemas.microsoft.com/office/powerpoint/2010/main" val="298876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5</a:t>
            </a:fld>
            <a:endParaRPr lang="en-US"/>
          </a:p>
        </p:txBody>
      </p:sp>
    </p:spTree>
    <p:extLst>
      <p:ext uri="{BB962C8B-B14F-4D97-AF65-F5344CB8AC3E}">
        <p14:creationId xmlns:p14="http://schemas.microsoft.com/office/powerpoint/2010/main" val="291325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6</a:t>
            </a:fld>
            <a:endParaRPr lang="en-US"/>
          </a:p>
        </p:txBody>
      </p:sp>
    </p:spTree>
    <p:extLst>
      <p:ext uri="{BB962C8B-B14F-4D97-AF65-F5344CB8AC3E}">
        <p14:creationId xmlns:p14="http://schemas.microsoft.com/office/powerpoint/2010/main" val="241486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7</a:t>
            </a:fld>
            <a:endParaRPr lang="en-US"/>
          </a:p>
        </p:txBody>
      </p:sp>
    </p:spTree>
    <p:extLst>
      <p:ext uri="{BB962C8B-B14F-4D97-AF65-F5344CB8AC3E}">
        <p14:creationId xmlns:p14="http://schemas.microsoft.com/office/powerpoint/2010/main" val="11600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8</a:t>
            </a:fld>
            <a:endParaRPr lang="en-US"/>
          </a:p>
        </p:txBody>
      </p:sp>
    </p:spTree>
    <p:extLst>
      <p:ext uri="{BB962C8B-B14F-4D97-AF65-F5344CB8AC3E}">
        <p14:creationId xmlns:p14="http://schemas.microsoft.com/office/powerpoint/2010/main" val="157201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9</a:t>
            </a:fld>
            <a:endParaRPr lang="en-US"/>
          </a:p>
        </p:txBody>
      </p:sp>
    </p:spTree>
    <p:extLst>
      <p:ext uri="{BB962C8B-B14F-4D97-AF65-F5344CB8AC3E}">
        <p14:creationId xmlns:p14="http://schemas.microsoft.com/office/powerpoint/2010/main" val="93279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10</a:t>
            </a:fld>
            <a:endParaRPr lang="en-US"/>
          </a:p>
        </p:txBody>
      </p:sp>
    </p:spTree>
    <p:extLst>
      <p:ext uri="{BB962C8B-B14F-4D97-AF65-F5344CB8AC3E}">
        <p14:creationId xmlns:p14="http://schemas.microsoft.com/office/powerpoint/2010/main" val="2409883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en-US" dirty="0" smtClean="0"/>
              <a:t>Click to edit Subtitle</a:t>
            </a:r>
          </a:p>
        </p:txBody>
      </p:sp>
      <p:sp>
        <p:nvSpPr>
          <p:cNvPr id="2" name="Title 1"/>
          <p:cNvSpPr>
            <a:spLocks noGrp="1"/>
          </p:cNvSpPr>
          <p:nvPr userDrawn="1">
            <p:ph type="ctrTitle"/>
          </p:nvPr>
        </p:nvSpPr>
        <p:spPr>
          <a:xfrm>
            <a:off x="365760" y="1823185"/>
            <a:ext cx="5961888" cy="1452195"/>
          </a:xfrm>
        </p:spPr>
        <p:txBody>
          <a:bodyPr lIns="91440" tIns="182880" rIns="91440" bIns="91440" anchor="b" anchorCtr="0"/>
          <a:lstStyle>
            <a:lvl1pPr algn="l">
              <a:lnSpc>
                <a:spcPct val="75000"/>
              </a:lnSpc>
              <a:defRPr>
                <a:solidFill>
                  <a:schemeClr val="bg1"/>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400" y="635060"/>
            <a:ext cx="1676400" cy="431740"/>
          </a:xfrm>
          <a:prstGeom prst="rect">
            <a:avLst/>
          </a:prstGeom>
        </p:spPr>
      </p:pic>
      <p:sp>
        <p:nvSpPr>
          <p:cNvPr id="15" name="TextBox 14"/>
          <p:cNvSpPr txBox="1"/>
          <p:nvPr userDrawn="1"/>
        </p:nvSpPr>
        <p:spPr>
          <a:xfrm>
            <a:off x="2260600" y="622576"/>
            <a:ext cx="2667000" cy="444224"/>
          </a:xfrm>
          <a:prstGeom prst="rect">
            <a:avLst/>
          </a:prstGeom>
          <a:noFill/>
        </p:spPr>
        <p:txBody>
          <a:bodyPr wrap="square" rtlCol="0">
            <a:spAutoFit/>
          </a:bodyPr>
          <a:lstStyle/>
          <a:p>
            <a:pPr>
              <a:lnSpc>
                <a:spcPct val="80000"/>
              </a:lnSpc>
            </a:pPr>
            <a:r>
              <a:rPr lang="en-US" sz="1400" i="1" dirty="0" smtClean="0">
                <a:solidFill>
                  <a:schemeClr val="tx2">
                    <a:lumMod val="10000"/>
                    <a:lumOff val="90000"/>
                    <a:alpha val="75000"/>
                  </a:schemeClr>
                </a:solidFill>
                <a:latin typeface="Franklin Gothic Book"/>
                <a:cs typeface="Franklin Gothic Book"/>
              </a:rPr>
              <a:t>Excellence in</a:t>
            </a:r>
            <a:br>
              <a:rPr lang="en-US" sz="1400" i="1" dirty="0" smtClean="0">
                <a:solidFill>
                  <a:schemeClr val="tx2">
                    <a:lumMod val="10000"/>
                    <a:lumOff val="90000"/>
                    <a:alpha val="75000"/>
                  </a:schemeClr>
                </a:solidFill>
                <a:latin typeface="Franklin Gothic Book"/>
                <a:cs typeface="Franklin Gothic Book"/>
              </a:rPr>
            </a:br>
            <a:r>
              <a:rPr lang="en-US" sz="1400" i="1" dirty="0" smtClean="0">
                <a:solidFill>
                  <a:schemeClr val="tx2">
                    <a:lumMod val="10000"/>
                    <a:lumOff val="90000"/>
                    <a:alpha val="75000"/>
                  </a:schemeClr>
                </a:solidFill>
                <a:latin typeface="Franklin Gothic Book"/>
                <a:cs typeface="Franklin Gothic Book"/>
              </a:rPr>
              <a:t>Software Engineering</a:t>
            </a:r>
            <a:endParaRPr lang="en-US" sz="1400" i="1" dirty="0">
              <a:solidFill>
                <a:schemeClr val="tx2">
                  <a:lumMod val="10000"/>
                  <a:lumOff val="90000"/>
                  <a:alpha val="75000"/>
                </a:schemeClr>
              </a:solidFill>
              <a:latin typeface="Franklin Gothic Book"/>
              <a:cs typeface="Franklin Gothic Book"/>
            </a:endParaRPr>
          </a:p>
        </p:txBody>
      </p:sp>
      <p:grpSp>
        <p:nvGrpSpPr>
          <p:cNvPr id="3" name="Group 2"/>
          <p:cNvGrpSpPr/>
          <p:nvPr userDrawn="1"/>
        </p:nvGrpSpPr>
        <p:grpSpPr>
          <a:xfrm>
            <a:off x="0" y="5548905"/>
            <a:ext cx="9144000" cy="457200"/>
            <a:chOff x="0" y="5548905"/>
            <a:chExt cx="9144000" cy="457200"/>
          </a:xfrm>
        </p:grpSpPr>
        <p:sp>
          <p:nvSpPr>
            <p:cNvPr id="18" name="Rectangle 17"/>
            <p:cNvSpPr/>
            <p:nvPr userDrawn="1"/>
          </p:nvSpPr>
          <p:spPr>
            <a:xfrm>
              <a:off x="457841" y="5548905"/>
              <a:ext cx="915683"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848791" y="5548905"/>
              <a:ext cx="2399089"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5252458" y="5548905"/>
              <a:ext cx="389154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373524" y="5548905"/>
              <a:ext cx="1483406"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0" y="5548905"/>
              <a:ext cx="457841"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userDrawn="1">
            <p:ph type="ftr" sz="quarter" idx="12"/>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42391082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8"/>
          <p:cNvSpPr>
            <a:spLocks noGrp="1"/>
          </p:cNvSpPr>
          <p:nvPr>
            <p:ph type="ftr" sz="quarter" idx="11"/>
          </p:nvPr>
        </p:nvSpPr>
        <p:spPr/>
        <p:txBody>
          <a:bodyPr/>
          <a:lstStyle/>
          <a:p>
            <a:r>
              <a:rPr lang="en-US" smtClean="0"/>
              <a:t>Confidential</a:t>
            </a:r>
            <a:endParaRPr lang="en-US" dirty="0"/>
          </a:p>
        </p:txBody>
      </p:sp>
      <p:sp>
        <p:nvSpPr>
          <p:cNvPr id="10" name="Slide Number Placeholder 9"/>
          <p:cNvSpPr>
            <a:spLocks noGrp="1"/>
          </p:cNvSpPr>
          <p:nvPr>
            <p:ph type="sldNum" sz="quarter" idx="12"/>
          </p:nvPr>
        </p:nvSpPr>
        <p:spPr/>
        <p:txBody>
          <a:bodyPr/>
          <a:lstStyle/>
          <a:p>
            <a:fld id="{F39628E0-47A7-46CE-98F3-6986F46F7576}" type="slidenum">
              <a:rPr lang="en-US" smtClean="0"/>
              <a:pPr/>
              <a:t>‹#›</a:t>
            </a:fld>
            <a:endParaRPr lang="en-US" dirty="0"/>
          </a:p>
        </p:txBody>
      </p:sp>
      <p:sp>
        <p:nvSpPr>
          <p:cNvPr id="12"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571665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65760"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4"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18450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p:spTree>
      <p:nvGrpSpPr>
        <p:cNvPr id="1" name=""/>
        <p:cNvGrpSpPr/>
        <p:nvPr/>
      </p:nvGrpSpPr>
      <p:grpSpPr>
        <a:xfrm>
          <a:off x="0" y="0"/>
          <a:ext cx="0" cy="0"/>
          <a:chOff x="0" y="0"/>
          <a:chExt cx="0" cy="0"/>
        </a:xfrm>
      </p:grpSpPr>
      <p:sp>
        <p:nvSpPr>
          <p:cNvPr id="2" name="Rectangle 1"/>
          <p:cNvSpPr/>
          <p:nvPr userDrawn="1"/>
        </p:nvSpPr>
        <p:spPr>
          <a:xfrm>
            <a:off x="5257800" y="838200"/>
            <a:ext cx="3886200" cy="5410200"/>
          </a:xfrm>
          <a:prstGeom prst="rect">
            <a:avLst/>
          </a:prstGeom>
          <a:gradFill flip="none" rotWithShape="1">
            <a:gsLst>
              <a:gs pos="0">
                <a:srgbClr val="BFDEEA"/>
              </a:gs>
              <a:gs pos="100000">
                <a:schemeClr val="bg1"/>
              </a:gs>
            </a:gsLst>
            <a:lin ang="16200000" scaled="0"/>
            <a:tileRect/>
          </a:gra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365760" y="914400"/>
            <a:ext cx="4739640" cy="5211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Content Placeholder 5"/>
          <p:cNvSpPr>
            <a:spLocks noGrp="1"/>
          </p:cNvSpPr>
          <p:nvPr>
            <p:ph sz="quarter" idx="4"/>
          </p:nvPr>
        </p:nvSpPr>
        <p:spPr>
          <a:xfrm>
            <a:off x="5257800" y="838200"/>
            <a:ext cx="3886190" cy="5410200"/>
          </a:xfrm>
          <a:noFill/>
          <a:ln>
            <a:noFill/>
          </a:ln>
          <a:effectLst/>
        </p:spPr>
        <p:txBody>
          <a:bodyPr lIns="274320" tIns="274320" rIns="274320" b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13356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8" name="Content Placeholder 7"/>
          <p:cNvSpPr>
            <a:spLocks noGrp="1"/>
          </p:cNvSpPr>
          <p:nvPr>
            <p:ph sz="quarter" idx="18" hasCustomPrompt="1"/>
          </p:nvPr>
        </p:nvSpPr>
        <p:spPr>
          <a:xfrm>
            <a:off x="365760" y="1752600"/>
            <a:ext cx="8412480" cy="4419600"/>
          </a:xfrm>
        </p:spPr>
        <p:txBody>
          <a:bodyPr lIns="91440" rIns="91440">
            <a:normAutofit/>
          </a:bodyPr>
          <a:lstStyle>
            <a:lvl1pPr marL="0" indent="0">
              <a:buNone/>
              <a:defRPr sz="2400" baseline="0">
                <a:solidFill>
                  <a:srgbClr val="DDEBF8"/>
                </a:solidFill>
              </a:defRPr>
            </a:lvl1pPr>
            <a:lvl2pPr>
              <a:defRPr sz="2400"/>
            </a:lvl2pPr>
            <a:lvl3pPr>
              <a:defRPr sz="2400"/>
            </a:lvl3pPr>
            <a:lvl4pPr>
              <a:defRPr sz="2400"/>
            </a:lvl4pPr>
            <a:lvl5pPr>
              <a:defRPr sz="2400"/>
            </a:lvl5pPr>
          </a:lstStyle>
          <a:p>
            <a:pPr lvl="0"/>
            <a:r>
              <a:rPr lang="en-US" dirty="0" smtClean="0"/>
              <a:t>Click here to edit Closing message</a:t>
            </a:r>
            <a:endParaRPr lang="en-US" dirty="0"/>
          </a:p>
        </p:txBody>
      </p:sp>
      <p:sp>
        <p:nvSpPr>
          <p:cNvPr id="2" name="Title 1"/>
          <p:cNvSpPr>
            <a:spLocks noGrp="1"/>
          </p:cNvSpPr>
          <p:nvPr>
            <p:ph type="title" hasCustomPrompt="1"/>
          </p:nvPr>
        </p:nvSpPr>
        <p:spPr>
          <a:xfrm>
            <a:off x="365760" y="274638"/>
            <a:ext cx="8412480" cy="1143000"/>
          </a:xfrm>
        </p:spPr>
        <p:txBody>
          <a:bodyPr lIns="91440" rIns="91440"/>
          <a:lstStyle/>
          <a:p>
            <a:r>
              <a:rPr lang="en-US" dirty="0" smtClean="0"/>
              <a:t>Title</a:t>
            </a:r>
            <a:endParaRPr lang="en-US" dirty="0"/>
          </a:p>
        </p:txBody>
      </p:sp>
      <p:sp>
        <p:nvSpPr>
          <p:cNvPr id="3" name="Footer Placeholder 2"/>
          <p:cNvSpPr>
            <a:spLocks noGrp="1"/>
          </p:cNvSpPr>
          <p:nvPr>
            <p:ph type="ftr" sz="quarter" idx="20"/>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32249208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770615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219200"/>
            <a:ext cx="8412480"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925040"/>
          </a:xfrm>
        </p:spPr>
        <p:txBody>
          <a:bodyPr/>
          <a:lstStyle>
            <a:lvl1pPr>
              <a:defRPr baseline="0"/>
            </a:lvl1pPr>
          </a:lstStyle>
          <a:p>
            <a:r>
              <a:rPr lang="en-US" dirty="0" smtClean="0"/>
              <a:t>Click to edit Master title style</a:t>
            </a:r>
            <a:br>
              <a:rPr lang="en-US" dirty="0" smtClean="0"/>
            </a:br>
            <a:r>
              <a:rPr lang="en-US" dirty="0" smtClean="0"/>
              <a:t>line 2</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40900880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600200"/>
            <a:ext cx="8412480" cy="4495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1284112"/>
          </a:xfrm>
        </p:spPr>
        <p:txBody>
          <a:bodyPr/>
          <a:lstStyle>
            <a:lvl1pPr>
              <a:defRPr baseline="0"/>
            </a:lvl1pPr>
          </a:lstStyle>
          <a:p>
            <a:r>
              <a:rPr lang="en-US" dirty="0" smtClean="0"/>
              <a:t>Click to edit Master title style</a:t>
            </a:r>
            <a:br>
              <a:rPr lang="en-US" dirty="0" smtClean="0"/>
            </a:br>
            <a:r>
              <a:rPr lang="en-US" dirty="0" smtClean="0"/>
              <a:t>line 2</a:t>
            </a:r>
            <a:br>
              <a:rPr lang="en-US" dirty="0" smtClean="0"/>
            </a:br>
            <a:r>
              <a:rPr lang="en-US" dirty="0" smtClean="0"/>
              <a:t>line 3</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3236632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Confidential</a:t>
            </a:r>
            <a:endParaRPr lang="en-US" dirty="0"/>
          </a:p>
        </p:txBody>
      </p:sp>
      <p:sp>
        <p:nvSpPr>
          <p:cNvPr id="8" name="Slide Number Placeholder 7"/>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106676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97551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374735"/>
          </a:xfrm>
          <a:prstGeom prst="rect">
            <a:avLst/>
          </a:prstGeom>
          <a:solidFill>
            <a:srgbClr val="006699"/>
          </a:solidFill>
        </p:spPr>
        <p:txBody>
          <a:bodyPr wrap="square" lIns="457200" tIns="91440" rIns="457200" bIns="274320" anchor="t">
            <a:spAutoFit/>
          </a:bodyPr>
          <a:lstStyle>
            <a:lvl1pPr algn="l">
              <a:lnSpc>
                <a:spcPct val="80000"/>
              </a:lnSpc>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971800"/>
            <a:ext cx="6400800" cy="538609"/>
          </a:xfrm>
          <a:solidFill>
            <a:srgbClr val="006699"/>
          </a:solidFill>
        </p:spPr>
        <p:txBody>
          <a:bodyPr wrap="square" lIns="457200" tIns="182880" rIns="457200" anchor="b">
            <a:spAutoFit/>
          </a:bodyPr>
          <a:lstStyle>
            <a:lvl1pPr marL="0" indent="0" algn="l">
              <a:lnSpc>
                <a:spcPct val="80000"/>
              </a:lnSpc>
              <a:buNone/>
              <a:defRPr sz="2400" b="0">
                <a:solidFill>
                  <a:schemeClr val="tx2">
                    <a:lumMod val="10000"/>
                    <a:lumOff val="9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07926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Full Slide">
    <p:spTree>
      <p:nvGrpSpPr>
        <p:cNvPr id="1" name=""/>
        <p:cNvGrpSpPr/>
        <p:nvPr/>
      </p:nvGrpSpPr>
      <p:grpSpPr>
        <a:xfrm>
          <a:off x="0" y="0"/>
          <a:ext cx="0" cy="0"/>
          <a:chOff x="0" y="0"/>
          <a:chExt cx="0" cy="0"/>
        </a:xfrm>
      </p:grpSpPr>
      <p:sp>
        <p:nvSpPr>
          <p:cNvPr id="7" name="Title 1"/>
          <p:cNvSpPr>
            <a:spLocks noGrp="1"/>
          </p:cNvSpPr>
          <p:nvPr>
            <p:ph type="title"/>
          </p:nvPr>
        </p:nvSpPr>
        <p:spPr>
          <a:xfrm>
            <a:off x="0" y="309771"/>
            <a:ext cx="9143890" cy="923330"/>
          </a:xfrm>
          <a:prstGeom prst="rect">
            <a:avLst/>
          </a:prstGeom>
          <a:solidFill>
            <a:schemeClr val="tx1">
              <a:alpha val="50000"/>
            </a:schemeClr>
          </a:solidFill>
        </p:spPr>
        <p:txBody>
          <a:bodyPr lIns="457200" tIns="228600" rIns="457200" bIns="228600" anchor="t">
            <a:spAutoFit/>
          </a:bodyPr>
          <a:lstStyle>
            <a:lvl1pPr algn="l">
              <a:lnSpc>
                <a:spcPct val="80000"/>
              </a:lnSpc>
              <a:defRPr sz="3600">
                <a:solidFill>
                  <a:schemeClr val="bg1"/>
                </a:solidFill>
              </a:defRPr>
            </a:lvl1pPr>
          </a:lstStyle>
          <a:p>
            <a:r>
              <a:rPr lang="en-US" dirty="0" smtClean="0"/>
              <a:t>Click to edit Master title style</a:t>
            </a:r>
            <a:endParaRPr lang="en-US" dirty="0"/>
          </a:p>
        </p:txBody>
      </p:sp>
      <p:sp>
        <p:nvSpPr>
          <p:cNvPr id="3" name="Footer Placeholder 2"/>
          <p:cNvSpPr>
            <a:spLocks noGrp="1"/>
          </p:cNvSpPr>
          <p:nvPr>
            <p:ph type="ftr" sz="quarter" idx="15"/>
          </p:nvPr>
        </p:nvSpPr>
        <p:spPr/>
        <p:txBody>
          <a:bodyPr/>
          <a:lstStyle/>
          <a:p>
            <a:r>
              <a:rPr lang="en-US" smtClean="0"/>
              <a:t>Confidential</a:t>
            </a:r>
            <a:endParaRPr lang="en-US" dirty="0"/>
          </a:p>
        </p:txBody>
      </p:sp>
      <p:sp>
        <p:nvSpPr>
          <p:cNvPr id="4" name="Slide Number Placeholder 3"/>
          <p:cNvSpPr>
            <a:spLocks noGrp="1"/>
          </p:cNvSpPr>
          <p:nvPr>
            <p:ph type="sldNum" sz="quarter" idx="16"/>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0" y="0"/>
            <a:ext cx="9144000" cy="304800"/>
          </a:xfrm>
          <a:solidFill>
            <a:srgbClr val="006699"/>
          </a:solidFill>
        </p:spPr>
        <p:txBody>
          <a:bodyPr lIns="457200" rIns="457200" bIns="45720" anchor="ctr" anchorCtr="0">
            <a:noAutofit/>
          </a:bodyPr>
          <a:lstStyle>
            <a:lvl1pPr marL="0" indent="0">
              <a:buFontTx/>
              <a:buNone/>
              <a:defRPr sz="1000" cap="all" normalizeH="0" baseline="0">
                <a:solidFill>
                  <a:schemeClr val="tx2">
                    <a:lumMod val="10000"/>
                    <a:lumOff val="90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19753467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D263A"/>
            </a:gs>
            <a:gs pos="100000">
              <a:srgbClr val="006699"/>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0" tIns="274320" rIns="0" bIns="2743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457200" y="6290516"/>
            <a:ext cx="8229600" cy="338884"/>
          </a:xfrm>
          <a:prstGeom prst="rect">
            <a:avLst/>
          </a:prstGeom>
        </p:spPr>
        <p:txBody>
          <a:bodyPr wrap="square" tIns="0" bIns="0" anchor="t" anchorCtr="0">
            <a:normAutofit/>
          </a:bodyPr>
          <a:lstStyle>
            <a:lvl1pPr algn="ctr">
              <a:defRPr sz="1000">
                <a:solidFill>
                  <a:schemeClr val="accent3">
                    <a:lumMod val="40000"/>
                    <a:lumOff val="60000"/>
                  </a:schemeClr>
                </a:solidFill>
              </a:defRPr>
            </a:lvl1pPr>
          </a:lstStyle>
          <a:p>
            <a:r>
              <a:rPr lang="en-US" smtClean="0">
                <a:cs typeface="Arial" charset="0"/>
              </a:rPr>
              <a:t>Confidential</a:t>
            </a:r>
            <a:endParaRPr lang="en-US" dirty="0"/>
          </a:p>
        </p:txBody>
      </p:sp>
    </p:spTree>
    <p:extLst>
      <p:ext uri="{BB962C8B-B14F-4D97-AF65-F5344CB8AC3E}">
        <p14:creationId xmlns:p14="http://schemas.microsoft.com/office/powerpoint/2010/main" val="3352384571"/>
      </p:ext>
    </p:extLst>
  </p:cSld>
  <p:clrMap bg1="lt1" tx1="dk1" bg2="lt2" tx2="dk2" accent1="accent1" accent2="accent2" accent3="accent3" accent4="accent4" accent5="accent5" accent6="accent6" hlink="hlink" folHlink="folHlink"/>
  <p:sldLayoutIdLst>
    <p:sldLayoutId id="2147483691" r:id="rId1"/>
    <p:sldLayoutId id="2147483714" r:id="rId2"/>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accent3">
              <a:lumMod val="20000"/>
              <a:lumOff val="8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accent3">
              <a:lumMod val="20000"/>
              <a:lumOff val="8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6400800"/>
            <a:ext cx="9143999" cy="45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5760" y="914400"/>
            <a:ext cx="841248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5181600" y="6519116"/>
            <a:ext cx="3048000" cy="338884"/>
          </a:xfrm>
          <a:prstGeom prst="rect">
            <a:avLst/>
          </a:prstGeom>
        </p:spPr>
        <p:txBody>
          <a:bodyPr wrap="square" tIns="45720" bIns="0" anchor="t" anchorCtr="0">
            <a:normAutofit/>
          </a:bodyPr>
          <a:lstStyle>
            <a:lvl1pPr algn="l">
              <a:defRPr sz="1000">
                <a:solidFill>
                  <a:schemeClr val="tx1">
                    <a:lumMod val="50000"/>
                    <a:lumOff val="50000"/>
                  </a:schemeClr>
                </a:solidFill>
              </a:defRPr>
            </a:lvl1pPr>
          </a:lstStyle>
          <a:p>
            <a:r>
              <a:rPr lang="en-US" dirty="0" smtClean="0"/>
              <a:t>Confidential</a:t>
            </a:r>
            <a:endParaRPr lang="en-US" dirty="0"/>
          </a:p>
        </p:txBody>
      </p:sp>
      <p:sp>
        <p:nvSpPr>
          <p:cNvPr id="10" name="Slide Number Placeholder 5"/>
          <p:cNvSpPr>
            <a:spLocks noGrp="1"/>
          </p:cNvSpPr>
          <p:nvPr>
            <p:ph type="sldNum" sz="quarter" idx="4"/>
          </p:nvPr>
        </p:nvSpPr>
        <p:spPr>
          <a:xfrm>
            <a:off x="8220475" y="6492240"/>
            <a:ext cx="482185" cy="365760"/>
          </a:xfrm>
          <a:prstGeom prst="rect">
            <a:avLst/>
          </a:prstGeom>
        </p:spPr>
        <p:txBody>
          <a:bodyPr lIns="0" tIns="0" rIns="0" bIns="0" anchor="t" anchorCtr="0"/>
          <a:lstStyle>
            <a:lvl1pPr algn="r">
              <a:defRPr sz="1400" b="1">
                <a:solidFill>
                  <a:srgbClr val="7F7F7F"/>
                </a:solidFill>
              </a:defRPr>
            </a:lvl1pPr>
          </a:lstStyle>
          <a:p>
            <a:fld id="{F39628E0-47A7-46CE-98F3-6986F46F7576}" type="slidenum">
              <a:rPr lang="en-US" smtClean="0"/>
              <a:pPr/>
              <a:t>‹#›</a:t>
            </a:fld>
            <a:endParaRPr lang="en-US" dirty="0"/>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10540" y="6534075"/>
            <a:ext cx="822960" cy="211946"/>
          </a:xfrm>
          <a:prstGeom prst="rect">
            <a:avLst/>
          </a:prstGeom>
        </p:spPr>
      </p:pic>
      <p:sp>
        <p:nvSpPr>
          <p:cNvPr id="6" name="Title Placeholder 5"/>
          <p:cNvSpPr>
            <a:spLocks noGrp="1"/>
          </p:cNvSpPr>
          <p:nvPr userDrawn="1">
            <p:ph type="title"/>
          </p:nvPr>
        </p:nvSpPr>
        <p:spPr>
          <a:xfrm>
            <a:off x="457200" y="274638"/>
            <a:ext cx="8686800" cy="565967"/>
          </a:xfrm>
          <a:prstGeom prst="rect">
            <a:avLst/>
          </a:prstGeom>
          <a:gradFill flip="none" rotWithShape="1">
            <a:gsLst>
              <a:gs pos="0">
                <a:srgbClr val="006699">
                  <a:alpha val="75000"/>
                </a:srgbClr>
              </a:gs>
              <a:gs pos="7000">
                <a:srgbClr val="006699">
                  <a:alpha val="75000"/>
                </a:srgbClr>
              </a:gs>
              <a:gs pos="8000">
                <a:schemeClr val="bg1">
                  <a:alpha val="0"/>
                </a:schemeClr>
              </a:gs>
            </a:gsLst>
            <a:lin ang="16200000" scaled="0"/>
            <a:tileRect/>
          </a:gradFill>
        </p:spPr>
        <p:txBody>
          <a:bodyPr vert="horz" wrap="square" lIns="0" tIns="45720" rIns="91440" bIns="137160" rtlCol="0" anchor="t">
            <a:spAutoFit/>
          </a:bodyPr>
          <a:lstStyle/>
          <a:p>
            <a:r>
              <a:rPr lang="en-US" smtClean="0"/>
              <a:t>Click to edit Master title style</a:t>
            </a:r>
            <a:endParaRPr lang="en-US"/>
          </a:p>
        </p:txBody>
      </p:sp>
      <p:sp>
        <p:nvSpPr>
          <p:cNvPr id="23" name="TextBox 22"/>
          <p:cNvSpPr txBox="1"/>
          <p:nvPr userDrawn="1"/>
        </p:nvSpPr>
        <p:spPr>
          <a:xfrm>
            <a:off x="1320800" y="6565900"/>
            <a:ext cx="2616200" cy="141064"/>
          </a:xfrm>
          <a:prstGeom prst="rect">
            <a:avLst/>
          </a:prstGeom>
          <a:noFill/>
        </p:spPr>
        <p:txBody>
          <a:bodyPr wrap="square" tIns="0" bIns="0" rtlCol="0">
            <a:spAutoFit/>
          </a:bodyPr>
          <a:lstStyle/>
          <a:p>
            <a:pPr>
              <a:lnSpc>
                <a:spcPct val="80000"/>
              </a:lnSpc>
            </a:pPr>
            <a:r>
              <a:rPr lang="en-US" sz="1100" b="0" i="1" dirty="0" smtClean="0">
                <a:solidFill>
                  <a:srgbClr val="006699">
                    <a:alpha val="80000"/>
                  </a:srgbClr>
                </a:solidFill>
              </a:rPr>
              <a:t>Excellence in Software Engineering</a:t>
            </a:r>
            <a:endParaRPr lang="en-US" sz="1100" b="0" i="1" dirty="0">
              <a:solidFill>
                <a:srgbClr val="006699">
                  <a:alpha val="80000"/>
                </a:srgbClr>
              </a:solidFill>
            </a:endParaRPr>
          </a:p>
        </p:txBody>
      </p:sp>
      <p:grpSp>
        <p:nvGrpSpPr>
          <p:cNvPr id="5" name="Group 4"/>
          <p:cNvGrpSpPr/>
          <p:nvPr userDrawn="1"/>
        </p:nvGrpSpPr>
        <p:grpSpPr>
          <a:xfrm>
            <a:off x="-1" y="6245352"/>
            <a:ext cx="9144001" cy="155448"/>
            <a:chOff x="-1" y="6245352"/>
            <a:chExt cx="9144001" cy="155448"/>
          </a:xfrm>
        </p:grpSpPr>
        <p:grpSp>
          <p:nvGrpSpPr>
            <p:cNvPr id="2" name="Group 1"/>
            <p:cNvGrpSpPr/>
            <p:nvPr userDrawn="1"/>
          </p:nvGrpSpPr>
          <p:grpSpPr>
            <a:xfrm>
              <a:off x="-1" y="6245352"/>
              <a:ext cx="9144001" cy="155448"/>
              <a:chOff x="-1" y="6019800"/>
              <a:chExt cx="9144001" cy="155448"/>
            </a:xfrm>
          </p:grpSpPr>
          <p:sp>
            <p:nvSpPr>
              <p:cNvPr id="21" name="Rectangle 20"/>
              <p:cNvSpPr/>
              <p:nvPr userDrawn="1"/>
            </p:nvSpPr>
            <p:spPr>
              <a:xfrm>
                <a:off x="0" y="6019800"/>
                <a:ext cx="9144000" cy="155448"/>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6019800"/>
                <a:ext cx="5257800" cy="155448"/>
              </a:xfrm>
              <a:prstGeom prst="rect">
                <a:avLst/>
              </a:prstGeom>
              <a:solidFill>
                <a:srgbClr val="006699">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 y="6019800"/>
                <a:ext cx="2857501" cy="155448"/>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1" y="6019800"/>
                <a:ext cx="1371600" cy="15544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userDrawn="1"/>
          </p:nvSpPr>
          <p:spPr>
            <a:xfrm>
              <a:off x="-1" y="6246876"/>
              <a:ext cx="457841" cy="1524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980022"/>
      </p:ext>
    </p:extLst>
  </p:cSld>
  <p:clrMap bg1="lt1" tx1="dk1" bg2="lt2" tx2="dk2" accent1="accent1" accent2="accent2" accent3="accent3" accent4="accent4" accent5="accent5" accent6="accent6" hlink="hlink" folHlink="folHlink"/>
  <p:sldLayoutIdLst>
    <p:sldLayoutId id="2147483676" r:id="rId1"/>
    <p:sldLayoutId id="2147483715" r:id="rId2"/>
    <p:sldLayoutId id="2147483716" r:id="rId3"/>
    <p:sldLayoutId id="2147483682" r:id="rId4"/>
    <p:sldLayoutId id="2147483683" r:id="rId5"/>
    <p:sldLayoutId id="2147483679" r:id="rId6"/>
    <p:sldLayoutId id="2147483688" r:id="rId7"/>
    <p:sldLayoutId id="2147483685" r:id="rId8"/>
    <p:sldLayoutId id="2147483681" r:id="rId9"/>
    <p:sldLayoutId id="2147483717" r:id="rId10"/>
  </p:sldLayoutIdLst>
  <p:timing>
    <p:tnLst>
      <p:par>
        <p:cTn id="1" dur="indefinite" restart="never" nodeType="tmRoot"/>
      </p:par>
    </p:tnLst>
  </p:timing>
  <p:hf hdr="0" dt="0"/>
  <p:txStyles>
    <p:titleStyle>
      <a:lvl1pPr algn="l" defTabSz="914400" rtl="0" eaLnBrk="1" latinLnBrk="0" hangingPunct="1">
        <a:lnSpc>
          <a:spcPts val="2800"/>
        </a:lnSpc>
        <a:spcBef>
          <a:spcPct val="0"/>
        </a:spcBef>
        <a:buNone/>
        <a:defRPr sz="3200" b="1" kern="1200" spc="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forum.spring.io/forum/spring-projects/web" TargetMode="External"/><Relationship Id="rId3" Type="http://schemas.openxmlformats.org/officeDocument/2006/relationships/hyperlink" Target="http://spring.io/" TargetMode="External"/><Relationship Id="rId7" Type="http://schemas.openxmlformats.org/officeDocument/2006/relationships/hyperlink" Target="http://spring.io/blog"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www.tutorialspoint.com/spring/spring_web_mvc_framework.htm" TargetMode="External"/><Relationship Id="rId5" Type="http://schemas.openxmlformats.org/officeDocument/2006/relationships/hyperlink" Target="http://www.mkyong.com/tutorials/spring-mvc-tutorials/" TargetMode="External"/><Relationship Id="rId4" Type="http://schemas.openxmlformats.org/officeDocument/2006/relationships/hyperlink" Target="http://docs.spring.io/spring/docs/current/spring-framework-reference/html/mvc.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effectLst>
                  <a:outerShdw blurRad="38100" dist="38100" dir="2700000" algn="tl">
                    <a:srgbClr val="000000">
                      <a:alpha val="43137"/>
                    </a:srgbClr>
                  </a:outerShdw>
                </a:effectLst>
              </a:rPr>
              <a:t>EPAM Java training</a:t>
            </a:r>
            <a:endParaRPr lang="en-US" dirty="0">
              <a:effectLst>
                <a:outerShdw blurRad="38100" dist="38100" dir="2700000" algn="tl">
                  <a:srgbClr val="000000">
                    <a:alpha val="43137"/>
                  </a:srgbClr>
                </a:outerShdw>
              </a:effectLst>
            </a:endParaRPr>
          </a:p>
        </p:txBody>
      </p:sp>
      <p:sp>
        <p:nvSpPr>
          <p:cNvPr id="3" name="Title 2"/>
          <p:cNvSpPr>
            <a:spLocks noGrp="1"/>
          </p:cNvSpPr>
          <p:nvPr>
            <p:ph type="ctrTitle"/>
          </p:nvPr>
        </p:nvSpPr>
        <p:spPr/>
        <p:txBody>
          <a:bodyPr/>
          <a:lstStyle/>
          <a:p>
            <a:r>
              <a:rPr lang="en-US" dirty="0" smtClean="0">
                <a:effectLst>
                  <a:outerShdw blurRad="38100" dist="38100" dir="2700000" algn="tl">
                    <a:srgbClr val="000000">
                      <a:alpha val="43137"/>
                    </a:srgbClr>
                  </a:outerShdw>
                </a:effectLst>
              </a:rPr>
              <a:t>Spring MVC</a:t>
            </a:r>
            <a:endParaRPr lang="en-US" dirty="0">
              <a:effectLst>
                <a:outerShdw blurRad="38100" dist="38100" dir="2700000" algn="tl">
                  <a:srgbClr val="000000">
                    <a:alpha val="43137"/>
                  </a:srgbClr>
                </a:outerShdw>
              </a:effectLst>
            </a:endParaRPr>
          </a:p>
        </p:txBody>
      </p:sp>
      <p:sp>
        <p:nvSpPr>
          <p:cNvPr id="5" name="Footer Placeholder 4"/>
          <p:cNvSpPr>
            <a:spLocks noGrp="1"/>
          </p:cNvSpPr>
          <p:nvPr>
            <p:ph type="ftr" sz="quarter" idx="12"/>
          </p:nvPr>
        </p:nvSpPr>
        <p:spPr/>
        <p:txBody>
          <a:bodyPr/>
          <a:lstStyle/>
          <a:p>
            <a:r>
              <a:rPr lang="en-US" dirty="0" smtClean="0">
                <a:cs typeface="Arial" charset="0"/>
              </a:rPr>
              <a:t>Mogilev 2017</a:t>
            </a:r>
            <a:endParaRPr lang="en-US" dirty="0"/>
          </a:p>
        </p:txBody>
      </p:sp>
    </p:spTree>
    <p:extLst>
      <p:ext uri="{BB962C8B-B14F-4D97-AF65-F5344CB8AC3E}">
        <p14:creationId xmlns:p14="http://schemas.microsoft.com/office/powerpoint/2010/main" val="1441678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Web Application Context </a:t>
            </a:r>
            <a:r>
              <a:rPr lang="en-US" dirty="0" err="1" smtClean="0">
                <a:effectLst>
                  <a:outerShdw blurRad="38100" dist="38100" dir="2700000" algn="tl">
                    <a:srgbClr val="000000">
                      <a:alpha val="43137"/>
                    </a:srgbClr>
                  </a:outerShdw>
                </a:effectLst>
                <a:latin typeface="+mn-lt"/>
              </a:rPr>
              <a:t>Utils</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3" name="Rectangle 2"/>
          <p:cNvSpPr/>
          <p:nvPr/>
        </p:nvSpPr>
        <p:spPr>
          <a:xfrm>
            <a:off x="446690" y="1634526"/>
            <a:ext cx="8320912" cy="2677656"/>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ExchangerServlet</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extends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HttpServlet</a:t>
            </a:r>
            <a:r>
              <a:rPr lang="en-US" sz="1400" dirty="0">
                <a:solidFill>
                  <a:srgbClr val="000000"/>
                </a:solidFill>
                <a:latin typeface="Consolas" panose="020B0609020204030204" pitchFamily="49" charset="0"/>
              </a:rPr>
              <a:t> {</a:t>
            </a:r>
          </a:p>
          <a:p>
            <a:endParaRPr lang="en-US" sz="1400" dirty="0" smtClean="0">
              <a:solidFill>
                <a:srgbClr val="7F0055"/>
              </a:solidFill>
              <a:latin typeface="Consolas" panose="020B0609020204030204" pitchFamily="49" charset="0"/>
            </a:endParaRPr>
          </a:p>
          <a:p>
            <a:r>
              <a:rPr lang="en-US" sz="1400" dirty="0" smtClean="0">
                <a:solidFill>
                  <a:srgbClr val="7F0055"/>
                </a:solidFill>
                <a:latin typeface="Consolas" panose="020B0609020204030204" pitchFamily="49" charset="0"/>
              </a:rPr>
              <a:t>   private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AccountService</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accountService</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smtClean="0">
                <a:solidFill>
                  <a:srgbClr val="646464"/>
                </a:solidFill>
                <a:latin typeface="Consolas" panose="020B0609020204030204" pitchFamily="49" charset="0"/>
              </a:rPr>
              <a:t>   @</a:t>
            </a:r>
            <a:r>
              <a:rPr lang="en-US" sz="1400" dirty="0">
                <a:solidFill>
                  <a:srgbClr val="646464"/>
                </a:solidFill>
                <a:latin typeface="Consolas" panose="020B0609020204030204" pitchFamily="49" charset="0"/>
              </a:rPr>
              <a:t>Override</a:t>
            </a:r>
          </a:p>
          <a:p>
            <a:r>
              <a:rPr lang="en-US" sz="1400" dirty="0" smtClean="0">
                <a:solidFill>
                  <a:srgbClr val="7F0055"/>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throws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ServletException</a:t>
            </a:r>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ServletContext</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err="1">
                <a:solidFill>
                  <a:srgbClr val="7F0055"/>
                </a:solidFill>
                <a:latin typeface="Consolas" panose="020B0609020204030204" pitchFamily="49" charset="0"/>
              </a:rPr>
              <a:t>super</a:t>
            </a:r>
            <a:r>
              <a:rPr lang="en-US" sz="1400" dirty="0" err="1">
                <a:solidFill>
                  <a:srgbClr val="000000"/>
                </a:solidFill>
                <a:latin typeface="Consolas" panose="020B0609020204030204" pitchFamily="49" charset="0"/>
              </a:rPr>
              <a:t>.getServletContext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ApplicationContext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context = </a:t>
            </a:r>
            <a:r>
              <a:rPr lang="en-US" sz="1400" dirty="0" err="1" smtClean="0">
                <a:solidFill>
                  <a:srgbClr val="000000"/>
                </a:solidFill>
                <a:latin typeface="Consolas" panose="020B0609020204030204" pitchFamily="49" charset="0"/>
              </a:rPr>
              <a:t>WebApplicationContextUtils</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getWebApplicationContext</a:t>
            </a:r>
            <a:r>
              <a:rPr lang="en-US" sz="1400" dirty="0" smtClean="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sc</a:t>
            </a:r>
            <a:r>
              <a:rPr lang="en-US" sz="1400" dirty="0" smtClean="0">
                <a:solidFill>
                  <a:srgbClr val="000000"/>
                </a:solidFill>
                <a:latin typeface="Consolas" panose="020B0609020204030204" pitchFamily="49" charset="0"/>
              </a:rPr>
              <a:t>);</a:t>
            </a:r>
          </a:p>
          <a:p>
            <a:r>
              <a:rPr lang="en-US" sz="1400" dirty="0" smtClean="0">
                <a:solidFill>
                  <a:srgbClr val="0000C0"/>
                </a:solidFill>
                <a:latin typeface="Consolas" panose="020B0609020204030204" pitchFamily="49" charset="0"/>
              </a:rPr>
              <a:t>   </a:t>
            </a:r>
            <a:r>
              <a:rPr lang="en-US" sz="1400" dirty="0" err="1" smtClean="0">
                <a:solidFill>
                  <a:srgbClr val="0000C0"/>
                </a:solidFill>
                <a:latin typeface="Consolas" panose="020B0609020204030204" pitchFamily="49" charset="0"/>
              </a:rPr>
              <a:t>accountService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context.getBean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AccountService.</a:t>
            </a:r>
            <a:r>
              <a:rPr lang="en-US" sz="1400" dirty="0" err="1">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8" name="Rectangle 7"/>
          <p:cNvSpPr/>
          <p:nvPr/>
        </p:nvSpPr>
        <p:spPr>
          <a:xfrm>
            <a:off x="436181" y="914400"/>
            <a:ext cx="8341931" cy="646331"/>
          </a:xfrm>
          <a:prstGeom prst="rect">
            <a:avLst/>
          </a:prstGeom>
        </p:spPr>
        <p:txBody>
          <a:bodyPr wrap="square">
            <a:spAutoFit/>
          </a:bodyPr>
          <a:lstStyle/>
          <a:p>
            <a:r>
              <a:rPr lang="en-US" dirty="0">
                <a:solidFill>
                  <a:schemeClr val="tx1">
                    <a:lumMod val="75000"/>
                    <a:lumOff val="25000"/>
                  </a:schemeClr>
                </a:solidFill>
              </a:rPr>
              <a:t>Using </a:t>
            </a:r>
            <a:r>
              <a:rPr lang="en-US" dirty="0" err="1">
                <a:solidFill>
                  <a:schemeClr val="tx1">
                    <a:lumMod val="75000"/>
                    <a:lumOff val="25000"/>
                  </a:schemeClr>
                </a:solidFill>
              </a:rPr>
              <a:t>WebApplicationContextUtils</a:t>
            </a:r>
            <a:r>
              <a:rPr lang="en-US" dirty="0">
                <a:solidFill>
                  <a:schemeClr val="tx1">
                    <a:lumMod val="75000"/>
                    <a:lumOff val="25000"/>
                  </a:schemeClr>
                </a:solidFill>
              </a:rPr>
              <a:t> there is possibility to inject Spring beans into HTTP Servlet.</a:t>
            </a:r>
          </a:p>
        </p:txBody>
      </p:sp>
    </p:spTree>
    <p:extLst>
      <p:ext uri="{BB962C8B-B14F-4D97-AF65-F5344CB8AC3E}">
        <p14:creationId xmlns:p14="http://schemas.microsoft.com/office/powerpoint/2010/main" val="725265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Defining a Controller</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8" name="Content Placeholder 2"/>
          <p:cNvSpPr>
            <a:spLocks noGrp="1"/>
          </p:cNvSpPr>
          <p:nvPr>
            <p:ph sz="quarter" idx="14"/>
          </p:nvPr>
        </p:nvSpPr>
        <p:spPr/>
        <p:txBody>
          <a:bodyPr>
            <a:normAutofit lnSpcReduction="10000"/>
          </a:bodyPr>
          <a:lstStyle/>
          <a:p>
            <a:pPr marL="0" indent="0">
              <a:buNone/>
            </a:pPr>
            <a:r>
              <a:rPr lang="en-US" sz="1800" dirty="0" err="1">
                <a:cs typeface="Courier New" pitchFamily="49" charset="0"/>
              </a:rPr>
              <a:t>DispatcherServlet</a:t>
            </a:r>
            <a:r>
              <a:rPr lang="en-US" sz="1800" dirty="0">
                <a:cs typeface="Courier New" pitchFamily="49" charset="0"/>
              </a:rPr>
              <a:t> delegates the request to the controllers to execute the functionality specific to it</a:t>
            </a:r>
            <a:r>
              <a:rPr lang="en-US" sz="1800" dirty="0" smtClean="0">
                <a:cs typeface="Courier New" pitchFamily="49" charset="0"/>
              </a:rPr>
              <a:t>.</a:t>
            </a:r>
          </a:p>
          <a:p>
            <a:pPr marL="0" indent="0">
              <a:buNone/>
            </a:pPr>
            <a:endParaRPr lang="en-US" sz="1800" dirty="0">
              <a:cs typeface="Courier New" pitchFamily="49" charset="0"/>
            </a:endParaRPr>
          </a:p>
          <a:p>
            <a:pPr marL="0" indent="0">
              <a:buNone/>
            </a:pPr>
            <a:endParaRPr lang="en-US" sz="1800" dirty="0" smtClean="0">
              <a:cs typeface="Courier New" pitchFamily="49" charset="0"/>
            </a:endParaRPr>
          </a:p>
          <a:p>
            <a:pPr marL="0" indent="0">
              <a:buNone/>
            </a:pPr>
            <a:endParaRPr lang="en-US" sz="1800" dirty="0">
              <a:cs typeface="Courier New" pitchFamily="49" charset="0"/>
            </a:endParaRPr>
          </a:p>
          <a:p>
            <a:pPr marL="0" indent="0">
              <a:buNone/>
            </a:pPr>
            <a:endParaRPr lang="en-US" sz="1800" dirty="0" smtClean="0">
              <a:cs typeface="Courier New" pitchFamily="49" charset="0"/>
            </a:endParaRPr>
          </a:p>
          <a:p>
            <a:pPr marL="0" indent="0">
              <a:buNone/>
            </a:pPr>
            <a:endParaRPr lang="en-US" sz="1800" dirty="0">
              <a:cs typeface="Courier New" pitchFamily="49" charset="0"/>
            </a:endParaRPr>
          </a:p>
          <a:p>
            <a:pPr marL="0" indent="0">
              <a:buNone/>
            </a:pPr>
            <a:endParaRPr lang="en-US" sz="1800" dirty="0" smtClean="0">
              <a:cs typeface="Courier New" pitchFamily="49" charset="0"/>
            </a:endParaRPr>
          </a:p>
          <a:p>
            <a:r>
              <a:rPr lang="en-US" sz="1800" b="1" dirty="0">
                <a:cs typeface="Courier New" pitchFamily="49" charset="0"/>
              </a:rPr>
              <a:t>@Controller </a:t>
            </a:r>
            <a:r>
              <a:rPr lang="en-US" sz="1800" dirty="0">
                <a:cs typeface="Courier New" pitchFamily="49" charset="0"/>
              </a:rPr>
              <a:t>annotation indicates that a particular class serves the role of a controller</a:t>
            </a:r>
          </a:p>
          <a:p>
            <a:r>
              <a:rPr lang="en-US" sz="1800" b="1" dirty="0">
                <a:cs typeface="Courier New" pitchFamily="49" charset="0"/>
              </a:rPr>
              <a:t>@RequestMapping </a:t>
            </a:r>
            <a:r>
              <a:rPr lang="en-US" sz="1800" dirty="0">
                <a:cs typeface="Courier New" pitchFamily="49" charset="0"/>
              </a:rPr>
              <a:t>annotation is used to map a URL to either an entire class or a particular handler </a:t>
            </a:r>
            <a:r>
              <a:rPr lang="en-US" sz="1800" dirty="0" smtClean="0">
                <a:cs typeface="Courier New" pitchFamily="49" charset="0"/>
              </a:rPr>
              <a:t>method</a:t>
            </a:r>
          </a:p>
          <a:p>
            <a:r>
              <a:rPr lang="en-US" sz="1800" b="1" dirty="0">
                <a:cs typeface="Courier New" pitchFamily="49" charset="0"/>
              </a:rPr>
              <a:t>@</a:t>
            </a:r>
            <a:r>
              <a:rPr lang="en-US" sz="1800" b="1" dirty="0" err="1">
                <a:cs typeface="Courier New" pitchFamily="49" charset="0"/>
              </a:rPr>
              <a:t>RestController</a:t>
            </a:r>
            <a:r>
              <a:rPr lang="en-US" sz="1800" b="1" dirty="0">
                <a:cs typeface="Courier New" pitchFamily="49" charset="0"/>
              </a:rPr>
              <a:t> </a:t>
            </a:r>
            <a:r>
              <a:rPr lang="en-US" sz="1800" dirty="0">
                <a:cs typeface="Courier New" pitchFamily="49" charset="0"/>
              </a:rPr>
              <a:t>combines </a:t>
            </a:r>
            <a:r>
              <a:rPr lang="en-US" sz="1800" b="1" dirty="0">
                <a:cs typeface="Courier New" pitchFamily="49" charset="0"/>
              </a:rPr>
              <a:t>@Controller</a:t>
            </a:r>
            <a:r>
              <a:rPr lang="en-US" sz="1800" dirty="0">
                <a:cs typeface="Courier New" pitchFamily="49" charset="0"/>
              </a:rPr>
              <a:t> and </a:t>
            </a:r>
            <a:r>
              <a:rPr lang="en-US" sz="1800" b="1" dirty="0">
                <a:cs typeface="Courier New" pitchFamily="49" charset="0"/>
              </a:rPr>
              <a:t>@</a:t>
            </a:r>
            <a:r>
              <a:rPr lang="en-US" sz="1800" b="1" dirty="0" err="1" smtClean="0">
                <a:cs typeface="Courier New" pitchFamily="49" charset="0"/>
              </a:rPr>
              <a:t>ResponseBody</a:t>
            </a:r>
            <a:r>
              <a:rPr lang="en-US" sz="1800" dirty="0" smtClean="0">
                <a:cs typeface="Courier New" pitchFamily="49" charset="0"/>
              </a:rPr>
              <a:t> (</a:t>
            </a:r>
            <a:r>
              <a:rPr lang="en-US" sz="1800" dirty="0"/>
              <a:t>returning data rather than a view</a:t>
            </a:r>
            <a:r>
              <a:rPr lang="en-US" sz="1800" dirty="0" smtClean="0">
                <a:cs typeface="Courier New" pitchFamily="49" charset="0"/>
              </a:rPr>
              <a:t>)</a:t>
            </a:r>
            <a:endParaRPr lang="en-US" sz="1800" dirty="0">
              <a:cs typeface="Courier New" pitchFamily="49" charset="0"/>
            </a:endParaRPr>
          </a:p>
        </p:txBody>
      </p:sp>
      <p:sp>
        <p:nvSpPr>
          <p:cNvPr id="3" name="Rectangle 2"/>
          <p:cNvSpPr/>
          <p:nvPr/>
        </p:nvSpPr>
        <p:spPr>
          <a:xfrm>
            <a:off x="685800" y="1480685"/>
            <a:ext cx="7772400" cy="2462213"/>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Controller</a:t>
            </a:r>
          </a:p>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RequestMapping(</a:t>
            </a:r>
            <a:r>
              <a:rPr lang="en-US" sz="1400" dirty="0">
                <a:solidFill>
                  <a:srgbClr val="2A00FF"/>
                </a:solidFill>
                <a:latin typeface="Consolas" panose="020B0609020204030204" pitchFamily="49" charset="0"/>
              </a:rPr>
              <a:t>"/hello"</a:t>
            </a:r>
            <a:r>
              <a:rPr lang="en-US" sz="1400" dirty="0">
                <a:solidFill>
                  <a:srgbClr val="000000"/>
                </a:solidFill>
                <a:latin typeface="Consolas" panose="020B0609020204030204" pitchFamily="49" charset="0"/>
              </a:rPr>
              <a:t>)</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HelloController{</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smtClean="0">
                <a:solidFill>
                  <a:srgbClr val="000000"/>
                </a:solidFill>
                <a:latin typeface="Consolas" panose="020B0609020204030204" pitchFamily="49" charset="0"/>
              </a:rPr>
              <a:t>RequestMapping(method </a:t>
            </a:r>
            <a:r>
              <a:rPr lang="en-US" sz="1400" dirty="0">
                <a:solidFill>
                  <a:srgbClr val="000000"/>
                </a:solidFill>
                <a:latin typeface="Consolas" panose="020B0609020204030204" pitchFamily="49" charset="0"/>
              </a:rPr>
              <a:t>= RequestMethod.GET)</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printHello(</a:t>
            </a:r>
            <a:r>
              <a:rPr lang="en-US" sz="1400" dirty="0" err="1">
                <a:solidFill>
                  <a:srgbClr val="000000"/>
                </a:solidFill>
                <a:latin typeface="Consolas" panose="020B0609020204030204" pitchFamily="49" charset="0"/>
              </a:rPr>
              <a:t>ModelMap</a:t>
            </a:r>
            <a:r>
              <a:rPr lang="en-US" sz="1400" dirty="0">
                <a:solidFill>
                  <a:srgbClr val="000000"/>
                </a:solidFill>
                <a:latin typeface="Consolas" panose="020B0609020204030204" pitchFamily="49" charset="0"/>
              </a:rPr>
              <a:t> model) {</a:t>
            </a:r>
          </a:p>
          <a:p>
            <a:r>
              <a:rPr lang="en-US" sz="1400" dirty="0">
                <a:solidFill>
                  <a:srgbClr val="000000"/>
                </a:solidFill>
                <a:latin typeface="Consolas" panose="020B0609020204030204" pitchFamily="49" charset="0"/>
              </a:rPr>
              <a:t>      model.addAttribute(</a:t>
            </a:r>
            <a:r>
              <a:rPr lang="en-US" sz="1400" dirty="0">
                <a:solidFill>
                  <a:srgbClr val="2A00FF"/>
                </a:solidFill>
                <a:latin typeface="Consolas" panose="020B0609020204030204" pitchFamily="49" charset="0"/>
              </a:rPr>
              <a:t>"message"</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"Hello Spring MVC Framework!"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"hello"</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97312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Creating view</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8" name="Content Placeholder 2"/>
          <p:cNvSpPr>
            <a:spLocks noGrp="1"/>
          </p:cNvSpPr>
          <p:nvPr>
            <p:ph sz="quarter" idx="14"/>
          </p:nvPr>
        </p:nvSpPr>
        <p:spPr/>
        <p:txBody>
          <a:bodyPr>
            <a:normAutofit/>
          </a:bodyPr>
          <a:lstStyle/>
          <a:p>
            <a:pPr marL="0" indent="0">
              <a:buNone/>
            </a:pPr>
            <a:r>
              <a:rPr lang="en-US" sz="1800" dirty="0"/>
              <a:t>V</a:t>
            </a:r>
            <a:r>
              <a:rPr lang="en-US" sz="1800" dirty="0" smtClean="0"/>
              <a:t>iew </a:t>
            </a:r>
            <a:r>
              <a:rPr lang="en-US" sz="1800" dirty="0"/>
              <a:t>file </a:t>
            </a:r>
            <a:r>
              <a:rPr lang="en-US" sz="1800" b="1" dirty="0" err="1" smtClean="0"/>
              <a:t>hello.jsp</a:t>
            </a:r>
            <a:r>
              <a:rPr lang="en-US" sz="1800" dirty="0"/>
              <a:t>:</a:t>
            </a:r>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smtClean="0"/>
              <a:t>Here </a:t>
            </a:r>
            <a:r>
              <a:rPr lang="en-US" sz="1800" b="1" dirty="0"/>
              <a:t>${message}</a:t>
            </a:r>
            <a:r>
              <a:rPr lang="en-US" sz="1800" dirty="0"/>
              <a:t> is the attribute which </a:t>
            </a:r>
            <a:r>
              <a:rPr lang="en-US" sz="1800" dirty="0" smtClean="0"/>
              <a:t>was </a:t>
            </a:r>
            <a:r>
              <a:rPr lang="en-US" sz="1800" dirty="0"/>
              <a:t>setup inside the Controller</a:t>
            </a:r>
            <a:endParaRPr lang="en-US" sz="1800" dirty="0" smtClean="0"/>
          </a:p>
          <a:p>
            <a:pPr marL="0" indent="0">
              <a:buNone/>
            </a:pPr>
            <a:r>
              <a:rPr lang="en-US" sz="1800" dirty="0" smtClean="0"/>
              <a:t> </a:t>
            </a:r>
            <a:endParaRPr lang="en-US" sz="1800" dirty="0">
              <a:cs typeface="Courier New" pitchFamily="49" charset="0"/>
            </a:endParaRPr>
          </a:p>
        </p:txBody>
      </p:sp>
      <p:sp>
        <p:nvSpPr>
          <p:cNvPr id="2" name="Rectangle 1"/>
          <p:cNvSpPr/>
          <p:nvPr/>
        </p:nvSpPr>
        <p:spPr>
          <a:xfrm>
            <a:off x="685800" y="1371600"/>
            <a:ext cx="7071852" cy="1815882"/>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html</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head</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Hello Spring MVC</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head</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body</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h2</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${message}</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h2</a:t>
            </a:r>
            <a:r>
              <a:rPr lang="en-US" sz="1400"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body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html</a:t>
            </a:r>
            <a:r>
              <a:rPr lang="en-US" sz="1400" dirty="0">
                <a:solidFill>
                  <a:srgbClr val="008080"/>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363005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sz="quarter" idx="14"/>
          </p:nvPr>
        </p:nvSpPr>
        <p:spPr>
          <a:xfrm>
            <a:off x="424754" y="904568"/>
            <a:ext cx="8412480" cy="5181600"/>
          </a:xfrm>
        </p:spPr>
        <p:txBody>
          <a:bodyPr>
            <a:normAutofit/>
          </a:bodyPr>
          <a:lstStyle/>
          <a:p>
            <a:r>
              <a:rPr lang="en-US" sz="2000" b="1" dirty="0"/>
              <a:t>by path</a:t>
            </a:r>
          </a:p>
          <a:p>
            <a:pPr marL="0" indent="0">
              <a:buNone/>
            </a:pPr>
            <a:r>
              <a:rPr lang="en-US" sz="1800" dirty="0" smtClean="0"/>
              <a:t>@</a:t>
            </a:r>
            <a:r>
              <a:rPr lang="en-US" sz="1800" dirty="0" err="1"/>
              <a:t>RequestMapping</a:t>
            </a:r>
            <a:r>
              <a:rPr lang="en-US" sz="1800" dirty="0"/>
              <a:t>("/welcome")</a:t>
            </a:r>
          </a:p>
          <a:p>
            <a:r>
              <a:rPr lang="en-US" sz="2000" b="1" dirty="0"/>
              <a:t>by HTTP method</a:t>
            </a:r>
          </a:p>
          <a:p>
            <a:pPr marL="0" indent="0">
              <a:buNone/>
            </a:pPr>
            <a:r>
              <a:rPr lang="en-US" sz="1800" dirty="0"/>
              <a:t>@</a:t>
            </a:r>
            <a:r>
              <a:rPr lang="en-US" sz="1800" dirty="0" err="1"/>
              <a:t>RequestMapping</a:t>
            </a:r>
            <a:r>
              <a:rPr lang="en-US" sz="1800" dirty="0"/>
              <a:t>(value = "/welcome", method=</a:t>
            </a:r>
            <a:r>
              <a:rPr lang="en-US" sz="1800" dirty="0" err="1"/>
              <a:t>RequestMethod.GET</a:t>
            </a:r>
            <a:r>
              <a:rPr lang="en-US" sz="1800" dirty="0"/>
              <a:t>)</a:t>
            </a:r>
          </a:p>
          <a:p>
            <a:r>
              <a:rPr lang="en-US" sz="2000" b="1" dirty="0"/>
              <a:t>by presence / value of query parameter</a:t>
            </a:r>
          </a:p>
          <a:p>
            <a:pPr marL="0" indent="0">
              <a:buNone/>
            </a:pPr>
            <a:r>
              <a:rPr lang="en-US" sz="1800" dirty="0"/>
              <a:t>@</a:t>
            </a:r>
            <a:r>
              <a:rPr lang="en-US" sz="1800" dirty="0" err="1"/>
              <a:t>RequestMapping</a:t>
            </a:r>
            <a:r>
              <a:rPr lang="en-US" sz="1800" dirty="0"/>
              <a:t>(</a:t>
            </a:r>
            <a:r>
              <a:rPr lang="en-US" sz="1800" dirty="0" err="1"/>
              <a:t>params</a:t>
            </a:r>
            <a:r>
              <a:rPr lang="en-US" sz="1800" dirty="0"/>
              <a:t> = {"find=</a:t>
            </a:r>
            <a:r>
              <a:rPr lang="en-US" sz="1800" dirty="0" err="1"/>
              <a:t>ByMake</a:t>
            </a:r>
            <a:r>
              <a:rPr lang="en-US" sz="1800" dirty="0"/>
              <a:t>", "form" })</a:t>
            </a:r>
          </a:p>
          <a:p>
            <a:r>
              <a:rPr lang="en-US" sz="2000" b="1" dirty="0"/>
              <a:t>by presence / value of request header</a:t>
            </a:r>
          </a:p>
          <a:p>
            <a:pPr marL="0" indent="0">
              <a:buNone/>
            </a:pPr>
            <a:r>
              <a:rPr lang="en-US" sz="1800" dirty="0"/>
              <a:t>@</a:t>
            </a:r>
            <a:r>
              <a:rPr lang="en-US" sz="1800" dirty="0" err="1"/>
              <a:t>RequestMapping</a:t>
            </a:r>
            <a:r>
              <a:rPr lang="en-US" sz="1800" dirty="0"/>
              <a:t>(value = "/welcome", headers="accept=text/*")</a:t>
            </a:r>
            <a:endParaRPr lang="en-US" sz="1800" dirty="0" smtClean="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cs typeface="Courier New" pitchFamily="49" charset="0"/>
            </a:endParaRPr>
          </a:p>
        </p:txBody>
      </p:sp>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Mapping requests</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11740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sz="quarter" idx="14"/>
          </p:nvPr>
        </p:nvSpPr>
        <p:spPr>
          <a:xfrm>
            <a:off x="424754" y="904568"/>
            <a:ext cx="8412480" cy="5181600"/>
          </a:xfrm>
        </p:spPr>
        <p:txBody>
          <a:bodyPr>
            <a:normAutofit/>
          </a:bodyPr>
          <a:lstStyle/>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r>
              <a:rPr lang="en-US" sz="1800" dirty="0"/>
              <a:t>@</a:t>
            </a:r>
            <a:r>
              <a:rPr lang="en-US" sz="1800" dirty="0" err="1" smtClean="0"/>
              <a:t>RequestParam</a:t>
            </a:r>
            <a:r>
              <a:rPr lang="en-US" sz="1800" dirty="0" smtClean="0"/>
              <a:t> – </a:t>
            </a:r>
            <a:r>
              <a:rPr lang="en-US" sz="1800" dirty="0" err="1" smtClean="0"/>
              <a:t>param</a:t>
            </a:r>
            <a:r>
              <a:rPr lang="en-US" sz="1800" dirty="0" smtClean="0"/>
              <a:t> from HTTP request</a:t>
            </a:r>
          </a:p>
          <a:p>
            <a:r>
              <a:rPr lang="en-US" sz="1800" dirty="0" smtClean="0"/>
              <a:t>@</a:t>
            </a:r>
            <a:r>
              <a:rPr lang="en-US" sz="1800" dirty="0" err="1" smtClean="0"/>
              <a:t>PathVariable</a:t>
            </a:r>
            <a:r>
              <a:rPr lang="en-US" sz="1800" dirty="0"/>
              <a:t> - map the URI variable to </a:t>
            </a:r>
            <a:r>
              <a:rPr lang="en-US" sz="1800" dirty="0" smtClean="0"/>
              <a:t>method </a:t>
            </a:r>
            <a:r>
              <a:rPr lang="en-US" sz="1800" dirty="0"/>
              <a:t>arguments</a:t>
            </a:r>
            <a:endParaRPr lang="en-US" sz="1800" dirty="0" smtClean="0"/>
          </a:p>
          <a:p>
            <a:r>
              <a:rPr lang="en-US" sz="1800" dirty="0"/>
              <a:t>@</a:t>
            </a:r>
            <a:r>
              <a:rPr lang="en-US" sz="1800" dirty="0" err="1" smtClean="0"/>
              <a:t>ModelAttribute</a:t>
            </a:r>
            <a:r>
              <a:rPr lang="en-US" sz="1800" dirty="0" smtClean="0"/>
              <a:t> – model from HTTP request</a:t>
            </a:r>
          </a:p>
          <a:p>
            <a:endParaRPr lang="en-US" sz="1800" dirty="0">
              <a:cs typeface="Courier New" pitchFamily="49" charset="0"/>
            </a:endParaRPr>
          </a:p>
        </p:txBody>
      </p:sp>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Use case controller</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3" name="Rectangle 2"/>
          <p:cNvSpPr/>
          <p:nvPr/>
        </p:nvSpPr>
        <p:spPr>
          <a:xfrm>
            <a:off x="457200" y="930079"/>
            <a:ext cx="8092312" cy="3108543"/>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Controller</a:t>
            </a:r>
          </a:p>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RequestMapping(</a:t>
            </a:r>
            <a:r>
              <a:rPr lang="en-US" sz="1400" dirty="0">
                <a:solidFill>
                  <a:srgbClr val="2A00FF"/>
                </a:solidFill>
                <a:latin typeface="Consolas" panose="020B0609020204030204" pitchFamily="49" charset="0"/>
              </a:rPr>
              <a:t>"/hello"</a:t>
            </a:r>
            <a:r>
              <a:rPr lang="en-US" sz="1400" dirty="0">
                <a:solidFill>
                  <a:srgbClr val="000000"/>
                </a:solidFill>
                <a:latin typeface="Consolas" panose="020B0609020204030204" pitchFamily="49" charset="0"/>
              </a:rPr>
              <a:t>)</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HelloWorldController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smtClean="0">
                <a:solidFill>
                  <a:srgbClr val="646464"/>
                </a:solidFill>
                <a:latin typeface="Consolas" panose="020B0609020204030204" pitchFamily="49" charset="0"/>
              </a:rPr>
              <a:t>  @</a:t>
            </a:r>
            <a:r>
              <a:rPr lang="en-US" sz="1400" dirty="0">
                <a:solidFill>
                  <a:srgbClr val="000000"/>
                </a:solidFill>
                <a:latin typeface="Consolas" panose="020B0609020204030204" pitchFamily="49" charset="0"/>
              </a:rPr>
              <a:t>RequestMapping(value = </a:t>
            </a:r>
            <a:r>
              <a:rPr lang="en-US" sz="1400" dirty="0">
                <a:solidFill>
                  <a:srgbClr val="2A00FF"/>
                </a:solidFill>
                <a:latin typeface="Consolas" panose="020B0609020204030204" pitchFamily="49" charset="0"/>
              </a:rPr>
              <a:t>"/{userId}"</a:t>
            </a:r>
            <a:r>
              <a:rPr lang="en-US" sz="1400" dirty="0">
                <a:solidFill>
                  <a:srgbClr val="000000"/>
                </a:solidFill>
                <a:latin typeface="Consolas" panose="020B0609020204030204" pitchFamily="49" charset="0"/>
              </a:rPr>
              <a:t>, method = GET)</a:t>
            </a:r>
          </a:p>
          <a:p>
            <a:r>
              <a:rPr lang="en-US" sz="1400" dirty="0" smtClean="0">
                <a:solidFill>
                  <a:srgbClr val="7F0055"/>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String </a:t>
            </a:r>
            <a:r>
              <a:rPr lang="en-US" sz="1400" dirty="0" err="1">
                <a:solidFill>
                  <a:srgbClr val="000000"/>
                </a:solidFill>
                <a:latin typeface="Consolas" panose="020B0609020204030204" pitchFamily="49" charset="0"/>
              </a:rPr>
              <a:t>helloWorld</a:t>
            </a:r>
            <a:r>
              <a:rPr lang="en-US" sz="1400" dirty="0">
                <a:solidFill>
                  <a:srgbClr val="000000"/>
                </a:solidFill>
                <a:latin typeface="Consolas" panose="020B0609020204030204" pitchFamily="49" charset="0"/>
              </a:rPr>
              <a:t>(</a:t>
            </a:r>
          </a:p>
          <a:p>
            <a:r>
              <a:rPr lang="en-US" sz="1400" dirty="0" smtClean="0">
                <a:solidFill>
                  <a:srgbClr val="646464"/>
                </a:solidFill>
                <a:latin typeface="Consolas" panose="020B0609020204030204" pitchFamily="49" charset="0"/>
              </a:rPr>
              <a:t>      @</a:t>
            </a:r>
            <a:r>
              <a:rPr lang="en-US" sz="1400" dirty="0" err="1">
                <a:solidFill>
                  <a:srgbClr val="000000"/>
                </a:solidFill>
                <a:latin typeface="Consolas" panose="020B0609020204030204" pitchFamily="49" charset="0"/>
              </a:rPr>
              <a:t>RequestParam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"address"</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final</a:t>
            </a:r>
            <a:r>
              <a:rPr lang="en-US" sz="1400" dirty="0">
                <a:solidFill>
                  <a:srgbClr val="000000"/>
                </a:solidFill>
                <a:latin typeface="Consolas" panose="020B0609020204030204" pitchFamily="49" charset="0"/>
              </a:rPr>
              <a:t> String address</a:t>
            </a:r>
          </a:p>
          <a:p>
            <a:r>
              <a:rPr lang="en-US" sz="1400" dirty="0" smtClean="0">
                <a:solidFill>
                  <a:srgbClr val="646464"/>
                </a:solidFill>
                <a:latin typeface="Consolas" panose="020B0609020204030204" pitchFamily="49" charset="0"/>
              </a:rPr>
              <a:t>      @</a:t>
            </a:r>
            <a:r>
              <a:rPr lang="en-US" sz="1400" dirty="0" err="1">
                <a:solidFill>
                  <a:srgbClr val="000000"/>
                </a:solidFill>
                <a:latin typeface="Consolas" panose="020B0609020204030204" pitchFamily="49" charset="0"/>
              </a:rPr>
              <a:t>PathVariable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"userId"</a:t>
            </a:r>
            <a:r>
              <a:rPr lang="en-US" sz="1400" dirty="0">
                <a:solidFill>
                  <a:srgbClr val="000000"/>
                </a:solidFill>
                <a:latin typeface="Consolas" panose="020B0609020204030204" pitchFamily="49" charset="0"/>
              </a:rPr>
              <a:t>) Long userId,</a:t>
            </a:r>
          </a:p>
          <a:p>
            <a:r>
              <a:rPr lang="en-US" sz="1400" dirty="0" smtClean="0">
                <a:solidFill>
                  <a:srgbClr val="646464"/>
                </a:solidFill>
                <a:latin typeface="Consolas" panose="020B0609020204030204" pitchFamily="49" charset="0"/>
              </a:rPr>
              <a:t>      @</a:t>
            </a:r>
            <a:r>
              <a:rPr lang="en-US" sz="1400" dirty="0" err="1">
                <a:solidFill>
                  <a:srgbClr val="000000"/>
                </a:solidFill>
                <a:latin typeface="Consolas" panose="020B0609020204030204" pitchFamily="49" charset="0"/>
              </a:rPr>
              <a:t>ModelAttribute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"customer"</a:t>
            </a:r>
            <a:r>
              <a:rPr lang="en-US" sz="1400" dirty="0">
                <a:solidFill>
                  <a:srgbClr val="000000"/>
                </a:solidFill>
                <a:latin typeface="Consolas" panose="020B0609020204030204" pitchFamily="49" charset="0"/>
              </a:rPr>
              <a:t>) Customer customer,</a:t>
            </a:r>
          </a:p>
          <a:p>
            <a:r>
              <a:rPr lang="en-US" sz="1400" dirty="0" smtClean="0">
                <a:solidFill>
                  <a:srgbClr val="000000"/>
                </a:solidFill>
                <a:latin typeface="Consolas" panose="020B0609020204030204" pitchFamily="49" charset="0"/>
              </a:rPr>
              <a:t>      Model </a:t>
            </a:r>
            <a:r>
              <a:rPr lang="en-US" sz="1400" dirty="0">
                <a:solidFill>
                  <a:srgbClr val="000000"/>
                </a:solidFill>
                <a:latin typeface="Consolas" panose="020B0609020204030204" pitchFamily="49" charset="0"/>
              </a:rPr>
              <a:t>model) </a:t>
            </a:r>
            <a:r>
              <a:rPr lang="en-US" sz="1400" dirty="0" smtClean="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model.addAttribute</a:t>
            </a:r>
            <a:r>
              <a:rPr lang="en-US" sz="1400" dirty="0" smtClean="0">
                <a:solidFill>
                  <a:srgbClr val="000000"/>
                </a:solidFill>
                <a:latin typeface="Consolas" panose="020B0609020204030204" pitchFamily="49" charset="0"/>
              </a:rPr>
              <a:t>(“user", </a:t>
            </a:r>
            <a:r>
              <a:rPr lang="en-US" sz="1400" dirty="0" err="1" smtClean="0">
                <a:solidFill>
                  <a:srgbClr val="000000"/>
                </a:solidFill>
                <a:latin typeface="Consolas" panose="020B0609020204030204" pitchFamily="49" charset="0"/>
              </a:rPr>
              <a:t>User.findUser</a:t>
            </a:r>
            <a:r>
              <a:rPr lang="en-US" sz="1400" dirty="0" smtClean="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userId</a:t>
            </a:r>
            <a:r>
              <a:rPr lang="en-US" sz="1400" dirty="0" smtClean="0">
                <a:solidFill>
                  <a:srgbClr val="000000"/>
                </a:solidFill>
                <a:latin typeface="Consolas" panose="020B0609020204030204" pitchFamily="49" charset="0"/>
              </a:rPr>
              <a:t>));</a:t>
            </a:r>
          </a:p>
          <a:p>
            <a:r>
              <a:rPr lang="en-US" sz="1400" dirty="0" smtClean="0">
                <a:solidFill>
                  <a:srgbClr val="7F0055"/>
                </a:solidFill>
                <a:latin typeface="Consolas" panose="020B0609020204030204" pitchFamily="49" charset="0"/>
              </a:rPr>
              <a:t>      return</a:t>
            </a:r>
            <a:r>
              <a:rPr lang="en-US" sz="1400" dirty="0" smtClean="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helloWorld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smtClean="0">
                <a:effectLst>
                  <a:outerShdw blurRad="38100" dist="38100" dir="2700000" algn="tl">
                    <a:srgbClr val="000000">
                      <a:alpha val="43137"/>
                    </a:srgbClr>
                  </a:outerShdw>
                </a:effectLst>
                <a:latin typeface="+mn-lt"/>
              </a:rPr>
              <a:t>MVC</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smtClean="0"/>
              <a:t>Model</a:t>
            </a:r>
            <a:r>
              <a:rPr lang="en-US" sz="1800" dirty="0" smtClean="0"/>
              <a:t>				</a:t>
            </a:r>
            <a:endParaRPr lang="en-US" sz="1800" dirty="0"/>
          </a:p>
          <a:p>
            <a:pPr marL="0" indent="0">
              <a:buNone/>
            </a:pPr>
            <a:endParaRPr lang="en-US" sz="1800" dirty="0" smtClean="0"/>
          </a:p>
          <a:p>
            <a:pPr marL="0" indent="0">
              <a:buNone/>
            </a:pPr>
            <a:endParaRPr lang="en-US" sz="2400" dirty="0"/>
          </a:p>
          <a:p>
            <a:pPr marL="0" indent="0">
              <a:buNone/>
            </a:pPr>
            <a:r>
              <a:rPr lang="en-US" sz="2400" dirty="0" smtClean="0"/>
              <a:t>  </a:t>
            </a:r>
          </a:p>
          <a:p>
            <a:r>
              <a:rPr lang="en-US" sz="2400" dirty="0" smtClean="0"/>
              <a:t>Controller 			</a:t>
            </a:r>
            <a:endParaRPr lang="en-US" sz="2400" dirty="0"/>
          </a:p>
        </p:txBody>
      </p:sp>
      <p:sp>
        <p:nvSpPr>
          <p:cNvPr id="6" name="Rectangle 5"/>
          <p:cNvSpPr/>
          <p:nvPr/>
        </p:nvSpPr>
        <p:spPr>
          <a:xfrm>
            <a:off x="506361" y="1371600"/>
            <a:ext cx="5818239" cy="1200329"/>
          </a:xfrm>
          <a:prstGeom prst="rect">
            <a:avLst/>
          </a:prstGeom>
          <a:solidFill>
            <a:schemeClr val="bg2">
              <a:lumMod val="95000"/>
            </a:schemeClr>
          </a:solidFill>
          <a:ln>
            <a:solidFill>
              <a:schemeClr val="bg2">
                <a:lumMod val="50000"/>
              </a:schemeClr>
            </a:solidFill>
          </a:ln>
        </p:spPr>
        <p:txBody>
          <a:bodyPr wrap="square">
            <a:spAutoFit/>
          </a:bodyPr>
          <a:lstStyle/>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Car {</a:t>
            </a:r>
          </a:p>
          <a:p>
            <a:r>
              <a:rPr lang="en-US" sz="1200" dirty="0" smtClean="0">
                <a:solidFill>
                  <a:srgbClr val="7F0055"/>
                </a:solidFill>
                <a:latin typeface="Consolas" panose="020B0609020204030204" pitchFamily="49" charset="0"/>
              </a:rPr>
              <a:t>   private</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Long </a:t>
            </a:r>
            <a:r>
              <a:rPr lang="en-US" sz="1200" dirty="0">
                <a:solidFill>
                  <a:srgbClr val="0000C0"/>
                </a:solidFill>
                <a:latin typeface="Consolas" panose="020B0609020204030204" pitchFamily="49" charset="0"/>
              </a:rPr>
              <a:t>id</a:t>
            </a:r>
            <a:r>
              <a:rPr lang="en-US" sz="1200" dirty="0">
                <a:solidFill>
                  <a:srgbClr val="000000"/>
                </a:solidFill>
                <a:latin typeface="Consolas" panose="020B0609020204030204" pitchFamily="49" charset="0"/>
              </a:rPr>
              <a:t>;</a:t>
            </a:r>
          </a:p>
          <a:p>
            <a:r>
              <a:rPr lang="en-US" sz="1200" dirty="0" smtClean="0">
                <a:solidFill>
                  <a:srgbClr val="7F0055"/>
                </a:solidFill>
                <a:latin typeface="Consolas" panose="020B0609020204030204" pitchFamily="49" charset="0"/>
              </a:rPr>
              <a:t>   private</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Brand </a:t>
            </a:r>
            <a:r>
              <a:rPr lang="en-US" sz="1200" dirty="0" err="1">
                <a:solidFill>
                  <a:srgbClr val="0000C0"/>
                </a:solidFill>
                <a:latin typeface="Consolas" panose="020B0609020204030204" pitchFamily="49" charset="0"/>
              </a:rPr>
              <a:t>brand</a:t>
            </a:r>
            <a:r>
              <a:rPr lang="en-US" sz="1200" dirty="0">
                <a:solidFill>
                  <a:srgbClr val="000000"/>
                </a:solidFill>
                <a:latin typeface="Consolas" panose="020B0609020204030204" pitchFamily="49" charset="0"/>
              </a:rPr>
              <a:t>;</a:t>
            </a:r>
          </a:p>
          <a:p>
            <a:r>
              <a:rPr lang="en-US" sz="1200" dirty="0" smtClean="0">
                <a:solidFill>
                  <a:srgbClr val="7F0055"/>
                </a:solidFill>
                <a:latin typeface="Consolas" panose="020B0609020204030204" pitchFamily="49" charset="0"/>
              </a:rPr>
              <a:t>   private</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String </a:t>
            </a:r>
            <a:r>
              <a:rPr lang="en-US" sz="1200" dirty="0">
                <a:solidFill>
                  <a:srgbClr val="0000C0"/>
                </a:solidFill>
                <a:latin typeface="Consolas" panose="020B0609020204030204" pitchFamily="49" charset="0"/>
              </a:rPr>
              <a:t>model</a:t>
            </a:r>
            <a:r>
              <a:rPr lang="en-US" sz="1200" dirty="0">
                <a:solidFill>
                  <a:srgbClr val="000000"/>
                </a:solidFill>
                <a:latin typeface="Consolas" panose="020B0609020204030204" pitchFamily="49" charset="0"/>
              </a:rPr>
              <a:t>;</a:t>
            </a:r>
          </a:p>
          <a:p>
            <a:r>
              <a:rPr lang="en-US" sz="1200" dirty="0" smtClean="0">
                <a:solidFill>
                  <a:srgbClr val="7F0055"/>
                </a:solidFill>
                <a:latin typeface="Consolas" panose="020B0609020204030204" pitchFamily="49" charset="0"/>
              </a:rPr>
              <a:t>   private</a:t>
            </a:r>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BigDecimal</a:t>
            </a:r>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price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11" name="Rectangle 10"/>
          <p:cNvSpPr/>
          <p:nvPr/>
        </p:nvSpPr>
        <p:spPr>
          <a:xfrm>
            <a:off x="506361" y="3352800"/>
            <a:ext cx="5818239" cy="1754326"/>
          </a:xfrm>
          <a:prstGeom prst="rect">
            <a:avLst/>
          </a:prstGeom>
          <a:solidFill>
            <a:schemeClr val="bg2">
              <a:lumMod val="95000"/>
            </a:schemeClr>
          </a:solidFill>
          <a:ln>
            <a:solidFill>
              <a:schemeClr val="bg2">
                <a:lumMod val="50000"/>
              </a:schemeClr>
            </a:solidFill>
          </a:ln>
        </p:spPr>
        <p:txBody>
          <a:bodyPr wrap="square">
            <a:spAutoFit/>
          </a:bodyPr>
          <a:lstStyle/>
          <a:p>
            <a:r>
              <a:rPr lang="en-US" sz="1200" dirty="0">
                <a:solidFill>
                  <a:srgbClr val="646464"/>
                </a:solidFill>
                <a:latin typeface="Consolas" panose="020B0609020204030204" pitchFamily="49" charset="0"/>
              </a:rPr>
              <a:t>@</a:t>
            </a:r>
            <a:r>
              <a:rPr lang="en-US" sz="1200" dirty="0">
                <a:solidFill>
                  <a:srgbClr val="000000"/>
                </a:solidFill>
                <a:latin typeface="Consolas" panose="020B0609020204030204" pitchFamily="49" charset="0"/>
              </a:rPr>
              <a:t>Controller</a:t>
            </a: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CarsController</a:t>
            </a:r>
            <a:r>
              <a:rPr lang="en-US" sz="1200" dirty="0">
                <a:solidFill>
                  <a:srgbClr val="000000"/>
                </a:solidFill>
                <a:latin typeface="Consolas" panose="020B0609020204030204" pitchFamily="49" charset="0"/>
              </a:rPr>
              <a:t> {</a:t>
            </a:r>
          </a:p>
          <a:p>
            <a:r>
              <a:rPr lang="en-US" sz="1200" dirty="0" smtClean="0">
                <a:solidFill>
                  <a:srgbClr val="646464"/>
                </a:solidFill>
                <a:latin typeface="Consolas" panose="020B0609020204030204" pitchFamily="49" charset="0"/>
              </a:rPr>
              <a:t>   @</a:t>
            </a:r>
            <a:r>
              <a:rPr lang="en-US" sz="1200" dirty="0">
                <a:solidFill>
                  <a:srgbClr val="000000"/>
                </a:solidFill>
                <a:latin typeface="Consolas" panose="020B0609020204030204" pitchFamily="49" charset="0"/>
              </a:rPr>
              <a:t>RequestMapping(</a:t>
            </a:r>
            <a:r>
              <a:rPr lang="en-US" sz="1200" dirty="0">
                <a:solidFill>
                  <a:srgbClr val="2A00FF"/>
                </a:solidFill>
                <a:latin typeface="Consolas" panose="020B0609020204030204" pitchFamily="49" charset="0"/>
              </a:rPr>
              <a:t>"/cars"</a:t>
            </a:r>
            <a:r>
              <a:rPr lang="en-US" sz="1200" dirty="0">
                <a:solidFill>
                  <a:srgbClr val="000000"/>
                </a:solidFill>
                <a:latin typeface="Consolas" panose="020B0609020204030204" pitchFamily="49" charset="0"/>
              </a:rPr>
              <a:t>)</a:t>
            </a:r>
          </a:p>
          <a:p>
            <a:r>
              <a:rPr lang="en-US" sz="1200" dirty="0" smtClean="0">
                <a:solidFill>
                  <a:srgbClr val="7F0055"/>
                </a:solidFill>
                <a:latin typeface="Consolas" panose="020B0609020204030204" pitchFamily="49" charset="0"/>
              </a:rPr>
              <a:t>   public</a:t>
            </a:r>
            <a:r>
              <a:rPr lang="en-US" sz="1200" dirty="0" smtClean="0">
                <a:solidFill>
                  <a:srgbClr val="000000"/>
                </a:solidFill>
                <a:latin typeface="Consolas" panose="020B0609020204030204" pitchFamily="49" charset="0"/>
              </a:rPr>
              <a:t> </a:t>
            </a:r>
            <a:r>
              <a:rPr lang="en-US" sz="1200" dirty="0">
                <a:solidFill>
                  <a:srgbClr val="000000"/>
                </a:solidFill>
                <a:highlight>
                  <a:srgbClr val="D4D4D4"/>
                </a:highlight>
                <a:latin typeface="Consolas" panose="020B0609020204030204" pitchFamily="49" charset="0"/>
              </a:rPr>
              <a:t>String </a:t>
            </a:r>
            <a:r>
              <a:rPr lang="en-US" sz="1200" dirty="0" err="1">
                <a:solidFill>
                  <a:srgbClr val="000000"/>
                </a:solidFill>
                <a:highlight>
                  <a:srgbClr val="D4D4D4"/>
                </a:highlight>
                <a:latin typeface="Consolas" panose="020B0609020204030204" pitchFamily="49" charset="0"/>
              </a:rPr>
              <a:t>helloWorld</a:t>
            </a:r>
            <a:r>
              <a:rPr lang="en-US" sz="1200" dirty="0">
                <a:solidFill>
                  <a:srgbClr val="000000"/>
                </a:solidFill>
                <a:highlight>
                  <a:srgbClr val="D4D4D4"/>
                </a:highlight>
                <a:latin typeface="Consolas" panose="020B0609020204030204" pitchFamily="49" charset="0"/>
              </a:rPr>
              <a:t>(Model model) {</a:t>
            </a:r>
          </a:p>
          <a:p>
            <a:r>
              <a:rPr lang="en-US" sz="1200" dirty="0" smtClean="0">
                <a:solidFill>
                  <a:srgbClr val="000000"/>
                </a:solidFill>
                <a:latin typeface="Consolas" panose="020B0609020204030204" pitchFamily="49" charset="0"/>
              </a:rPr>
              <a:t>      List&lt;Car</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carList</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&lt;Car&gt;();</a:t>
            </a:r>
          </a:p>
          <a:p>
            <a:r>
              <a:rPr lang="en-US" sz="1200" dirty="0" smtClean="0">
                <a:solidFill>
                  <a:srgbClr val="000000"/>
                </a:solidFill>
                <a:latin typeface="Consolas" panose="020B0609020204030204" pitchFamily="49" charset="0"/>
              </a:rPr>
              <a:t>      model.addAttribute</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carList</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carList</a:t>
            </a:r>
            <a:r>
              <a:rPr lang="en-US" sz="1200" dirty="0">
                <a:solidFill>
                  <a:srgbClr val="000000"/>
                </a:solidFill>
                <a:latin typeface="Consolas" panose="020B0609020204030204" pitchFamily="49" charset="0"/>
              </a:rPr>
              <a:t>);</a:t>
            </a:r>
          </a:p>
          <a:p>
            <a:r>
              <a:rPr lang="en-US" sz="1200" dirty="0" smtClean="0">
                <a:solidFill>
                  <a:srgbClr val="7F0055"/>
                </a:solidFill>
                <a:highlight>
                  <a:srgbClr val="D4D4D4"/>
                </a:highlight>
                <a:latin typeface="Consolas" panose="020B0609020204030204" pitchFamily="49" charset="0"/>
              </a:rPr>
              <a:t>      return</a:t>
            </a:r>
            <a:r>
              <a:rPr lang="en-US" sz="1200" dirty="0" smtClean="0">
                <a:solidFill>
                  <a:srgbClr val="000000"/>
                </a:solidFill>
                <a:highlight>
                  <a:srgbClr val="D4D4D4"/>
                </a:highlight>
                <a:latin typeface="Consolas" panose="020B0609020204030204" pitchFamily="49" charset="0"/>
              </a:rPr>
              <a:t> </a:t>
            </a:r>
            <a:r>
              <a:rPr lang="en-US" sz="1200" dirty="0">
                <a:solidFill>
                  <a:srgbClr val="2A00FF"/>
                </a:solidFill>
                <a:highlight>
                  <a:srgbClr val="D4D4D4"/>
                </a:highlight>
                <a:latin typeface="Consolas" panose="020B0609020204030204" pitchFamily="49" charset="0"/>
              </a:rPr>
              <a:t>"cars"</a:t>
            </a:r>
            <a:r>
              <a:rPr lang="en-US" sz="1200" dirty="0">
                <a:solidFill>
                  <a:srgbClr val="000000"/>
                </a:solidFill>
                <a:highlight>
                  <a:srgbClr val="D4D4D4"/>
                </a:highlight>
                <a:latin typeface="Consolas" panose="020B0609020204030204" pitchFamily="49" charset="0"/>
              </a:rPr>
              <a:t>;</a:t>
            </a: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smtClean="0">
                <a:effectLst>
                  <a:outerShdw blurRad="38100" dist="38100" dir="2700000" algn="tl">
                    <a:srgbClr val="000000">
                      <a:alpha val="43137"/>
                    </a:srgbClr>
                  </a:outerShdw>
                </a:effectLst>
                <a:latin typeface="+mn-lt"/>
              </a:rPr>
              <a:t>MVC</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smtClean="0"/>
              <a:t>View</a:t>
            </a:r>
            <a:endParaRPr lang="en-US" sz="1800" dirty="0"/>
          </a:p>
          <a:p>
            <a:pPr marL="0" indent="0">
              <a:buNone/>
            </a:pPr>
            <a:endParaRPr lang="en-US" sz="1800" dirty="0" smtClean="0"/>
          </a:p>
          <a:p>
            <a:pPr marL="0" indent="0">
              <a:buNone/>
            </a:pPr>
            <a:endParaRPr lang="en-US" sz="2400" dirty="0"/>
          </a:p>
          <a:p>
            <a:pPr marL="0" indent="0">
              <a:buNone/>
            </a:pPr>
            <a:r>
              <a:rPr lang="en-US" sz="2400" dirty="0" smtClean="0"/>
              <a:t>  </a:t>
            </a:r>
          </a:p>
          <a:p>
            <a:pPr marL="0" indent="0">
              <a:buNone/>
            </a:pPr>
            <a:endParaRPr lang="en-US" sz="2400" dirty="0" smtClean="0"/>
          </a:p>
          <a:p>
            <a:r>
              <a:rPr lang="en-US" sz="2400" dirty="0" smtClean="0"/>
              <a:t>Result</a:t>
            </a:r>
            <a:endParaRPr lang="en-US" sz="2400" dirty="0"/>
          </a:p>
        </p:txBody>
      </p:sp>
      <p:sp>
        <p:nvSpPr>
          <p:cNvPr id="13" name="Rectangle 12"/>
          <p:cNvSpPr/>
          <p:nvPr/>
        </p:nvSpPr>
        <p:spPr>
          <a:xfrm>
            <a:off x="618449" y="1381393"/>
            <a:ext cx="5622576" cy="1938992"/>
          </a:xfrm>
          <a:prstGeom prst="rect">
            <a:avLst/>
          </a:prstGeom>
          <a:solidFill>
            <a:schemeClr val="bg2">
              <a:lumMod val="95000"/>
            </a:schemeClr>
          </a:solidFill>
          <a:ln>
            <a:solidFill>
              <a:schemeClr val="bg2">
                <a:lumMod val="50000"/>
              </a:schemeClr>
            </a:solidFill>
          </a:ln>
        </p:spPr>
        <p:txBody>
          <a:bodyPr wrap="square">
            <a:spAutoFit/>
          </a:bodyPr>
          <a:lstStyle/>
          <a:p>
            <a:r>
              <a:rPr lang="it-IT" sz="1200" dirty="0">
                <a:solidFill>
                  <a:srgbClr val="BF5F3F"/>
                </a:solidFill>
                <a:latin typeface="Consolas" panose="020B0609020204030204" pitchFamily="49" charset="0"/>
              </a:rPr>
              <a:t>&lt;%@ </a:t>
            </a:r>
            <a:r>
              <a:rPr lang="it-IT" sz="1200" dirty="0">
                <a:solidFill>
                  <a:srgbClr val="3F7F7F"/>
                </a:solidFill>
                <a:latin typeface="Consolas" panose="020B0609020204030204" pitchFamily="49" charset="0"/>
              </a:rPr>
              <a:t>taglib </a:t>
            </a:r>
            <a:r>
              <a:rPr lang="it-IT" sz="1200" dirty="0">
                <a:solidFill>
                  <a:srgbClr val="7F007F"/>
                </a:solidFill>
                <a:latin typeface="Consolas" panose="020B0609020204030204" pitchFamily="49" charset="0"/>
              </a:rPr>
              <a:t>prefix</a:t>
            </a:r>
            <a:r>
              <a:rPr lang="it-IT" sz="1200" dirty="0">
                <a:solidFill>
                  <a:srgbClr val="000000"/>
                </a:solidFill>
                <a:latin typeface="Consolas" panose="020B0609020204030204" pitchFamily="49" charset="0"/>
              </a:rPr>
              <a:t>=</a:t>
            </a:r>
            <a:r>
              <a:rPr lang="it-IT" sz="1200" i="1" dirty="0">
                <a:solidFill>
                  <a:srgbClr val="2A00FF"/>
                </a:solidFill>
                <a:latin typeface="Consolas" panose="020B0609020204030204" pitchFamily="49" charset="0"/>
              </a:rPr>
              <a:t>"c" </a:t>
            </a:r>
            <a:r>
              <a:rPr lang="it-IT" sz="1200" i="1" dirty="0">
                <a:solidFill>
                  <a:srgbClr val="7F007F"/>
                </a:solidFill>
                <a:latin typeface="Consolas" panose="020B0609020204030204" pitchFamily="49" charset="0"/>
              </a:rPr>
              <a:t>uri</a:t>
            </a:r>
            <a:r>
              <a:rPr lang="it-IT" sz="1200" i="1" dirty="0">
                <a:solidFill>
                  <a:srgbClr val="000000"/>
                </a:solidFill>
                <a:latin typeface="Consolas" panose="020B0609020204030204" pitchFamily="49" charset="0"/>
              </a:rPr>
              <a:t>=</a:t>
            </a:r>
            <a:r>
              <a:rPr lang="it-IT" sz="1200" i="1" dirty="0">
                <a:solidFill>
                  <a:srgbClr val="2A00FF"/>
                </a:solidFill>
                <a:latin typeface="Consolas" panose="020B0609020204030204" pitchFamily="49" charset="0"/>
              </a:rPr>
              <a:t>"http://java.sun.com/jsp/jstl/core" </a:t>
            </a:r>
            <a:r>
              <a:rPr lang="it-IT" sz="1200" i="1" dirty="0">
                <a:solidFill>
                  <a:srgbClr val="BF5F3F"/>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html</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body</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h1</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Car List</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h1</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c:forEach</a:t>
            </a:r>
            <a:r>
              <a:rPr lang="en-US" sz="1200" dirty="0">
                <a:solidFill>
                  <a:srgbClr val="000000"/>
                </a:solidFill>
                <a:latin typeface="Consolas" panose="020B0609020204030204" pitchFamily="49" charset="0"/>
              </a:rPr>
              <a:t> </a:t>
            </a:r>
            <a:r>
              <a:rPr lang="en-US" sz="1200" dirty="0">
                <a:solidFill>
                  <a:srgbClr val="7F007F"/>
                </a:solidFill>
                <a:latin typeface="Consolas" panose="020B0609020204030204" pitchFamily="49" charset="0"/>
              </a:rPr>
              <a:t>items</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carList</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a:solidFill>
                  <a:srgbClr val="000000"/>
                </a:solidFill>
                <a:latin typeface="Consolas" panose="020B0609020204030204" pitchFamily="49" charset="0"/>
              </a:rPr>
              <a:t> </a:t>
            </a:r>
            <a:r>
              <a:rPr lang="en-US" sz="1200" i="1" dirty="0" err="1">
                <a:solidFill>
                  <a:srgbClr val="7F007F"/>
                </a:solidFill>
                <a:latin typeface="Consolas" panose="020B0609020204030204" pitchFamily="49" charset="0"/>
              </a:rPr>
              <a:t>var</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"car"</a:t>
            </a:r>
            <a:r>
              <a:rPr lang="en-US" sz="1200" i="1" dirty="0">
                <a:solidFill>
                  <a:srgbClr val="008080"/>
                </a:solidFill>
                <a:latin typeface="Consolas" panose="020B0609020204030204" pitchFamily="49" charset="0"/>
              </a:rPr>
              <a:t>&gt;</a:t>
            </a:r>
          </a:p>
          <a:p>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car.brand.name} ${</a:t>
            </a:r>
            <a:r>
              <a:rPr lang="en-US" sz="1200" dirty="0" err="1">
                <a:solidFill>
                  <a:srgbClr val="000000"/>
                </a:solidFill>
                <a:latin typeface="Consolas" panose="020B0609020204030204" pitchFamily="49" charset="0"/>
              </a:rPr>
              <a:t>car.model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car.price</a:t>
            </a:r>
            <a:r>
              <a:rPr lang="en-US" sz="1200" dirty="0">
                <a:solidFill>
                  <a:srgbClr val="000000"/>
                </a:solidFill>
                <a:latin typeface="Consolas" panose="020B0609020204030204" pitchFamily="49" charset="0"/>
              </a:rPr>
              <a:t>}</a:t>
            </a:r>
          </a:p>
          <a:p>
            <a:r>
              <a:rPr lang="en-US" sz="1200" dirty="0" smtClean="0">
                <a:solidFill>
                  <a:srgbClr val="008080"/>
                </a:solidFill>
                <a:latin typeface="Consolas" panose="020B0609020204030204" pitchFamily="49" charset="0"/>
              </a:rPr>
              <a:t>     &lt;</a:t>
            </a:r>
            <a:r>
              <a:rPr lang="en-US" sz="1200" dirty="0" err="1">
                <a:solidFill>
                  <a:srgbClr val="3F7F7F"/>
                </a:solidFill>
                <a:latin typeface="Consolas" panose="020B0609020204030204" pitchFamily="49" charset="0"/>
              </a:rPr>
              <a:t>br</a:t>
            </a:r>
            <a:r>
              <a:rPr lang="en-US" sz="1200" dirty="0">
                <a:solidFill>
                  <a:srgbClr val="3F7F7F"/>
                </a:solidFill>
                <a:latin typeface="Consolas" panose="020B0609020204030204" pitchFamily="49" charset="0"/>
              </a:rPr>
              <a:t> </a:t>
            </a:r>
            <a:r>
              <a:rPr lang="en-US" sz="1200" dirty="0">
                <a:solidFill>
                  <a:srgbClr val="008080"/>
                </a:solidFill>
                <a:latin typeface="Consolas" panose="020B0609020204030204" pitchFamily="49" charset="0"/>
              </a:rPr>
              <a:t>/&gt;</a:t>
            </a:r>
          </a:p>
          <a:p>
            <a:r>
              <a:rPr lang="en-US" sz="1200" dirty="0" smtClean="0">
                <a:solidFill>
                  <a:srgbClr val="008080"/>
                </a:solidFill>
                <a:latin typeface="Consolas" panose="020B0609020204030204" pitchFamily="49" charset="0"/>
              </a:rPr>
              <a:t>   &lt;/</a:t>
            </a:r>
            <a:r>
              <a:rPr lang="en-US" sz="1200" dirty="0" err="1">
                <a:solidFill>
                  <a:srgbClr val="3F7F7F"/>
                </a:solidFill>
                <a:latin typeface="Consolas" panose="020B0609020204030204" pitchFamily="49" charset="0"/>
              </a:rPr>
              <a:t>c:forEach</a:t>
            </a:r>
            <a:r>
              <a:rPr lang="en-US" sz="1200" dirty="0">
                <a:solidFill>
                  <a:srgbClr val="008080"/>
                </a:solidFill>
                <a:latin typeface="Consolas" panose="020B0609020204030204" pitchFamily="49" charset="0"/>
              </a:rPr>
              <a:t>&gt;</a:t>
            </a:r>
          </a:p>
          <a:p>
            <a:r>
              <a:rPr lang="en-US" sz="1200" dirty="0" smtClean="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body</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html</a:t>
            </a:r>
            <a:r>
              <a:rPr lang="en-US" sz="1200" dirty="0">
                <a:solidFill>
                  <a:srgbClr val="008080"/>
                </a:solidFill>
                <a:latin typeface="Consolas" panose="020B0609020204030204" pitchFamily="49" charset="0"/>
              </a:rPr>
              <a:t>&gt;</a:t>
            </a:r>
            <a:endParaRPr lang="en-US" sz="1200" dirty="0"/>
          </a:p>
        </p:txBody>
      </p:sp>
      <p:pic>
        <p:nvPicPr>
          <p:cNvPr id="2050" name="Picture 2" descr="http://jeromejaglale.com/wiki/lib/exe/fetch.php?w=&amp;h=&amp;cache=cache&amp;media=java:spring:car_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38" y="3886200"/>
            <a:ext cx="5622577" cy="186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388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a:effectLst>
                  <a:outerShdw blurRad="38100" dist="38100" dir="2700000" algn="tl">
                    <a:srgbClr val="000000">
                      <a:alpha val="43137"/>
                    </a:srgbClr>
                  </a:outerShdw>
                </a:effectLst>
                <a:latin typeface="+mn-lt"/>
              </a:rPr>
              <a:t>Return types</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err="1"/>
              <a:t>ModelAndView</a:t>
            </a:r>
            <a:endParaRPr lang="en-US" sz="2400" dirty="0"/>
          </a:p>
          <a:p>
            <a:r>
              <a:rPr lang="en-US" sz="2400" dirty="0"/>
              <a:t>Model / Map / </a:t>
            </a:r>
            <a:r>
              <a:rPr lang="en-US" sz="2400" dirty="0" err="1"/>
              <a:t>ModelMap</a:t>
            </a:r>
            <a:endParaRPr lang="en-US" sz="2400" dirty="0"/>
          </a:p>
          <a:p>
            <a:r>
              <a:rPr lang="en-US" sz="2400" dirty="0"/>
              <a:t>View</a:t>
            </a:r>
          </a:p>
          <a:p>
            <a:r>
              <a:rPr lang="en-US" sz="2400" dirty="0"/>
              <a:t>String / void</a:t>
            </a:r>
          </a:p>
          <a:p>
            <a:r>
              <a:rPr lang="en-US" sz="2400" dirty="0"/>
              <a:t>@</a:t>
            </a:r>
            <a:r>
              <a:rPr lang="en-US" sz="2400" dirty="0" err="1"/>
              <a:t>ResponseBody</a:t>
            </a:r>
            <a:r>
              <a:rPr lang="en-US" sz="2400" dirty="0"/>
              <a:t> / @</a:t>
            </a:r>
            <a:r>
              <a:rPr lang="en-US" sz="2400" dirty="0" err="1"/>
              <a:t>ModelAttribute</a:t>
            </a:r>
            <a:endParaRPr lang="en-US" sz="2400" dirty="0"/>
          </a:p>
        </p:txBody>
      </p:sp>
    </p:spTree>
    <p:extLst>
      <p:ext uri="{BB962C8B-B14F-4D97-AF65-F5344CB8AC3E}">
        <p14:creationId xmlns:p14="http://schemas.microsoft.com/office/powerpoint/2010/main" val="815292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err="1">
                <a:effectLst>
                  <a:outerShdw blurRad="38100" dist="38100" dir="2700000" algn="tl">
                    <a:srgbClr val="000000">
                      <a:alpha val="43137"/>
                    </a:srgbClr>
                  </a:outerShdw>
                </a:effectLst>
                <a:latin typeface="+mn-lt"/>
              </a:rPr>
              <a:t>SessionAttributes</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313666" cy="975519"/>
          </a:xfrm>
        </p:spPr>
        <p:txBody>
          <a:bodyPr/>
          <a:lstStyle/>
          <a:p>
            <a:r>
              <a:rPr lang="en-US" sz="2400" dirty="0"/>
              <a:t>list the names or types of model attributes which should be stored in the session</a:t>
            </a:r>
          </a:p>
        </p:txBody>
      </p:sp>
      <p:sp>
        <p:nvSpPr>
          <p:cNvPr id="3" name="Rectangle 2"/>
          <p:cNvSpPr/>
          <p:nvPr/>
        </p:nvSpPr>
        <p:spPr>
          <a:xfrm>
            <a:off x="457200" y="1905000"/>
            <a:ext cx="8016112" cy="2031325"/>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Controller</a:t>
            </a:r>
          </a:p>
          <a:p>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SessionAttributes</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"car"</a:t>
            </a:r>
            <a:r>
              <a:rPr lang="en-US" sz="1400" dirty="0">
                <a:solidFill>
                  <a:srgbClr val="000000"/>
                </a:solidFill>
                <a:latin typeface="Consolas" panose="020B0609020204030204" pitchFamily="49" charset="0"/>
              </a:rPr>
              <a:t>)</a:t>
            </a:r>
            <a:r>
              <a:rPr lang="en-US" sz="1400" dirty="0">
                <a:solidFill>
                  <a:srgbClr val="3F7F5F"/>
                </a:solidFill>
                <a:latin typeface="Consolas" panose="020B0609020204030204" pitchFamily="49" charset="0"/>
              </a:rPr>
              <a:t>//@</a:t>
            </a:r>
            <a:r>
              <a:rPr lang="en-US" sz="1400" dirty="0" err="1">
                <a:solidFill>
                  <a:srgbClr val="3F7F5F"/>
                </a:solidFill>
                <a:latin typeface="Consolas" panose="020B0609020204030204" pitchFamily="49" charset="0"/>
              </a:rPr>
              <a:t>SessionAttributes</a:t>
            </a:r>
            <a:r>
              <a:rPr lang="en-US" sz="1400" dirty="0">
                <a:solidFill>
                  <a:srgbClr val="3F7F5F"/>
                </a:solidFill>
                <a:latin typeface="Consolas" panose="020B0609020204030204" pitchFamily="49" charset="0"/>
              </a:rPr>
              <a:t>(value={}, types={})</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CarController</a:t>
            </a:r>
            <a:r>
              <a:rPr lang="en-US" sz="1400"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err="1">
                <a:solidFill>
                  <a:srgbClr val="000000"/>
                </a:solidFill>
                <a:latin typeface="Consolas" panose="020B0609020204030204" pitchFamily="49" charset="0"/>
              </a:rPr>
              <a:t>updateForm</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PathVariable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"id"</a:t>
            </a:r>
            <a:r>
              <a:rPr lang="en-US" sz="1400" dirty="0">
                <a:solidFill>
                  <a:srgbClr val="000000"/>
                </a:solidFill>
                <a:latin typeface="Consolas" panose="020B0609020204030204" pitchFamily="49" charset="0"/>
              </a:rPr>
              <a:t>) Long id, Model model)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m.addAttribute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Car.findCar</a:t>
            </a:r>
            <a:r>
              <a:rPr lang="en-US" sz="1400" dirty="0">
                <a:solidFill>
                  <a:srgbClr val="000000"/>
                </a:solidFill>
                <a:latin typeface="Consolas" panose="020B0609020204030204" pitchFamily="49" charset="0"/>
              </a:rPr>
              <a:t>(id</a:t>
            </a:r>
            <a:r>
              <a:rPr lang="en-US" sz="1400" dirty="0" smtClean="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291200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err="1">
                <a:effectLst>
                  <a:outerShdw blurRad="38100" dist="38100" dir="2700000" algn="tl">
                    <a:srgbClr val="000000">
                      <a:alpha val="43137"/>
                    </a:srgbClr>
                  </a:outerShdw>
                </a:effectLst>
                <a:latin typeface="+mn-lt"/>
              </a:rPr>
              <a:t>RequestHeader</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normAutofit/>
          </a:bodyPr>
          <a:lstStyle/>
          <a:p>
            <a:r>
              <a:rPr lang="en-US" sz="2400" b="1" dirty="0"/>
              <a:t>typical request header</a:t>
            </a:r>
          </a:p>
          <a:p>
            <a:pPr marL="0" indent="0">
              <a:buNone/>
            </a:pPr>
            <a:endParaRPr lang="en-US" sz="2400" b="1" dirty="0" smtClean="0"/>
          </a:p>
          <a:p>
            <a:pPr marL="0" indent="0">
              <a:buNone/>
            </a:pPr>
            <a:endParaRPr lang="en-US" sz="2400" b="1" dirty="0"/>
          </a:p>
          <a:p>
            <a:endParaRPr lang="en-US" sz="2000" b="1" dirty="0" smtClean="0"/>
          </a:p>
          <a:p>
            <a:r>
              <a:rPr lang="en-US" sz="2400" b="1" dirty="0" smtClean="0"/>
              <a:t>obtain request header</a:t>
            </a:r>
          </a:p>
          <a:p>
            <a:endParaRPr lang="en-US" sz="2400" b="1" dirty="0" smtClean="0"/>
          </a:p>
          <a:p>
            <a:pPr marL="0" indent="0">
              <a:buNone/>
            </a:pPr>
            <a:endParaRPr lang="en-US" sz="2000" b="1" dirty="0" smtClean="0"/>
          </a:p>
          <a:p>
            <a:r>
              <a:rPr lang="en-US" sz="2400" b="1" dirty="0" smtClean="0"/>
              <a:t>narrow mappings</a:t>
            </a:r>
            <a:endParaRPr lang="en-US" sz="2400" b="1" dirty="0"/>
          </a:p>
        </p:txBody>
      </p:sp>
      <p:sp>
        <p:nvSpPr>
          <p:cNvPr id="3" name="Rectangle 2"/>
          <p:cNvSpPr/>
          <p:nvPr/>
        </p:nvSpPr>
        <p:spPr>
          <a:xfrm>
            <a:off x="457200" y="1380079"/>
            <a:ext cx="8343900" cy="1323439"/>
          </a:xfrm>
          <a:prstGeom prst="rect">
            <a:avLst/>
          </a:prstGeom>
          <a:solidFill>
            <a:schemeClr val="bg2">
              <a:lumMod val="95000"/>
            </a:schemeClr>
          </a:solidFill>
          <a:ln>
            <a:solidFill>
              <a:schemeClr val="bg2">
                <a:lumMod val="50000"/>
              </a:schemeClr>
            </a:solidFill>
          </a:ln>
        </p:spPr>
        <p:txBody>
          <a:bodyPr wrap="square">
            <a:spAutoFit/>
          </a:bodyPr>
          <a:lstStyle/>
          <a:p>
            <a:r>
              <a:rPr lang="en-US" sz="1600" dirty="0">
                <a:solidFill>
                  <a:srgbClr val="000000"/>
                </a:solidFill>
                <a:latin typeface="Consolas" panose="020B0609020204030204" pitchFamily="49" charset="0"/>
              </a:rPr>
              <a:t>host = localhost:8080</a:t>
            </a:r>
          </a:p>
          <a:p>
            <a:r>
              <a:rPr lang="en-US" sz="1600" dirty="0">
                <a:solidFill>
                  <a:srgbClr val="000000"/>
                </a:solidFill>
                <a:latin typeface="Consolas" panose="020B0609020204030204" pitchFamily="49" charset="0"/>
              </a:rPr>
              <a:t>user-agent = Mozilla/5.0 (Windows; U; Windows NT 5.1; </a:t>
            </a:r>
            <a:r>
              <a:rPr lang="en-US" sz="1600" dirty="0" err="1">
                <a:solidFill>
                  <a:srgbClr val="000000"/>
                </a:solidFill>
                <a:latin typeface="Consolas" panose="020B0609020204030204" pitchFamily="49" charset="0"/>
              </a:rPr>
              <a:t>en</a:t>
            </a:r>
            <a:r>
              <a:rPr lang="en-US" sz="1600" dirty="0">
                <a:solidFill>
                  <a:srgbClr val="000000"/>
                </a:solidFill>
                <a:latin typeface="Consolas" panose="020B0609020204030204" pitchFamily="49" charset="0"/>
              </a:rPr>
              <a:t>-US; rv:1.9.2.13) Gecko/20101203 Firefox/3.6.13 ( .NET CLR 3.5.30729; .NET4.0E)</a:t>
            </a:r>
          </a:p>
          <a:p>
            <a:r>
              <a:rPr lang="en-US" sz="1600" dirty="0">
                <a:solidFill>
                  <a:srgbClr val="000000"/>
                </a:solidFill>
                <a:latin typeface="Consolas" panose="020B0609020204030204" pitchFamily="49" charset="0"/>
              </a:rPr>
              <a:t>accept = text/</a:t>
            </a:r>
            <a:r>
              <a:rPr lang="en-US" sz="1600" dirty="0" err="1">
                <a:solidFill>
                  <a:srgbClr val="000000"/>
                </a:solidFill>
                <a:latin typeface="Consolas" panose="020B0609020204030204" pitchFamily="49" charset="0"/>
              </a:rPr>
              <a:t>html,application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xhtml+xml,application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xml;q</a:t>
            </a:r>
            <a:r>
              <a:rPr lang="en-US" sz="1600" dirty="0">
                <a:solidFill>
                  <a:srgbClr val="000000"/>
                </a:solidFill>
                <a:latin typeface="Consolas" panose="020B0609020204030204" pitchFamily="49" charset="0"/>
              </a:rPr>
              <a:t>=0.9,*</a:t>
            </a:r>
            <a:r>
              <a:rPr lang="en-US" sz="1600" dirty="0">
                <a:solidFill>
                  <a:srgbClr val="3F7F5F"/>
                </a:solidFill>
                <a:latin typeface="Consolas" panose="020B0609020204030204" pitchFamily="49" charset="0"/>
              </a:rPr>
              <a:t>/*;q=0.8</a:t>
            </a:r>
          </a:p>
          <a:p>
            <a:r>
              <a:rPr lang="en-US" sz="1600" dirty="0">
                <a:solidFill>
                  <a:srgbClr val="3F7F5F"/>
                </a:solidFill>
                <a:latin typeface="Consolas" panose="020B0609020204030204" pitchFamily="49" charset="0"/>
              </a:rPr>
              <a:t>accept-language = </a:t>
            </a:r>
            <a:r>
              <a:rPr lang="en-US" sz="1600" dirty="0" err="1">
                <a:solidFill>
                  <a:srgbClr val="3F7F5F"/>
                </a:solidFill>
                <a:latin typeface="Consolas" panose="020B0609020204030204" pitchFamily="49" charset="0"/>
              </a:rPr>
              <a:t>en-us,en;q</a:t>
            </a:r>
            <a:r>
              <a:rPr lang="en-US" sz="1600" dirty="0">
                <a:solidFill>
                  <a:srgbClr val="3F7F5F"/>
                </a:solidFill>
                <a:latin typeface="Consolas" panose="020B0609020204030204" pitchFamily="49" charset="0"/>
              </a:rPr>
              <a:t>=0.5</a:t>
            </a:r>
            <a:endParaRPr lang="en-US" sz="1600" dirty="0"/>
          </a:p>
        </p:txBody>
      </p:sp>
      <p:sp>
        <p:nvSpPr>
          <p:cNvPr id="6" name="Rectangle 5"/>
          <p:cNvSpPr/>
          <p:nvPr/>
        </p:nvSpPr>
        <p:spPr>
          <a:xfrm>
            <a:off x="434212" y="3372778"/>
            <a:ext cx="8366888" cy="646331"/>
          </a:xfrm>
          <a:prstGeom prst="rect">
            <a:avLst/>
          </a:prstGeom>
          <a:solidFill>
            <a:schemeClr val="bg2">
              <a:lumMod val="95000"/>
            </a:schemeClr>
          </a:solidFill>
          <a:ln>
            <a:solidFill>
              <a:schemeClr val="bg2">
                <a:lumMod val="50000"/>
              </a:schemeClr>
            </a:solidFill>
          </a:ln>
        </p:spPr>
        <p:txBody>
          <a:bodyPr wrap="square">
            <a:spAutoFit/>
          </a:bodyPr>
          <a:lstStyle/>
          <a:p>
            <a:r>
              <a:rPr lang="en-US" dirty="0">
                <a:solidFill>
                  <a:srgbClr val="646464"/>
                </a:solidFill>
                <a:latin typeface="Consolas" panose="020B0609020204030204" pitchFamily="49" charset="0"/>
              </a:rPr>
              <a:t>@</a:t>
            </a:r>
            <a:r>
              <a:rPr lang="en-US" dirty="0" err="1">
                <a:solidFill>
                  <a:srgbClr val="000000"/>
                </a:solidFill>
                <a:latin typeface="Consolas" panose="020B0609020204030204" pitchFamily="49" charset="0"/>
              </a:rPr>
              <a:t>RequestMapping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"/welcome"</a:t>
            </a:r>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welcome(</a:t>
            </a:r>
            <a:r>
              <a:rPr lang="en-US" dirty="0">
                <a:solidFill>
                  <a:srgbClr val="646464"/>
                </a:solidFill>
                <a:latin typeface="Consolas" panose="020B0609020204030204" pitchFamily="49" charset="0"/>
              </a:rPr>
              <a:t>@</a:t>
            </a:r>
            <a:r>
              <a:rPr lang="en-US" dirty="0" err="1">
                <a:solidFill>
                  <a:srgbClr val="000000"/>
                </a:solidFill>
                <a:latin typeface="Consolas" panose="020B0609020204030204" pitchFamily="49" charset="0"/>
              </a:rPr>
              <a:t>RequestHeader</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"user-agent"</a:t>
            </a:r>
            <a:r>
              <a:rPr lang="en-US" dirty="0">
                <a:solidFill>
                  <a:srgbClr val="000000"/>
                </a:solidFill>
                <a:latin typeface="Consolas" panose="020B0609020204030204" pitchFamily="49" charset="0"/>
              </a:rPr>
              <a:t>) String agent) {}</a:t>
            </a:r>
            <a:endParaRPr lang="en-US" dirty="0"/>
          </a:p>
        </p:txBody>
      </p:sp>
      <p:sp>
        <p:nvSpPr>
          <p:cNvPr id="7" name="Rectangle 6"/>
          <p:cNvSpPr/>
          <p:nvPr/>
        </p:nvSpPr>
        <p:spPr>
          <a:xfrm>
            <a:off x="434212" y="4876800"/>
            <a:ext cx="8366888" cy="646331"/>
          </a:xfrm>
          <a:prstGeom prst="rect">
            <a:avLst/>
          </a:prstGeom>
          <a:solidFill>
            <a:schemeClr val="bg2">
              <a:lumMod val="95000"/>
            </a:schemeClr>
          </a:solidFill>
          <a:ln>
            <a:solidFill>
              <a:schemeClr val="bg2">
                <a:lumMod val="50000"/>
              </a:schemeClr>
            </a:solidFill>
          </a:ln>
        </p:spPr>
        <p:txBody>
          <a:bodyPr wrap="square">
            <a:spAutoFit/>
          </a:bodyPr>
          <a:lstStyle/>
          <a:p>
            <a:r>
              <a:rPr lang="en-US" dirty="0">
                <a:solidFill>
                  <a:srgbClr val="646464"/>
                </a:solidFill>
                <a:latin typeface="Consolas" panose="020B0609020204030204" pitchFamily="49" charset="0"/>
              </a:rPr>
              <a:t>@</a:t>
            </a:r>
            <a:r>
              <a:rPr lang="en-US" dirty="0" err="1">
                <a:solidFill>
                  <a:srgbClr val="000000"/>
                </a:solidFill>
                <a:latin typeface="Consolas" panose="020B0609020204030204" pitchFamily="49" charset="0"/>
              </a:rPr>
              <a:t>RequestMapping</a:t>
            </a:r>
            <a:r>
              <a:rPr lang="en-US" dirty="0">
                <a:solidFill>
                  <a:srgbClr val="000000"/>
                </a:solidFill>
                <a:latin typeface="Consolas" panose="020B0609020204030204" pitchFamily="49" charset="0"/>
              </a:rPr>
              <a:t>(value = </a:t>
            </a:r>
            <a:r>
              <a:rPr lang="en-US" dirty="0">
                <a:solidFill>
                  <a:srgbClr val="2A00FF"/>
                </a:solidFill>
                <a:latin typeface="Consolas" panose="020B0609020204030204" pitchFamily="49" charset="0"/>
              </a:rPr>
              <a:t>"/welcome"</a:t>
            </a:r>
            <a:r>
              <a:rPr lang="en-US" dirty="0">
                <a:solidFill>
                  <a:srgbClr val="000000"/>
                </a:solidFill>
                <a:latin typeface="Consolas" panose="020B0609020204030204" pitchFamily="49" charset="0"/>
              </a:rPr>
              <a:t>, headers=</a:t>
            </a:r>
            <a:r>
              <a:rPr lang="en-US" dirty="0">
                <a:solidFill>
                  <a:srgbClr val="2A00FF"/>
                </a:solidFill>
                <a:latin typeface="Consolas" panose="020B0609020204030204" pitchFamily="49" charset="0"/>
              </a:rPr>
              <a:t>"accept=text/*"</a:t>
            </a:r>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welcome() {}</a:t>
            </a:r>
            <a:endParaRPr lang="en-US" dirty="0"/>
          </a:p>
        </p:txBody>
      </p:sp>
    </p:spTree>
    <p:extLst>
      <p:ext uri="{BB962C8B-B14F-4D97-AF65-F5344CB8AC3E}">
        <p14:creationId xmlns:p14="http://schemas.microsoft.com/office/powerpoint/2010/main" val="2670138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MVC model</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pic>
        <p:nvPicPr>
          <p:cNvPr id="8" name="Picture 10" descr="mvc"/>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2470753" y="838200"/>
            <a:ext cx="41910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5706" y="4419600"/>
            <a:ext cx="8241094" cy="1477328"/>
          </a:xfrm>
          <a:prstGeom prst="rect">
            <a:avLst/>
          </a:prstGeom>
        </p:spPr>
        <p:txBody>
          <a:bodyPr wrap="square">
            <a:spAutoFit/>
          </a:bodyPr>
          <a:lstStyle/>
          <a:p>
            <a:r>
              <a:rPr lang="en-US" b="1" dirty="0">
                <a:solidFill>
                  <a:schemeClr val="tx1">
                    <a:lumMod val="75000"/>
                    <a:lumOff val="25000"/>
                  </a:schemeClr>
                </a:solidFill>
              </a:rPr>
              <a:t>Models</a:t>
            </a:r>
            <a:r>
              <a:rPr lang="en-US" dirty="0">
                <a:solidFill>
                  <a:schemeClr val="tx1">
                    <a:lumMod val="75000"/>
                    <a:lumOff val="25000"/>
                  </a:schemeClr>
                </a:solidFill>
              </a:rPr>
              <a:t> – Domain objects that are processed by service layer (business logic) or persistent layer (database operation).</a:t>
            </a:r>
          </a:p>
          <a:p>
            <a:r>
              <a:rPr lang="en-US" b="1" dirty="0">
                <a:solidFill>
                  <a:schemeClr val="tx1">
                    <a:lumMod val="75000"/>
                    <a:lumOff val="25000"/>
                  </a:schemeClr>
                </a:solidFill>
              </a:rPr>
              <a:t>Views</a:t>
            </a:r>
            <a:r>
              <a:rPr lang="en-US" dirty="0">
                <a:solidFill>
                  <a:schemeClr val="tx1">
                    <a:lumMod val="75000"/>
                    <a:lumOff val="25000"/>
                  </a:schemeClr>
                </a:solidFill>
              </a:rPr>
              <a:t> – Usually </a:t>
            </a:r>
            <a:r>
              <a:rPr lang="en-US" dirty="0" smtClean="0">
                <a:solidFill>
                  <a:schemeClr val="tx1">
                    <a:lumMod val="75000"/>
                    <a:lumOff val="25000"/>
                  </a:schemeClr>
                </a:solidFill>
              </a:rPr>
              <a:t>JSP or </a:t>
            </a:r>
            <a:r>
              <a:rPr lang="en-US" dirty="0" err="1" smtClean="0">
                <a:solidFill>
                  <a:schemeClr val="tx1">
                    <a:lumMod val="75000"/>
                    <a:lumOff val="25000"/>
                  </a:schemeClr>
                </a:solidFill>
              </a:rPr>
              <a:t>Freemarker</a:t>
            </a:r>
            <a:r>
              <a:rPr lang="en-US" dirty="0" smtClean="0">
                <a:solidFill>
                  <a:schemeClr val="tx1">
                    <a:lumMod val="75000"/>
                    <a:lumOff val="25000"/>
                  </a:schemeClr>
                </a:solidFill>
              </a:rPr>
              <a:t> page.</a:t>
            </a:r>
            <a:endParaRPr lang="en-US" dirty="0">
              <a:solidFill>
                <a:schemeClr val="tx1">
                  <a:lumMod val="75000"/>
                  <a:lumOff val="25000"/>
                </a:schemeClr>
              </a:solidFill>
            </a:endParaRPr>
          </a:p>
          <a:p>
            <a:r>
              <a:rPr lang="en-US" b="1" dirty="0">
                <a:solidFill>
                  <a:schemeClr val="tx1">
                    <a:lumMod val="75000"/>
                    <a:lumOff val="25000"/>
                  </a:schemeClr>
                </a:solidFill>
              </a:rPr>
              <a:t>Controllers</a:t>
            </a:r>
            <a:r>
              <a:rPr lang="en-US" dirty="0">
                <a:solidFill>
                  <a:schemeClr val="tx1">
                    <a:lumMod val="75000"/>
                    <a:lumOff val="25000"/>
                  </a:schemeClr>
                </a:solidFill>
              </a:rPr>
              <a:t> – Interact with service layer for business processing and return a Model.</a:t>
            </a:r>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err="1">
                <a:effectLst>
                  <a:outerShdw blurRad="38100" dist="38100" dir="2700000" algn="tl">
                    <a:srgbClr val="000000">
                      <a:alpha val="43137"/>
                    </a:srgbClr>
                  </a:outerShdw>
                </a:effectLst>
                <a:latin typeface="+mn-lt"/>
              </a:rPr>
              <a:t>CookieValue</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a:t>get the JSESSIONID of the </a:t>
            </a:r>
            <a:r>
              <a:rPr lang="en-US" sz="2400" dirty="0" smtClean="0"/>
              <a:t>cookie</a:t>
            </a:r>
            <a:endParaRPr lang="en-US" sz="2400" dirty="0"/>
          </a:p>
        </p:txBody>
      </p:sp>
      <p:sp>
        <p:nvSpPr>
          <p:cNvPr id="3" name="Rectangle 2"/>
          <p:cNvSpPr/>
          <p:nvPr/>
        </p:nvSpPr>
        <p:spPr>
          <a:xfrm>
            <a:off x="457200" y="1473538"/>
            <a:ext cx="8254052" cy="738664"/>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RequestMapping</a:t>
            </a:r>
            <a:r>
              <a:rPr lang="en-US" sz="1400" dirty="0">
                <a:solidFill>
                  <a:srgbClr val="000000"/>
                </a:solidFill>
                <a:latin typeface="Consolas" panose="020B0609020204030204" pitchFamily="49" charset="0"/>
              </a:rPr>
              <a:t>(value = </a:t>
            </a:r>
            <a:r>
              <a:rPr lang="en-US" sz="1400" dirty="0">
                <a:solidFill>
                  <a:srgbClr val="2A00FF"/>
                </a:solidFill>
                <a:latin typeface="Consolas" panose="020B0609020204030204" pitchFamily="49" charset="0"/>
              </a:rPr>
              <a:t>"/welcome"</a:t>
            </a:r>
            <a:r>
              <a:rPr lang="en-US" sz="1400" dirty="0">
                <a:solidFill>
                  <a:srgbClr val="000000"/>
                </a:solidFill>
                <a:latin typeface="Consolas" panose="020B0609020204030204" pitchFamily="49" charset="0"/>
              </a:rPr>
              <a:t>)</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welcome(</a:t>
            </a:r>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CookieValue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"JSESSIONID"</a:t>
            </a:r>
            <a:r>
              <a:rPr lang="en-US" sz="1400" dirty="0">
                <a:solidFill>
                  <a:srgbClr val="000000"/>
                </a:solidFill>
                <a:latin typeface="Consolas" panose="020B0609020204030204" pitchFamily="49" charset="0"/>
              </a:rPr>
              <a:t>) String session){</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030716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a:effectLst>
                  <a:outerShdw blurRad="38100" dist="38100" dir="2700000" algn="tl">
                    <a:srgbClr val="000000">
                      <a:alpha val="43137"/>
                    </a:srgbClr>
                  </a:outerShdw>
                </a:effectLst>
                <a:latin typeface="+mn-lt"/>
              </a:rPr>
              <a:t>Data Representation</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a:t>template view</a:t>
            </a:r>
          </a:p>
          <a:p>
            <a:pPr lvl="1"/>
            <a:r>
              <a:rPr lang="en-US" sz="2000" dirty="0" err="1"/>
              <a:t>ViewResolver</a:t>
            </a:r>
            <a:r>
              <a:rPr lang="en-US" sz="2000" dirty="0"/>
              <a:t>, View</a:t>
            </a:r>
          </a:p>
          <a:p>
            <a:pPr lvl="1"/>
            <a:r>
              <a:rPr lang="en-US" sz="2000" dirty="0"/>
              <a:t>HTML, Excel, PDF, etc.</a:t>
            </a:r>
          </a:p>
          <a:p>
            <a:r>
              <a:rPr lang="en-US" sz="2400" dirty="0"/>
              <a:t>data view</a:t>
            </a:r>
          </a:p>
          <a:p>
            <a:pPr lvl="1"/>
            <a:r>
              <a:rPr lang="en-US" sz="2000" dirty="0" err="1"/>
              <a:t>HttpMessageConverter</a:t>
            </a:r>
            <a:endParaRPr lang="en-US" sz="2000" dirty="0"/>
          </a:p>
          <a:p>
            <a:pPr lvl="1"/>
            <a:r>
              <a:rPr lang="en-US" sz="2000" dirty="0"/>
              <a:t>XML, JSON, etc.</a:t>
            </a:r>
          </a:p>
        </p:txBody>
      </p:sp>
    </p:spTree>
    <p:extLst>
      <p:ext uri="{BB962C8B-B14F-4D97-AF65-F5344CB8AC3E}">
        <p14:creationId xmlns:p14="http://schemas.microsoft.com/office/powerpoint/2010/main" val="4185755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a:effectLst>
                  <a:outerShdw blurRad="38100" dist="38100" dir="2700000" algn="tl">
                    <a:srgbClr val="000000">
                      <a:alpha val="43137"/>
                    </a:srgbClr>
                  </a:outerShdw>
                </a:effectLst>
                <a:latin typeface="+mn-lt"/>
              </a:rPr>
              <a:t>View resolver</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3871119"/>
          </a:xfrm>
        </p:spPr>
        <p:txBody>
          <a:bodyPr/>
          <a:lstStyle/>
          <a:p>
            <a:r>
              <a:rPr lang="en-US" sz="2400" dirty="0" err="1"/>
              <a:t>XmlViewResolver</a:t>
            </a:r>
            <a:endParaRPr lang="en-US" sz="2400" dirty="0"/>
          </a:p>
          <a:p>
            <a:r>
              <a:rPr lang="en-US" sz="2400" dirty="0" err="1"/>
              <a:t>ResourceBundleViewResolver</a:t>
            </a:r>
            <a:endParaRPr lang="en-US" sz="2400" dirty="0"/>
          </a:p>
          <a:p>
            <a:r>
              <a:rPr lang="en-US" sz="2400" dirty="0" err="1"/>
              <a:t>UrlBasedViewResolver</a:t>
            </a:r>
            <a:endParaRPr lang="en-US" sz="2400" dirty="0"/>
          </a:p>
          <a:p>
            <a:r>
              <a:rPr lang="en-US" sz="2400" dirty="0" err="1"/>
              <a:t>InternalResourceViewResolver</a:t>
            </a:r>
            <a:endParaRPr lang="en-US" sz="2400" dirty="0"/>
          </a:p>
          <a:p>
            <a:r>
              <a:rPr lang="en-US" sz="2400" dirty="0" err="1"/>
              <a:t>BeanNameViewResolver</a:t>
            </a:r>
            <a:endParaRPr lang="en-US" sz="2400" dirty="0"/>
          </a:p>
          <a:p>
            <a:r>
              <a:rPr lang="en-US" sz="2400" dirty="0" err="1"/>
              <a:t>ContentNegotiatingViewResolver</a:t>
            </a:r>
            <a:endParaRPr lang="en-US" sz="2400" dirty="0"/>
          </a:p>
        </p:txBody>
      </p:sp>
    </p:spTree>
    <p:extLst>
      <p:ext uri="{BB962C8B-B14F-4D97-AF65-F5344CB8AC3E}">
        <p14:creationId xmlns:p14="http://schemas.microsoft.com/office/powerpoint/2010/main" val="162666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7394"/>
          </a:xfrm>
        </p:spPr>
        <p:txBody>
          <a:bodyPr/>
          <a:lstStyle/>
          <a:p>
            <a:r>
              <a:rPr lang="en-US" dirty="0" smtClean="0">
                <a:effectLst>
                  <a:outerShdw blurRad="38100" dist="38100" dir="2700000" algn="tl">
                    <a:srgbClr val="000000">
                      <a:alpha val="43137"/>
                    </a:srgbClr>
                  </a:outerShdw>
                </a:effectLst>
                <a:latin typeface="+mn-lt"/>
              </a:rPr>
              <a:t>View</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r>
              <a:rPr lang="en-US" sz="2400" dirty="0"/>
              <a:t>JSP &amp; JSTL</a:t>
            </a:r>
          </a:p>
          <a:p>
            <a:r>
              <a:rPr lang="en-US" sz="2400" dirty="0"/>
              <a:t>Tiles</a:t>
            </a:r>
          </a:p>
          <a:p>
            <a:r>
              <a:rPr lang="en-US" sz="2400" dirty="0"/>
              <a:t>Velocity</a:t>
            </a:r>
          </a:p>
          <a:p>
            <a:r>
              <a:rPr lang="en-US" sz="2400" dirty="0" err="1"/>
              <a:t>FreeMarker</a:t>
            </a:r>
            <a:endParaRPr lang="en-US" sz="2400" dirty="0"/>
          </a:p>
          <a:p>
            <a:r>
              <a:rPr lang="en-US" sz="2400" dirty="0"/>
              <a:t>etc.</a:t>
            </a:r>
          </a:p>
          <a:p>
            <a:r>
              <a:rPr lang="en-US" sz="2400" dirty="0"/>
              <a:t>prefix</a:t>
            </a:r>
          </a:p>
          <a:p>
            <a:pPr lvl="1"/>
            <a:r>
              <a:rPr lang="en-US" sz="2000" dirty="0"/>
              <a:t>redirect:</a:t>
            </a:r>
          </a:p>
          <a:p>
            <a:pPr lvl="1"/>
            <a:r>
              <a:rPr lang="en-US" sz="2000" dirty="0"/>
              <a:t>forward:</a:t>
            </a:r>
          </a:p>
        </p:txBody>
      </p:sp>
    </p:spTree>
    <p:extLst>
      <p:ext uri="{BB962C8B-B14F-4D97-AF65-F5344CB8AC3E}">
        <p14:creationId xmlns:p14="http://schemas.microsoft.com/office/powerpoint/2010/main" val="2751923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err="1">
                <a:effectLst>
                  <a:outerShdw blurRad="38100" dist="38100" dir="2700000" algn="tl">
                    <a:srgbClr val="000000">
                      <a:alpha val="43137"/>
                    </a:srgbClr>
                  </a:outerShdw>
                </a:effectLst>
                <a:latin typeface="+mn-lt"/>
              </a:rPr>
              <a:t>UrlBasedViewResolver</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a:xfrm>
            <a:off x="373134" y="929481"/>
            <a:ext cx="8412480" cy="5181600"/>
          </a:xfrm>
        </p:spPr>
        <p:txBody>
          <a:bodyPr/>
          <a:lstStyle/>
          <a:p>
            <a:pPr marL="0" indent="0">
              <a:buNone/>
            </a:pPr>
            <a:endParaRPr lang="en-US" sz="2400" dirty="0" smtClean="0"/>
          </a:p>
          <a:p>
            <a:pPr marL="0" indent="0">
              <a:buNone/>
            </a:pPr>
            <a:endParaRPr lang="en-US" sz="2400" dirty="0"/>
          </a:p>
          <a:p>
            <a:pPr marL="0" indent="0">
              <a:buNone/>
            </a:pPr>
            <a:endParaRPr lang="en-US" sz="2400" dirty="0" smtClean="0"/>
          </a:p>
          <a:p>
            <a:r>
              <a:rPr lang="en-US" sz="2400" dirty="0" smtClean="0"/>
              <a:t>use case</a:t>
            </a:r>
          </a:p>
          <a:p>
            <a:pPr marL="400050" lvl="1" indent="0">
              <a:buNone/>
            </a:pPr>
            <a:r>
              <a:rPr lang="en-US" sz="2000" dirty="0"/>
              <a:t>If @Controller return "</a:t>
            </a:r>
            <a:r>
              <a:rPr lang="en-US" sz="2000" b="1" dirty="0"/>
              <a:t>cars/show</a:t>
            </a:r>
            <a:r>
              <a:rPr lang="en-US" sz="2000" dirty="0"/>
              <a:t>"</a:t>
            </a:r>
          </a:p>
          <a:p>
            <a:pPr marL="400050" lvl="1" indent="0">
              <a:buNone/>
            </a:pPr>
            <a:r>
              <a:rPr lang="en-US" sz="2000" dirty="0"/>
              <a:t>view class will process "</a:t>
            </a:r>
            <a:r>
              <a:rPr lang="en-US" sz="2000" b="1" dirty="0"/>
              <a:t>/WEB-INF/</a:t>
            </a:r>
            <a:r>
              <a:rPr lang="en-US" sz="2000" b="1" dirty="0" err="1"/>
              <a:t>jsp</a:t>
            </a:r>
            <a:r>
              <a:rPr lang="en-US" sz="2000" b="1" dirty="0"/>
              <a:t>/cars/</a:t>
            </a:r>
            <a:r>
              <a:rPr lang="en-US" sz="2000" b="1" dirty="0" err="1"/>
              <a:t>show.jsp</a:t>
            </a:r>
            <a:r>
              <a:rPr lang="en-US" sz="2000" dirty="0"/>
              <a:t>"</a:t>
            </a:r>
          </a:p>
        </p:txBody>
      </p:sp>
      <p:sp>
        <p:nvSpPr>
          <p:cNvPr id="3" name="Rectangle 2"/>
          <p:cNvSpPr/>
          <p:nvPr/>
        </p:nvSpPr>
        <p:spPr>
          <a:xfrm>
            <a:off x="373134" y="1066800"/>
            <a:ext cx="8542266" cy="1384995"/>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highlight>
                  <a:srgbClr val="D4D4D4"/>
                </a:highlight>
                <a:latin typeface="Consolas" panose="020B0609020204030204" pitchFamily="49" charset="0"/>
              </a:rPr>
              <a:t>bean </a:t>
            </a:r>
            <a:r>
              <a:rPr lang="en-US" sz="1400" dirty="0">
                <a:solidFill>
                  <a:srgbClr val="7F007F"/>
                </a:solidFill>
                <a:highlight>
                  <a:srgbClr val="D4D4D4"/>
                </a:highlight>
                <a:latin typeface="Consolas" panose="020B0609020204030204" pitchFamily="49" charset="0"/>
              </a:rPr>
              <a:t>id</a:t>
            </a:r>
            <a:r>
              <a:rPr lang="en-US" sz="1400" dirty="0">
                <a:solidFill>
                  <a:srgbClr val="000000"/>
                </a:solidFill>
                <a:highlight>
                  <a:srgbClr val="D4D4D4"/>
                </a:highlight>
                <a:latin typeface="Consolas" panose="020B0609020204030204" pitchFamily="49" charset="0"/>
              </a:rPr>
              <a:t>=</a:t>
            </a:r>
            <a:r>
              <a:rPr lang="en-US" sz="1400" i="1" dirty="0">
                <a:solidFill>
                  <a:srgbClr val="2A00FF"/>
                </a:solidFill>
                <a:highlight>
                  <a:srgbClr val="D4D4D4"/>
                </a:highlight>
                <a:latin typeface="Consolas" panose="020B0609020204030204" pitchFamily="49" charset="0"/>
              </a:rPr>
              <a:t>"</a:t>
            </a:r>
            <a:r>
              <a:rPr lang="en-US" sz="1400" i="1" dirty="0" err="1">
                <a:solidFill>
                  <a:srgbClr val="2A00FF"/>
                </a:solidFill>
                <a:highlight>
                  <a:srgbClr val="D4D4D4"/>
                </a:highlight>
                <a:latin typeface="Consolas" panose="020B0609020204030204" pitchFamily="49" charset="0"/>
              </a:rPr>
              <a:t>viewResolver</a:t>
            </a:r>
            <a:r>
              <a:rPr lang="en-US" sz="1400" i="1" dirty="0">
                <a:solidFill>
                  <a:srgbClr val="2A00FF"/>
                </a:solidFill>
                <a:highlight>
                  <a:srgbClr val="D4D4D4"/>
                </a:highlight>
                <a:latin typeface="Consolas" panose="020B0609020204030204" pitchFamily="49" charset="0"/>
              </a:rPr>
              <a:t>"</a:t>
            </a:r>
          </a:p>
          <a:p>
            <a:r>
              <a:rPr lang="en-US" sz="1400" dirty="0" smtClean="0">
                <a:solidFill>
                  <a:srgbClr val="7F007F"/>
                </a:solidFill>
                <a:latin typeface="Consolas" panose="020B0609020204030204" pitchFamily="49" charset="0"/>
              </a:rPr>
              <a:t>   class</a:t>
            </a:r>
            <a:r>
              <a:rPr lang="en-US" sz="1400"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err="1">
                <a:solidFill>
                  <a:srgbClr val="2A00FF"/>
                </a:solidFill>
                <a:latin typeface="Consolas" panose="020B0609020204030204" pitchFamily="49" charset="0"/>
              </a:rPr>
              <a:t>org.springframework.web.servlet.view.UrlBasedViewResolver</a:t>
            </a:r>
            <a:r>
              <a:rPr lang="en-US" sz="1400" i="1" dirty="0">
                <a:solidFill>
                  <a:srgbClr val="2A00FF"/>
                </a:solidFill>
                <a:latin typeface="Consolas" panose="020B0609020204030204" pitchFamily="49" charset="0"/>
              </a:rPr>
              <a:t>"</a:t>
            </a:r>
            <a:r>
              <a:rPr lang="en-US" sz="1400" i="1" dirty="0">
                <a:solidFill>
                  <a:srgbClr val="008080"/>
                </a:solidFill>
                <a:latin typeface="Consolas" panose="020B0609020204030204" pitchFamily="49" charset="0"/>
              </a:rPr>
              <a:t>&gt;</a:t>
            </a:r>
          </a:p>
          <a:p>
            <a:r>
              <a:rPr lang="en-US" sz="1400" dirty="0" smtClean="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property </a:t>
            </a:r>
            <a:r>
              <a:rPr lang="en-US" sz="1400" dirty="0">
                <a:solidFill>
                  <a:srgbClr val="7F007F"/>
                </a:solidFill>
                <a:latin typeface="Consolas" panose="020B0609020204030204" pitchFamily="49" charset="0"/>
              </a:rPr>
              <a:t>name</a:t>
            </a:r>
            <a:r>
              <a:rPr lang="en-US" sz="1400"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err="1">
                <a:solidFill>
                  <a:srgbClr val="2A00FF"/>
                </a:solidFill>
                <a:latin typeface="Consolas" panose="020B0609020204030204" pitchFamily="49" charset="0"/>
              </a:rPr>
              <a:t>viewClass</a:t>
            </a:r>
            <a:r>
              <a:rPr lang="en-US" sz="1400" i="1" dirty="0">
                <a:solidFill>
                  <a:srgbClr val="2A00FF"/>
                </a:solidFill>
                <a:latin typeface="Consolas" panose="020B0609020204030204" pitchFamily="49" charset="0"/>
              </a:rPr>
              <a:t>" </a:t>
            </a:r>
            <a:r>
              <a:rPr lang="en-US" sz="1400" i="1" dirty="0">
                <a:solidFill>
                  <a:srgbClr val="7F007F"/>
                </a:solidFill>
                <a:latin typeface="Consolas" panose="020B0609020204030204" pitchFamily="49" charset="0"/>
              </a:rPr>
              <a:t>value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err="1">
                <a:solidFill>
                  <a:srgbClr val="2A00FF"/>
                </a:solidFill>
                <a:latin typeface="Consolas" panose="020B0609020204030204" pitchFamily="49" charset="0"/>
              </a:rPr>
              <a:t>org.springframework.web.servlet.view.JstlView</a:t>
            </a:r>
            <a:r>
              <a:rPr lang="en-US" sz="1400" i="1" dirty="0">
                <a:solidFill>
                  <a:srgbClr val="2A00FF"/>
                </a:solidFill>
                <a:latin typeface="Consolas" panose="020B0609020204030204" pitchFamily="49" charset="0"/>
              </a:rPr>
              <a:t>" </a:t>
            </a:r>
            <a:r>
              <a:rPr lang="en-US" sz="1400" i="1" dirty="0">
                <a:solidFill>
                  <a:srgbClr val="008080"/>
                </a:solidFill>
                <a:latin typeface="Consolas" panose="020B0609020204030204" pitchFamily="49" charset="0"/>
              </a:rPr>
              <a:t>/&gt;</a:t>
            </a:r>
          </a:p>
          <a:p>
            <a:r>
              <a:rPr lang="en-US" sz="1400" dirty="0" smtClean="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property </a:t>
            </a:r>
            <a:r>
              <a:rPr lang="en-US" sz="1400" dirty="0">
                <a:solidFill>
                  <a:srgbClr val="7F007F"/>
                </a:solidFill>
                <a:latin typeface="Consolas" panose="020B0609020204030204" pitchFamily="49" charset="0"/>
              </a:rPr>
              <a:t>name</a:t>
            </a:r>
            <a:r>
              <a:rPr lang="en-US" sz="1400"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"prefix" </a:t>
            </a:r>
            <a:r>
              <a:rPr lang="en-US" sz="1400" i="1" dirty="0">
                <a:solidFill>
                  <a:srgbClr val="7F007F"/>
                </a:solidFill>
                <a:latin typeface="Consolas" panose="020B0609020204030204" pitchFamily="49" charset="0"/>
              </a:rPr>
              <a:t>value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"/WEB-INF/</a:t>
            </a:r>
            <a:r>
              <a:rPr lang="en-US" sz="1400" i="1" dirty="0" err="1">
                <a:solidFill>
                  <a:srgbClr val="2A00FF"/>
                </a:solidFill>
                <a:latin typeface="Consolas" panose="020B0609020204030204" pitchFamily="49" charset="0"/>
              </a:rPr>
              <a:t>jsp</a:t>
            </a:r>
            <a:r>
              <a:rPr lang="en-US" sz="1400" i="1" dirty="0">
                <a:solidFill>
                  <a:srgbClr val="2A00FF"/>
                </a:solidFill>
                <a:latin typeface="Consolas" panose="020B0609020204030204" pitchFamily="49" charset="0"/>
              </a:rPr>
              <a:t>/" </a:t>
            </a:r>
            <a:r>
              <a:rPr lang="en-US" sz="1400" i="1" dirty="0">
                <a:solidFill>
                  <a:srgbClr val="008080"/>
                </a:solidFill>
                <a:latin typeface="Consolas" panose="020B0609020204030204" pitchFamily="49" charset="0"/>
              </a:rPr>
              <a:t>/&gt;</a:t>
            </a:r>
          </a:p>
          <a:p>
            <a:r>
              <a:rPr lang="en-US" sz="1400" dirty="0" smtClean="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property </a:t>
            </a:r>
            <a:r>
              <a:rPr lang="en-US" sz="1400" dirty="0">
                <a:solidFill>
                  <a:srgbClr val="7F007F"/>
                </a:solidFill>
                <a:latin typeface="Consolas" panose="020B0609020204030204" pitchFamily="49" charset="0"/>
              </a:rPr>
              <a:t>name</a:t>
            </a:r>
            <a:r>
              <a:rPr lang="en-US" sz="1400"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"suffix" </a:t>
            </a:r>
            <a:r>
              <a:rPr lang="en-US" sz="1400" i="1" dirty="0">
                <a:solidFill>
                  <a:srgbClr val="7F007F"/>
                </a:solidFill>
                <a:latin typeface="Consolas" panose="020B0609020204030204" pitchFamily="49" charset="0"/>
              </a:rPr>
              <a:t>value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err="1">
                <a:solidFill>
                  <a:srgbClr val="2A00FF"/>
                </a:solidFill>
                <a:latin typeface="Consolas" panose="020B0609020204030204" pitchFamily="49" charset="0"/>
              </a:rPr>
              <a:t>jsp</a:t>
            </a:r>
            <a:r>
              <a:rPr lang="en-US" sz="1400" i="1" dirty="0">
                <a:solidFill>
                  <a:srgbClr val="2A00FF"/>
                </a:solidFill>
                <a:latin typeface="Consolas" panose="020B0609020204030204" pitchFamily="49" charset="0"/>
              </a:rPr>
              <a:t>" </a:t>
            </a:r>
            <a:r>
              <a:rPr lang="en-US" sz="1400" i="1"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highlight>
                  <a:srgbClr val="D4D4D4"/>
                </a:highlight>
                <a:latin typeface="Consolas" panose="020B0609020204030204" pitchFamily="49" charset="0"/>
              </a:rPr>
              <a:t>bean</a:t>
            </a:r>
            <a:r>
              <a:rPr lang="en-US" sz="1400" dirty="0">
                <a:solidFill>
                  <a:srgbClr val="008080"/>
                </a:solidFill>
                <a:highlight>
                  <a:srgbClr val="D4D4D4"/>
                </a:highlight>
                <a:latin typeface="Consolas" panose="020B0609020204030204" pitchFamily="49" charset="0"/>
              </a:rPr>
              <a:t>&gt;</a:t>
            </a:r>
            <a:endParaRPr lang="en-US" sz="1400" dirty="0"/>
          </a:p>
        </p:txBody>
      </p:sp>
    </p:spTree>
    <p:extLst>
      <p:ext uri="{BB962C8B-B14F-4D97-AF65-F5344CB8AC3E}">
        <p14:creationId xmlns:p14="http://schemas.microsoft.com/office/powerpoint/2010/main" val="1849221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Exception Handling</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p:txBody>
          <a:bodyPr/>
          <a:lstStyle/>
          <a:p>
            <a:r>
              <a:rPr lang="en-US" sz="2400" dirty="0" smtClean="0"/>
              <a:t>Using try/catch</a:t>
            </a:r>
          </a:p>
          <a:p>
            <a:endParaRPr lang="en-US" dirty="0"/>
          </a:p>
          <a:p>
            <a:r>
              <a:rPr lang="en-US" sz="2400" dirty="0"/>
              <a:t>Using @</a:t>
            </a:r>
            <a:r>
              <a:rPr lang="en-US" sz="2400" dirty="0" err="1" smtClean="0"/>
              <a:t>ExceptionHandler</a:t>
            </a:r>
            <a:endParaRPr lang="en-US" sz="2400" dirty="0" smtClean="0"/>
          </a:p>
          <a:p>
            <a:pPr marL="0" indent="0">
              <a:buNone/>
            </a:pPr>
            <a:endParaRPr lang="en-US" dirty="0"/>
          </a:p>
        </p:txBody>
      </p:sp>
      <p:sp>
        <p:nvSpPr>
          <p:cNvPr id="3" name="Rectangle 2"/>
          <p:cNvSpPr/>
          <p:nvPr/>
        </p:nvSpPr>
        <p:spPr>
          <a:xfrm>
            <a:off x="685800" y="1600200"/>
            <a:ext cx="3477234" cy="369332"/>
          </a:xfrm>
          <a:prstGeom prst="rect">
            <a:avLst/>
          </a:prstGeom>
          <a:solidFill>
            <a:schemeClr val="bg2">
              <a:lumMod val="95000"/>
            </a:schemeClr>
          </a:solidFill>
          <a:ln>
            <a:solidFill>
              <a:schemeClr val="bg2">
                <a:lumMod val="50000"/>
              </a:schemeClr>
            </a:solidFill>
          </a:ln>
        </p:spPr>
        <p:txBody>
          <a:bodyPr wrap="none">
            <a:spAutoFit/>
          </a:bodyPr>
          <a:lstStyle/>
          <a:p>
            <a:r>
              <a:rPr lang="en-US" dirty="0">
                <a:solidFill>
                  <a:srgbClr val="7F0055"/>
                </a:solidFill>
                <a:highlight>
                  <a:srgbClr val="E8F2FE"/>
                </a:highlight>
                <a:latin typeface="Consolas" panose="020B0609020204030204" pitchFamily="49" charset="0"/>
              </a:rPr>
              <a:t>try</a:t>
            </a:r>
            <a:r>
              <a:rPr lang="en-US" dirty="0">
                <a:solidFill>
                  <a:srgbClr val="000000"/>
                </a:solidFill>
                <a:highlight>
                  <a:srgbClr val="E8F2FE"/>
                </a:highlight>
                <a:latin typeface="Consolas" panose="020B0609020204030204" pitchFamily="49" charset="0"/>
              </a:rPr>
              <a:t>{… … …} </a:t>
            </a:r>
            <a:r>
              <a:rPr lang="en-US" dirty="0">
                <a:solidFill>
                  <a:srgbClr val="7F0055"/>
                </a:solidFill>
                <a:highlight>
                  <a:srgbClr val="E8F2FE"/>
                </a:highlight>
                <a:latin typeface="Consolas" panose="020B0609020204030204" pitchFamily="49" charset="0"/>
              </a:rPr>
              <a:t>catch</a:t>
            </a:r>
            <a:r>
              <a:rPr lang="en-US" dirty="0">
                <a:solidFill>
                  <a:srgbClr val="000000"/>
                </a:solidFill>
                <a:highlight>
                  <a:srgbClr val="E8F2FE"/>
                </a:highlight>
                <a:latin typeface="Consolas" panose="020B0609020204030204" pitchFamily="49" charset="0"/>
              </a:rPr>
              <a:t>(…){… … …}</a:t>
            </a:r>
            <a:endParaRPr lang="en-US" dirty="0"/>
          </a:p>
        </p:txBody>
      </p:sp>
      <p:sp>
        <p:nvSpPr>
          <p:cNvPr id="10" name="Rectangle 9"/>
          <p:cNvSpPr/>
          <p:nvPr/>
        </p:nvSpPr>
        <p:spPr>
          <a:xfrm>
            <a:off x="685800" y="2655332"/>
            <a:ext cx="7772400" cy="954107"/>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ExceptionHandler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IOException.</a:t>
            </a:r>
            <a:r>
              <a:rPr lang="en-US" sz="1400" dirty="0" err="1">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err="1">
                <a:solidFill>
                  <a:srgbClr val="000000"/>
                </a:solidFill>
                <a:latin typeface="Consolas" panose="020B0609020204030204" pitchFamily="49" charset="0"/>
              </a:rPr>
              <a:t>handleIOException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IOException</a:t>
            </a:r>
            <a:r>
              <a:rPr lang="en-US" sz="1400" dirty="0">
                <a:solidFill>
                  <a:srgbClr val="000000"/>
                </a:solidFill>
                <a:latin typeface="Consolas" panose="020B0609020204030204" pitchFamily="49" charset="0"/>
              </a:rPr>
              <a:t> ex, </a:t>
            </a:r>
            <a:r>
              <a:rPr lang="en-US" sz="1400" dirty="0" err="1">
                <a:solidFill>
                  <a:srgbClr val="000000"/>
                </a:solidFill>
                <a:latin typeface="Consolas" panose="020B0609020204030204" pitchFamily="49" charset="0"/>
              </a:rPr>
              <a:t>HttpServletRequest</a:t>
            </a:r>
            <a:r>
              <a:rPr lang="en-US" sz="1400" dirty="0">
                <a:solidFill>
                  <a:srgbClr val="000000"/>
                </a:solidFill>
                <a:latin typeface="Consolas" panose="020B0609020204030204" pitchFamily="49" charset="0"/>
              </a:rPr>
              <a:t> request) {</a:t>
            </a:r>
          </a:p>
          <a:p>
            <a:r>
              <a:rPr lang="en-US" sz="1400" dirty="0" smtClean="0">
                <a:solidFill>
                  <a:srgbClr val="7F0055"/>
                </a:solidFill>
                <a:latin typeface="Consolas" panose="020B0609020204030204" pitchFamily="49" charset="0"/>
              </a:rPr>
              <a:t>     return</a:t>
            </a:r>
            <a:r>
              <a:rPr lang="en-US" sz="1400" dirty="0" smtClean="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"error"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Validation</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2" name="Content Placeholder 1"/>
          <p:cNvSpPr>
            <a:spLocks noGrp="1"/>
          </p:cNvSpPr>
          <p:nvPr>
            <p:ph sz="quarter" idx="14"/>
          </p:nvPr>
        </p:nvSpPr>
        <p:spPr/>
        <p:txBody>
          <a:bodyPr/>
          <a:lstStyle/>
          <a:p>
            <a:r>
              <a:rPr lang="en-US" sz="2400" dirty="0" smtClean="0"/>
              <a:t>Model</a:t>
            </a:r>
          </a:p>
          <a:p>
            <a:endParaRPr lang="en-US" sz="2400" dirty="0"/>
          </a:p>
          <a:p>
            <a:endParaRPr lang="en-US" sz="2400" dirty="0" smtClean="0"/>
          </a:p>
          <a:p>
            <a:endParaRPr lang="en-US" sz="2400" dirty="0"/>
          </a:p>
          <a:p>
            <a:endParaRPr lang="en-US" sz="2400" dirty="0" smtClean="0"/>
          </a:p>
          <a:p>
            <a:r>
              <a:rPr lang="en-US" sz="2400" dirty="0" smtClean="0"/>
              <a:t>Controller</a:t>
            </a:r>
          </a:p>
          <a:p>
            <a:pPr marL="0" indent="0">
              <a:buNone/>
            </a:pPr>
            <a:endParaRPr lang="en-US" dirty="0"/>
          </a:p>
        </p:txBody>
      </p:sp>
      <p:sp>
        <p:nvSpPr>
          <p:cNvPr id="3" name="Rectangle 2"/>
          <p:cNvSpPr/>
          <p:nvPr/>
        </p:nvSpPr>
        <p:spPr>
          <a:xfrm>
            <a:off x="464574" y="1317522"/>
            <a:ext cx="7696200" cy="2246769"/>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Person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Size(min=2, max=30)</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private</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err="1">
                <a:solidFill>
                  <a:srgbClr val="000000"/>
                </a:solidFill>
                <a:latin typeface="Consolas" panose="020B0609020204030204" pitchFamily="49" charset="0"/>
              </a:rPr>
              <a:t>NotNull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Min(18)</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private</a:t>
            </a:r>
            <a:r>
              <a:rPr lang="en-US" sz="1400" dirty="0">
                <a:solidFill>
                  <a:srgbClr val="000000"/>
                </a:solidFill>
                <a:latin typeface="Consolas" panose="020B0609020204030204" pitchFamily="49" charset="0"/>
              </a:rPr>
              <a:t> Integer </a:t>
            </a:r>
            <a:r>
              <a:rPr lang="en-US" sz="1400" dirty="0">
                <a:solidFill>
                  <a:srgbClr val="0000C0"/>
                </a:solidFill>
                <a:latin typeface="Consolas" panose="020B0609020204030204" pitchFamily="49" charset="0"/>
              </a:rPr>
              <a:t>age</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6" name="Rectangle 5"/>
          <p:cNvSpPr/>
          <p:nvPr/>
        </p:nvSpPr>
        <p:spPr>
          <a:xfrm>
            <a:off x="464574" y="3949243"/>
            <a:ext cx="7696200" cy="1815882"/>
          </a:xfrm>
          <a:prstGeom prst="rect">
            <a:avLst/>
          </a:prstGeom>
          <a:solidFill>
            <a:schemeClr val="bg2">
              <a:lumMod val="95000"/>
            </a:schemeClr>
          </a:solidFill>
          <a:ln>
            <a:solidFill>
              <a:schemeClr val="bg2">
                <a:lumMod val="50000"/>
              </a:schemeClr>
            </a:solidFill>
          </a:ln>
        </p:spPr>
        <p:txBody>
          <a:bodyPr wrap="square">
            <a:spAutoFit/>
          </a:bodyPr>
          <a:lstStyle/>
          <a:p>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RequestMapping(value=</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 method=</a:t>
            </a:r>
            <a:r>
              <a:rPr lang="en-US" sz="1400" dirty="0" err="1">
                <a:solidFill>
                  <a:srgbClr val="000000"/>
                </a:solidFill>
                <a:latin typeface="Consolas" panose="020B0609020204030204" pitchFamily="49" charset="0"/>
              </a:rPr>
              <a:t>RequestMethod.POST</a:t>
            </a:r>
            <a:r>
              <a:rPr lang="en-US" sz="1400" dirty="0">
                <a:solidFill>
                  <a:srgbClr val="000000"/>
                </a:solidFill>
                <a:latin typeface="Consolas" panose="020B0609020204030204" pitchFamily="49" charset="0"/>
              </a:rPr>
              <a:t>)</a:t>
            </a: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err="1">
                <a:solidFill>
                  <a:srgbClr val="000000"/>
                </a:solidFill>
                <a:latin typeface="Consolas" panose="020B0609020204030204" pitchFamily="49" charset="0"/>
              </a:rPr>
              <a:t>checkPersonInfo</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a:t>
            </a:r>
            <a:r>
              <a:rPr lang="en-US" sz="1400" dirty="0">
                <a:solidFill>
                  <a:srgbClr val="000000"/>
                </a:solidFill>
                <a:latin typeface="Consolas" panose="020B0609020204030204" pitchFamily="49" charset="0"/>
              </a:rPr>
              <a:t>Valid Person </a:t>
            </a:r>
            <a:r>
              <a:rPr lang="en-US" sz="1400" dirty="0" err="1">
                <a:solidFill>
                  <a:srgbClr val="000000"/>
                </a:solidFill>
                <a:latin typeface="Consolas" panose="020B0609020204030204" pitchFamily="49" charset="0"/>
              </a:rPr>
              <a:t>person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BindingResult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bindingResult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bindingResult.hasErrors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"form"</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"redirect:/results"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smtClean="0">
                <a:effectLst>
                  <a:outerShdw blurRad="38100" dist="38100" dir="2700000" algn="tl">
                    <a:srgbClr val="000000">
                      <a:alpha val="43137"/>
                    </a:srgbClr>
                  </a:outerShdw>
                </a:effectLst>
                <a:latin typeface="+mn-lt"/>
              </a:rPr>
              <a:t>Spring MVC Request Lifecycle</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pic>
        <p:nvPicPr>
          <p:cNvPr id="3" name="Picture 2"/>
          <p:cNvPicPr>
            <a:picLocks noChangeAspect="1"/>
          </p:cNvPicPr>
          <p:nvPr/>
        </p:nvPicPr>
        <p:blipFill>
          <a:blip r:embed="rId3"/>
          <a:stretch>
            <a:fillRect/>
          </a:stretch>
        </p:blipFill>
        <p:spPr>
          <a:xfrm>
            <a:off x="1143000" y="855248"/>
            <a:ext cx="6811771" cy="5201423"/>
          </a:xfrm>
          <a:prstGeom prst="rect">
            <a:avLst/>
          </a:prstGeom>
        </p:spPr>
      </p:pic>
    </p:spTree>
    <p:extLst>
      <p:ext uri="{BB962C8B-B14F-4D97-AF65-F5344CB8AC3E}">
        <p14:creationId xmlns:p14="http://schemas.microsoft.com/office/powerpoint/2010/main" val="4225856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7" name="Content Placeholder 6"/>
          <p:cNvSpPr>
            <a:spLocks noGrp="1"/>
          </p:cNvSpPr>
          <p:nvPr>
            <p:ph sz="quarter" idx="14"/>
          </p:nvPr>
        </p:nvSpPr>
        <p:spPr>
          <a:xfrm>
            <a:off x="1752600" y="1371600"/>
            <a:ext cx="5791200" cy="3657600"/>
          </a:xfrm>
          <a:solidFill>
            <a:schemeClr val="bg2">
              <a:lumMod val="95000"/>
            </a:schemeClr>
          </a:solidFill>
          <a:ln>
            <a:solidFill>
              <a:schemeClr val="bg2">
                <a:lumMod val="50000"/>
              </a:schemeClr>
            </a:solidFill>
          </a:ln>
        </p:spPr>
        <p:txBody>
          <a:bodyPr>
            <a:normAutofit/>
          </a:bodyPr>
          <a:lstStyle/>
          <a:p>
            <a:pPr marL="0" indent="0">
              <a:buNone/>
            </a:pPr>
            <a:r>
              <a:rPr lang="en-US" sz="1400" dirty="0" smtClean="0">
                <a:solidFill>
                  <a:schemeClr val="accent1">
                    <a:lumMod val="75000"/>
                  </a:schemeClr>
                </a:solidFill>
                <a:latin typeface="Courier New" pitchFamily="49" charset="0"/>
                <a:cs typeface="Courier New" pitchFamily="49" charset="0"/>
              </a:rPr>
              <a:t>&lt;</a:t>
            </a:r>
            <a:r>
              <a:rPr lang="en-US" sz="1400" dirty="0">
                <a:solidFill>
                  <a:schemeClr val="accent1">
                    <a:lumMod val="75000"/>
                  </a:schemeClr>
                </a:solidFill>
                <a:latin typeface="Courier New" pitchFamily="49" charset="0"/>
                <a:cs typeface="Courier New" pitchFamily="49" charset="0"/>
              </a:rPr>
              <a:t>dependency&gt;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groupId</a:t>
            </a:r>
            <a:r>
              <a:rPr lang="en-US" sz="1400" dirty="0">
                <a:solidFill>
                  <a:schemeClr val="accent1">
                    <a:lumMod val="75000"/>
                  </a:schemeClr>
                </a:solidFill>
                <a:latin typeface="Courier New" pitchFamily="49" charset="0"/>
                <a:cs typeface="Courier New" pitchFamily="49" charset="0"/>
              </a:rPr>
              <a:t>&gt;</a:t>
            </a:r>
            <a:r>
              <a:rPr lang="en-US" sz="1400" dirty="0" err="1">
                <a:latin typeface="Courier New" pitchFamily="49" charset="0"/>
                <a:cs typeface="Courier New" pitchFamily="49" charset="0"/>
              </a:rPr>
              <a:t>org.springframework</a:t>
            </a:r>
            <a:r>
              <a:rPr lang="en-US" sz="1400" dirty="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groupId</a:t>
            </a:r>
            <a:r>
              <a:rPr lang="en-US" sz="1400" dirty="0">
                <a:solidFill>
                  <a:schemeClr val="accent1">
                    <a:lumMod val="75000"/>
                  </a:schemeClr>
                </a:solidFill>
                <a:latin typeface="Courier New" pitchFamily="49" charset="0"/>
                <a:cs typeface="Courier New" pitchFamily="49" charset="0"/>
              </a:rPr>
              <a:t>&gt;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artifactId</a:t>
            </a:r>
            <a:r>
              <a:rPr lang="en-US" sz="1400" dirty="0">
                <a:solidFill>
                  <a:schemeClr val="accent1">
                    <a:lumMod val="75000"/>
                  </a:schemeClr>
                </a:solidFill>
                <a:latin typeface="Courier New" pitchFamily="49" charset="0"/>
                <a:cs typeface="Courier New" pitchFamily="49" charset="0"/>
              </a:rPr>
              <a:t>&gt;</a:t>
            </a:r>
            <a:r>
              <a:rPr lang="en-US" sz="1400" dirty="0">
                <a:latin typeface="Courier New" pitchFamily="49" charset="0"/>
                <a:cs typeface="Courier New" pitchFamily="49" charset="0"/>
              </a:rPr>
              <a:t>spring-web</a:t>
            </a:r>
            <a:r>
              <a:rPr lang="en-US" sz="1400" dirty="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artifactId</a:t>
            </a:r>
            <a:r>
              <a:rPr lang="en-US" sz="1400" dirty="0">
                <a:solidFill>
                  <a:schemeClr val="accent1">
                    <a:lumMod val="75000"/>
                  </a:schemeClr>
                </a:solidFill>
                <a:latin typeface="Courier New" pitchFamily="49" charset="0"/>
                <a:cs typeface="Courier New" pitchFamily="49" charset="0"/>
              </a:rPr>
              <a:t>&gt;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&lt;version&gt;</a:t>
            </a:r>
            <a:r>
              <a:rPr lang="en-US" sz="1400" dirty="0">
                <a:latin typeface="Courier New" pitchFamily="49" charset="0"/>
                <a:cs typeface="Courier New" pitchFamily="49" charset="0"/>
              </a:rPr>
              <a:t>4.1.0.RELEASE</a:t>
            </a:r>
            <a:r>
              <a:rPr lang="en-US" sz="1400" dirty="0" smtClean="0">
                <a:solidFill>
                  <a:schemeClr val="accent1">
                    <a:lumMod val="75000"/>
                  </a:schemeClr>
                </a:solidFill>
                <a:latin typeface="Courier New" pitchFamily="49" charset="0"/>
                <a:cs typeface="Courier New" pitchFamily="49" charset="0"/>
              </a:rPr>
              <a:t>&lt;/</a:t>
            </a:r>
            <a:r>
              <a:rPr lang="en-US" sz="1400" dirty="0">
                <a:solidFill>
                  <a:schemeClr val="accent1">
                    <a:lumMod val="75000"/>
                  </a:schemeClr>
                </a:solidFill>
                <a:latin typeface="Courier New" pitchFamily="49" charset="0"/>
                <a:cs typeface="Courier New" pitchFamily="49" charset="0"/>
              </a:rPr>
              <a:t>version&gt;</a:t>
            </a:r>
          </a:p>
          <a:p>
            <a:pPr marL="0" indent="0">
              <a:buNone/>
            </a:pPr>
            <a:r>
              <a:rPr lang="en-US" sz="1400" dirty="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a:solidFill>
                  <a:schemeClr val="accent1">
                    <a:lumMod val="75000"/>
                  </a:schemeClr>
                </a:solidFill>
                <a:latin typeface="Courier New" pitchFamily="49" charset="0"/>
                <a:cs typeface="Courier New" pitchFamily="49" charset="0"/>
              </a:rPr>
              <a:t>dependency&gt;</a:t>
            </a:r>
          </a:p>
          <a:p>
            <a:pPr marL="0" indent="0">
              <a:buNone/>
            </a:pPr>
            <a:r>
              <a:rPr lang="en-US" sz="1400" dirty="0" smtClean="0">
                <a:solidFill>
                  <a:schemeClr val="accent1">
                    <a:lumMod val="75000"/>
                  </a:schemeClr>
                </a:solidFill>
                <a:latin typeface="Courier New" pitchFamily="49" charset="0"/>
                <a:cs typeface="Courier New" pitchFamily="49" charset="0"/>
              </a:rPr>
              <a:t> &lt;</a:t>
            </a:r>
            <a:r>
              <a:rPr lang="en-US" sz="1400" dirty="0">
                <a:solidFill>
                  <a:schemeClr val="accent1">
                    <a:lumMod val="75000"/>
                  </a:schemeClr>
                </a:solidFill>
                <a:latin typeface="Courier New" pitchFamily="49" charset="0"/>
                <a:cs typeface="Courier New" pitchFamily="49" charset="0"/>
              </a:rPr>
              <a:t>dependency&gt;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groupId</a:t>
            </a:r>
            <a:r>
              <a:rPr lang="en-US" sz="1400" dirty="0">
                <a:solidFill>
                  <a:schemeClr val="accent1">
                    <a:lumMod val="75000"/>
                  </a:schemeClr>
                </a:solidFill>
                <a:latin typeface="Courier New" pitchFamily="49" charset="0"/>
                <a:cs typeface="Courier New" pitchFamily="49" charset="0"/>
              </a:rPr>
              <a:t>&gt;</a:t>
            </a:r>
            <a:r>
              <a:rPr lang="en-US" sz="1400" dirty="0" err="1">
                <a:latin typeface="Courier New" pitchFamily="49" charset="0"/>
                <a:cs typeface="Courier New" pitchFamily="49" charset="0"/>
              </a:rPr>
              <a:t>org.springframework</a:t>
            </a:r>
            <a:r>
              <a:rPr lang="en-US" sz="1400" dirty="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groupId</a:t>
            </a:r>
            <a:r>
              <a:rPr lang="en-US" sz="1400" dirty="0">
                <a:solidFill>
                  <a:schemeClr val="accent1">
                    <a:lumMod val="75000"/>
                  </a:schemeClr>
                </a:solidFill>
                <a:latin typeface="Courier New" pitchFamily="49" charset="0"/>
                <a:cs typeface="Courier New" pitchFamily="49" charset="0"/>
              </a:rPr>
              <a:t>&gt;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artifactId</a:t>
            </a:r>
            <a:r>
              <a:rPr lang="en-US" sz="1400" dirty="0">
                <a:solidFill>
                  <a:schemeClr val="accent1">
                    <a:lumMod val="75000"/>
                  </a:schemeClr>
                </a:solidFill>
                <a:latin typeface="Courier New" pitchFamily="49" charset="0"/>
                <a:cs typeface="Courier New" pitchFamily="49" charset="0"/>
              </a:rPr>
              <a:t>&gt;</a:t>
            </a:r>
            <a:r>
              <a:rPr lang="en-US" sz="1400" dirty="0">
                <a:latin typeface="Courier New" pitchFamily="49" charset="0"/>
                <a:cs typeface="Courier New" pitchFamily="49" charset="0"/>
              </a:rPr>
              <a:t>spring-</a:t>
            </a:r>
            <a:r>
              <a:rPr lang="en-US" sz="1400" dirty="0" err="1">
                <a:latin typeface="Courier New" pitchFamily="49" charset="0"/>
                <a:cs typeface="Courier New" pitchFamily="49" charset="0"/>
              </a:rPr>
              <a:t>webmvc</a:t>
            </a:r>
            <a:r>
              <a:rPr lang="en-US" sz="1400" dirty="0">
                <a:solidFill>
                  <a:schemeClr val="accent1">
                    <a:lumMod val="75000"/>
                  </a:schemeClr>
                </a:solidFill>
                <a:latin typeface="Courier New" pitchFamily="49" charset="0"/>
                <a:cs typeface="Courier New" pitchFamily="49" charset="0"/>
              </a:rPr>
              <a:t>&lt;/</a:t>
            </a:r>
            <a:r>
              <a:rPr lang="en-US" sz="1400" dirty="0" err="1">
                <a:solidFill>
                  <a:schemeClr val="accent1">
                    <a:lumMod val="75000"/>
                  </a:schemeClr>
                </a:solidFill>
                <a:latin typeface="Courier New" pitchFamily="49" charset="0"/>
                <a:cs typeface="Courier New" pitchFamily="49" charset="0"/>
              </a:rPr>
              <a:t>artifactId</a:t>
            </a:r>
            <a:r>
              <a:rPr lang="en-US" sz="1400" dirty="0">
                <a:solidFill>
                  <a:schemeClr val="accent1">
                    <a:lumMod val="75000"/>
                  </a:schemeClr>
                </a:solidFill>
                <a:latin typeface="Courier New" pitchFamily="49" charset="0"/>
                <a:cs typeface="Courier New" pitchFamily="49" charset="0"/>
              </a:rPr>
              <a:t>&gt;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&lt;version&gt;</a:t>
            </a:r>
            <a:r>
              <a:rPr lang="en-US" sz="1400" dirty="0">
                <a:latin typeface="Courier New" pitchFamily="49" charset="0"/>
                <a:cs typeface="Courier New" pitchFamily="49" charset="0"/>
              </a:rPr>
              <a:t>4.1.0.RELEASE</a:t>
            </a:r>
            <a:r>
              <a:rPr lang="en-US" sz="1400" dirty="0" smtClean="0">
                <a:solidFill>
                  <a:schemeClr val="accent1">
                    <a:lumMod val="75000"/>
                  </a:schemeClr>
                </a:solidFill>
                <a:latin typeface="Courier New" pitchFamily="49" charset="0"/>
                <a:cs typeface="Courier New" pitchFamily="49" charset="0"/>
              </a:rPr>
              <a:t>&lt;/</a:t>
            </a:r>
            <a:r>
              <a:rPr lang="en-US" sz="1400" dirty="0">
                <a:solidFill>
                  <a:schemeClr val="accent1">
                    <a:lumMod val="75000"/>
                  </a:schemeClr>
                </a:solidFill>
                <a:latin typeface="Courier New" pitchFamily="49" charset="0"/>
                <a:cs typeface="Courier New" pitchFamily="49" charset="0"/>
              </a:rPr>
              <a:t>version&gt;</a:t>
            </a:r>
          </a:p>
          <a:p>
            <a:pPr marL="0" indent="0">
              <a:buNone/>
            </a:pPr>
            <a:r>
              <a:rPr lang="en-US" sz="1400" dirty="0" smtClean="0">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&lt;/</a:t>
            </a:r>
            <a:r>
              <a:rPr lang="en-US" sz="1400" dirty="0">
                <a:solidFill>
                  <a:schemeClr val="accent1">
                    <a:lumMod val="75000"/>
                  </a:schemeClr>
                </a:solidFill>
                <a:latin typeface="Courier New" pitchFamily="49" charset="0"/>
                <a:cs typeface="Courier New" pitchFamily="49" charset="0"/>
              </a:rPr>
              <a:t>dependency</a:t>
            </a:r>
            <a:r>
              <a:rPr lang="en-US" sz="1400" dirty="0" smtClean="0">
                <a:solidFill>
                  <a:schemeClr val="accent1">
                    <a:lumMod val="75000"/>
                  </a:schemeClr>
                </a:solidFill>
                <a:latin typeface="Courier New" pitchFamily="49" charset="0"/>
                <a:cs typeface="Courier New" pitchFamily="49" charset="0"/>
              </a:rPr>
              <a:t>&gt;</a:t>
            </a:r>
            <a:endParaRPr lang="en-US" sz="1400" dirty="0">
              <a:solidFill>
                <a:schemeClr val="accent1">
                  <a:lumMod val="75000"/>
                </a:schemeClr>
              </a:solidFill>
              <a:latin typeface="Courier New" pitchFamily="49" charset="0"/>
              <a:cs typeface="Courier New" pitchFamily="49" charset="0"/>
            </a:endParaRPr>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Maven</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67469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7" name="Content Placeholder 6"/>
          <p:cNvSpPr>
            <a:spLocks noGrp="1"/>
          </p:cNvSpPr>
          <p:nvPr>
            <p:ph sz="quarter" idx="14"/>
          </p:nvPr>
        </p:nvSpPr>
        <p:spPr>
          <a:xfrm>
            <a:off x="457200" y="990600"/>
            <a:ext cx="8320912" cy="4953000"/>
          </a:xfrm>
        </p:spPr>
        <p:txBody>
          <a:bodyPr>
            <a:normAutofit/>
          </a:bodyPr>
          <a:lstStyle/>
          <a:p>
            <a:r>
              <a:rPr lang="en-US" sz="2000" u="sng" dirty="0">
                <a:solidFill>
                  <a:schemeClr val="accent1">
                    <a:lumMod val="75000"/>
                  </a:schemeClr>
                </a:solidFill>
                <a:cs typeface="Courier New" pitchFamily="49" charset="0"/>
                <a:hlinkClick r:id="rId3"/>
              </a:rPr>
              <a:t>reference</a:t>
            </a:r>
          </a:p>
          <a:p>
            <a:pPr lvl="1"/>
            <a:r>
              <a:rPr lang="en-US" sz="1600" u="sng" dirty="0" smtClean="0">
                <a:solidFill>
                  <a:schemeClr val="accent1">
                    <a:lumMod val="75000"/>
                  </a:schemeClr>
                </a:solidFill>
                <a:cs typeface="Courier New" pitchFamily="49" charset="0"/>
                <a:hlinkClick r:id="rId3"/>
              </a:rPr>
              <a:t>http</a:t>
            </a:r>
            <a:r>
              <a:rPr lang="en-US" sz="1600" u="sng" dirty="0">
                <a:solidFill>
                  <a:schemeClr val="accent1">
                    <a:lumMod val="75000"/>
                  </a:schemeClr>
                </a:solidFill>
                <a:cs typeface="Courier New" pitchFamily="49" charset="0"/>
                <a:hlinkClick r:id="rId3"/>
              </a:rPr>
              <a:t>://</a:t>
            </a:r>
            <a:r>
              <a:rPr lang="en-US" sz="1600" u="sng" dirty="0" smtClean="0">
                <a:solidFill>
                  <a:schemeClr val="accent1">
                    <a:lumMod val="75000"/>
                  </a:schemeClr>
                </a:solidFill>
                <a:cs typeface="Courier New" pitchFamily="49" charset="0"/>
                <a:hlinkClick r:id="rId3"/>
              </a:rPr>
              <a:t>spring.io</a:t>
            </a:r>
            <a:endParaRPr lang="en-US" sz="1600" u="sng" dirty="0" smtClean="0">
              <a:solidFill>
                <a:schemeClr val="accent1">
                  <a:lumMod val="75000"/>
                </a:schemeClr>
              </a:solidFill>
              <a:cs typeface="Courier New" pitchFamily="49" charset="0"/>
            </a:endParaRPr>
          </a:p>
          <a:p>
            <a:pPr lvl="1"/>
            <a:r>
              <a:rPr lang="en-US" sz="1600" u="sng" dirty="0" smtClean="0">
                <a:solidFill>
                  <a:schemeClr val="accent1">
                    <a:lumMod val="75000"/>
                  </a:schemeClr>
                </a:solidFill>
                <a:cs typeface="Courier New" pitchFamily="49" charset="0"/>
                <a:hlinkClick r:id="rId4"/>
              </a:rPr>
              <a:t>http</a:t>
            </a:r>
            <a:r>
              <a:rPr lang="en-US" sz="1600" u="sng" dirty="0">
                <a:solidFill>
                  <a:schemeClr val="accent1">
                    <a:lumMod val="75000"/>
                  </a:schemeClr>
                </a:solidFill>
                <a:cs typeface="Courier New" pitchFamily="49" charset="0"/>
                <a:hlinkClick r:id="rId4"/>
              </a:rPr>
              <a:t>://docs.spring.io/spring/docs/current/spring-framework-reference/html/mvc.html</a:t>
            </a:r>
            <a:endParaRPr lang="en-US" sz="1600" u="sng" dirty="0" smtClean="0">
              <a:solidFill>
                <a:schemeClr val="accent1">
                  <a:lumMod val="75000"/>
                </a:schemeClr>
              </a:solidFill>
              <a:cs typeface="Courier New" pitchFamily="49" charset="0"/>
            </a:endParaRPr>
          </a:p>
          <a:p>
            <a:pPr lvl="1"/>
            <a:r>
              <a:rPr lang="en-US" sz="1600" u="sng" dirty="0" smtClean="0">
                <a:solidFill>
                  <a:schemeClr val="accent1">
                    <a:lumMod val="75000"/>
                  </a:schemeClr>
                </a:solidFill>
                <a:cs typeface="Courier New" pitchFamily="49" charset="0"/>
                <a:hlinkClick r:id="rId5"/>
              </a:rPr>
              <a:t>http</a:t>
            </a:r>
            <a:r>
              <a:rPr lang="en-US" sz="1600" u="sng" dirty="0">
                <a:solidFill>
                  <a:schemeClr val="accent1">
                    <a:lumMod val="75000"/>
                  </a:schemeClr>
                </a:solidFill>
                <a:cs typeface="Courier New" pitchFamily="49" charset="0"/>
                <a:hlinkClick r:id="rId5"/>
              </a:rPr>
              <a:t>://www.mkyong.com/tutorials/spring-mvc-tutorials</a:t>
            </a:r>
            <a:r>
              <a:rPr lang="en-US" sz="1600" u="sng" dirty="0" smtClean="0">
                <a:solidFill>
                  <a:schemeClr val="accent1">
                    <a:lumMod val="75000"/>
                  </a:schemeClr>
                </a:solidFill>
                <a:cs typeface="Courier New" pitchFamily="49" charset="0"/>
                <a:hlinkClick r:id="rId5"/>
              </a:rPr>
              <a:t>/</a:t>
            </a:r>
            <a:endParaRPr lang="en-US" sz="1600" u="sng" dirty="0" smtClean="0">
              <a:solidFill>
                <a:schemeClr val="accent1">
                  <a:lumMod val="75000"/>
                </a:schemeClr>
              </a:solidFill>
              <a:cs typeface="Courier New" pitchFamily="49" charset="0"/>
            </a:endParaRPr>
          </a:p>
          <a:p>
            <a:pPr lvl="1"/>
            <a:r>
              <a:rPr lang="en-US" sz="1600" u="sng" dirty="0">
                <a:solidFill>
                  <a:schemeClr val="accent1">
                    <a:lumMod val="75000"/>
                  </a:schemeClr>
                </a:solidFill>
                <a:cs typeface="Courier New" pitchFamily="49" charset="0"/>
                <a:hlinkClick r:id="rId6"/>
              </a:rPr>
              <a:t>http://</a:t>
            </a:r>
            <a:r>
              <a:rPr lang="en-US" sz="1600" u="sng" dirty="0" smtClean="0">
                <a:solidFill>
                  <a:schemeClr val="accent1">
                    <a:lumMod val="75000"/>
                  </a:schemeClr>
                </a:solidFill>
                <a:cs typeface="Courier New" pitchFamily="49" charset="0"/>
                <a:hlinkClick r:id="rId6"/>
              </a:rPr>
              <a:t>www.tutorialspoint.com/spring/spring_web_mvc_framework.htm</a:t>
            </a:r>
            <a:endParaRPr lang="en-US" sz="1600" u="sng" dirty="0" smtClean="0">
              <a:solidFill>
                <a:schemeClr val="accent1">
                  <a:lumMod val="75000"/>
                </a:schemeClr>
              </a:solidFill>
              <a:cs typeface="Courier New" pitchFamily="49" charset="0"/>
            </a:endParaRPr>
          </a:p>
          <a:p>
            <a:r>
              <a:rPr lang="en-US" sz="2000" u="sng" dirty="0" smtClean="0">
                <a:solidFill>
                  <a:schemeClr val="accent1">
                    <a:lumMod val="75000"/>
                  </a:schemeClr>
                </a:solidFill>
                <a:cs typeface="Courier New" pitchFamily="49" charset="0"/>
              </a:rPr>
              <a:t>blog</a:t>
            </a:r>
            <a:endParaRPr lang="en-US" sz="2000" u="sng" dirty="0">
              <a:solidFill>
                <a:schemeClr val="accent1">
                  <a:lumMod val="75000"/>
                </a:schemeClr>
              </a:solidFill>
              <a:cs typeface="Courier New" pitchFamily="49" charset="0"/>
            </a:endParaRPr>
          </a:p>
          <a:p>
            <a:pPr lvl="1"/>
            <a:r>
              <a:rPr lang="en-US" sz="1600" u="sng" dirty="0">
                <a:solidFill>
                  <a:schemeClr val="accent1">
                    <a:lumMod val="75000"/>
                  </a:schemeClr>
                </a:solidFill>
                <a:cs typeface="Courier New" pitchFamily="49" charset="0"/>
                <a:hlinkClick r:id="rId7"/>
              </a:rPr>
              <a:t>http://spring.io/blog</a:t>
            </a:r>
            <a:endParaRPr lang="en-US" sz="1600" u="sng" dirty="0">
              <a:solidFill>
                <a:schemeClr val="accent1">
                  <a:lumMod val="75000"/>
                </a:schemeClr>
              </a:solidFill>
              <a:cs typeface="Courier New" pitchFamily="49" charset="0"/>
            </a:endParaRPr>
          </a:p>
          <a:p>
            <a:r>
              <a:rPr lang="en-US" sz="2000" u="sng" dirty="0" smtClean="0">
                <a:solidFill>
                  <a:schemeClr val="accent1">
                    <a:lumMod val="75000"/>
                  </a:schemeClr>
                </a:solidFill>
                <a:cs typeface="Courier New" pitchFamily="49" charset="0"/>
              </a:rPr>
              <a:t>forum</a:t>
            </a:r>
          </a:p>
          <a:p>
            <a:pPr lvl="1"/>
            <a:r>
              <a:rPr lang="en-US" sz="1600" u="sng" dirty="0">
                <a:solidFill>
                  <a:schemeClr val="accent1">
                    <a:lumMod val="75000"/>
                  </a:schemeClr>
                </a:solidFill>
                <a:cs typeface="Courier New" pitchFamily="49" charset="0"/>
                <a:hlinkClick r:id="rId8"/>
              </a:rPr>
              <a:t>http://forum.spring.io/forum/spring-projects/web</a:t>
            </a:r>
            <a:endParaRPr lang="en-US" sz="1600" u="sng" dirty="0" smtClean="0">
              <a:solidFill>
                <a:schemeClr val="accent1">
                  <a:lumMod val="75000"/>
                </a:schemeClr>
              </a:solidFill>
              <a:cs typeface="Courier New" pitchFamily="49" charset="0"/>
            </a:endParaRPr>
          </a:p>
        </p:txBody>
      </p:sp>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Resources</a:t>
            </a: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3896696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smtClean="0">
                <a:effectLst>
                  <a:outerShdw blurRad="38100" dist="38100" dir="2700000" algn="tl">
                    <a:srgbClr val="000000">
                      <a:alpha val="43137"/>
                    </a:srgbClr>
                  </a:outerShdw>
                </a:effectLst>
                <a:latin typeface="+mn-lt"/>
              </a:rPr>
              <a:t>Front Controller pattern</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3" name="Content Placeholder 2"/>
          <p:cNvSpPr>
            <a:spLocks noGrp="1"/>
          </p:cNvSpPr>
          <p:nvPr>
            <p:ph sz="quarter" idx="14"/>
          </p:nvPr>
        </p:nvSpPr>
        <p:spPr/>
        <p:txBody>
          <a:body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928687"/>
            <a:ext cx="76200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US" b="1" dirty="0" smtClean="0"/>
              <a:t>spring-web</a:t>
            </a:r>
            <a:r>
              <a:rPr lang="en-US" dirty="0" smtClean="0"/>
              <a:t> </a:t>
            </a:r>
            <a:r>
              <a:rPr lang="en-US" dirty="0"/>
              <a:t>module </a:t>
            </a:r>
            <a:r>
              <a:rPr lang="en-US" dirty="0" smtClean="0"/>
              <a:t>- </a:t>
            </a:r>
            <a:r>
              <a:rPr lang="en-US" dirty="0"/>
              <a:t>basic web-oriented integration features such as multipart file upload functionality and the initialization of the </a:t>
            </a:r>
            <a:r>
              <a:rPr lang="en-US" dirty="0" err="1"/>
              <a:t>IoC</a:t>
            </a:r>
            <a:r>
              <a:rPr lang="en-US" dirty="0"/>
              <a:t> container using Servlet listeners and a web-oriented application context</a:t>
            </a:r>
            <a:r>
              <a:rPr lang="en-US" dirty="0" smtClean="0"/>
              <a:t>.</a:t>
            </a:r>
            <a:endParaRPr lang="en-US" dirty="0"/>
          </a:p>
          <a:p>
            <a:r>
              <a:rPr lang="en-US" b="1" dirty="0" smtClean="0"/>
              <a:t>spring-</a:t>
            </a:r>
            <a:r>
              <a:rPr lang="en-US" b="1" dirty="0" err="1" smtClean="0"/>
              <a:t>webmvc</a:t>
            </a:r>
            <a:r>
              <a:rPr lang="en-US" dirty="0" smtClean="0"/>
              <a:t> module - Spring’s </a:t>
            </a:r>
            <a:r>
              <a:rPr lang="en-US" dirty="0"/>
              <a:t>model-view-controller (MVC) and REST Web Services implementation for web applications. </a:t>
            </a:r>
          </a:p>
        </p:txBody>
      </p:sp>
      <p:sp>
        <p:nvSpPr>
          <p:cNvPr id="4" name="Title 3"/>
          <p:cNvSpPr>
            <a:spLocks noGrp="1"/>
          </p:cNvSpPr>
          <p:nvPr>
            <p:ph type="title"/>
          </p:nvPr>
        </p:nvSpPr>
        <p:spPr>
          <a:xfrm>
            <a:off x="457200" y="274638"/>
            <a:ext cx="8686800" cy="548355"/>
          </a:xfrm>
        </p:spPr>
        <p:txBody>
          <a:bodyPr/>
          <a:lstStyle/>
          <a:p>
            <a:r>
              <a:rPr lang="en-US" dirty="0" smtClean="0"/>
              <a:t>Spring modules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a:t>
            </a:fld>
            <a:endParaRPr lang="en-US" dirty="0"/>
          </a:p>
        </p:txBody>
      </p:sp>
    </p:spTree>
    <p:extLst>
      <p:ext uri="{BB962C8B-B14F-4D97-AF65-F5344CB8AC3E}">
        <p14:creationId xmlns:p14="http://schemas.microsoft.com/office/powerpoint/2010/main" val="273519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a:xfrm>
            <a:off x="457200" y="274638"/>
            <a:ext cx="8686800" cy="543739"/>
          </a:xfrm>
        </p:spPr>
        <p:txBody>
          <a:bodyPr/>
          <a:lstStyle/>
          <a:p>
            <a:r>
              <a:rPr lang="en-US" dirty="0" smtClean="0">
                <a:effectLst>
                  <a:outerShdw blurRad="38100" dist="38100" dir="2700000" algn="tl">
                    <a:srgbClr val="000000">
                      <a:alpha val="43137"/>
                    </a:srgbClr>
                  </a:outerShdw>
                </a:effectLst>
                <a:latin typeface="+mn-lt"/>
              </a:rPr>
              <a:t>Dispatcher Servlet</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752600" y="3124200"/>
            <a:ext cx="5796617" cy="3124200"/>
          </a:xfrm>
        </p:spPr>
      </p:pic>
      <p:sp>
        <p:nvSpPr>
          <p:cNvPr id="7" name="Rectangle 6"/>
          <p:cNvSpPr/>
          <p:nvPr/>
        </p:nvSpPr>
        <p:spPr>
          <a:xfrm>
            <a:off x="457200" y="913686"/>
            <a:ext cx="8320912" cy="2308324"/>
          </a:xfrm>
          <a:prstGeom prst="rect">
            <a:avLst/>
          </a:prstGeom>
        </p:spPr>
        <p:txBody>
          <a:bodyPr wrap="square">
            <a:spAutoFit/>
          </a:bodyPr>
          <a:lstStyle/>
          <a:p>
            <a:pPr marL="342900" indent="-342900">
              <a:buFont typeface="+mj-lt"/>
              <a:buAutoNum type="arabicPeriod"/>
            </a:pPr>
            <a:r>
              <a:rPr lang="en-US" sz="1600" dirty="0">
                <a:solidFill>
                  <a:schemeClr val="tx1">
                    <a:lumMod val="75000"/>
                    <a:lumOff val="25000"/>
                  </a:schemeClr>
                </a:solidFill>
              </a:rPr>
              <a:t>After </a:t>
            </a:r>
            <a:r>
              <a:rPr lang="en-US" sz="1600" dirty="0" err="1">
                <a:solidFill>
                  <a:schemeClr val="tx1">
                    <a:lumMod val="75000"/>
                    <a:lumOff val="25000"/>
                  </a:schemeClr>
                </a:solidFill>
              </a:rPr>
              <a:t>recieving</a:t>
            </a:r>
            <a:r>
              <a:rPr lang="en-US" sz="1600" dirty="0">
                <a:solidFill>
                  <a:schemeClr val="tx1">
                    <a:lumMod val="75000"/>
                    <a:lumOff val="25000"/>
                  </a:schemeClr>
                </a:solidFill>
              </a:rPr>
              <a:t> an HTTP request, </a:t>
            </a:r>
            <a:r>
              <a:rPr lang="en-US" sz="1600" dirty="0" err="1">
                <a:solidFill>
                  <a:schemeClr val="tx1">
                    <a:lumMod val="75000"/>
                    <a:lumOff val="25000"/>
                  </a:schemeClr>
                </a:solidFill>
              </a:rPr>
              <a:t>DispatcherServlet</a:t>
            </a:r>
            <a:r>
              <a:rPr lang="en-US" sz="1600" dirty="0">
                <a:solidFill>
                  <a:schemeClr val="tx1">
                    <a:lumMod val="75000"/>
                    <a:lumOff val="25000"/>
                  </a:schemeClr>
                </a:solidFill>
              </a:rPr>
              <a:t> consults the </a:t>
            </a:r>
            <a:r>
              <a:rPr lang="en-US" sz="1600" dirty="0" err="1">
                <a:solidFill>
                  <a:schemeClr val="tx1">
                    <a:lumMod val="75000"/>
                    <a:lumOff val="25000"/>
                  </a:schemeClr>
                </a:solidFill>
              </a:rPr>
              <a:t>HandlerMapping</a:t>
            </a:r>
            <a:r>
              <a:rPr lang="en-US" sz="1600" dirty="0">
                <a:solidFill>
                  <a:schemeClr val="tx1">
                    <a:lumMod val="75000"/>
                    <a:lumOff val="25000"/>
                  </a:schemeClr>
                </a:solidFill>
              </a:rPr>
              <a:t> to call the appropriate Controller. </a:t>
            </a:r>
          </a:p>
          <a:p>
            <a:pPr marL="342900" indent="-342900">
              <a:buFont typeface="+mj-lt"/>
              <a:buAutoNum type="arabicPeriod"/>
            </a:pPr>
            <a:r>
              <a:rPr lang="en-US" sz="1600" dirty="0">
                <a:solidFill>
                  <a:schemeClr val="tx1">
                    <a:lumMod val="75000"/>
                    <a:lumOff val="25000"/>
                  </a:schemeClr>
                </a:solidFill>
              </a:rPr>
              <a:t>The Controller takes the request and calls the appropriate service methods based on used GET or POST method. The service method will set model data based on defined business logic and returns view name to the </a:t>
            </a:r>
            <a:r>
              <a:rPr lang="en-US" sz="1600" dirty="0" err="1">
                <a:solidFill>
                  <a:schemeClr val="tx1">
                    <a:lumMod val="75000"/>
                    <a:lumOff val="25000"/>
                  </a:schemeClr>
                </a:solidFill>
              </a:rPr>
              <a:t>DispatcherServlet</a:t>
            </a:r>
            <a:r>
              <a:rPr lang="en-US" sz="1600" dirty="0">
                <a:solidFill>
                  <a:schemeClr val="tx1">
                    <a:lumMod val="75000"/>
                    <a:lumOff val="25000"/>
                  </a:schemeClr>
                </a:solidFill>
              </a:rPr>
              <a:t>.</a:t>
            </a:r>
          </a:p>
          <a:p>
            <a:pPr marL="342900" indent="-342900">
              <a:buFont typeface="+mj-lt"/>
              <a:buAutoNum type="arabicPeriod"/>
            </a:pPr>
            <a:r>
              <a:rPr lang="en-US" sz="1600" dirty="0">
                <a:solidFill>
                  <a:schemeClr val="tx1">
                    <a:lumMod val="75000"/>
                    <a:lumOff val="25000"/>
                  </a:schemeClr>
                </a:solidFill>
              </a:rPr>
              <a:t>The </a:t>
            </a:r>
            <a:r>
              <a:rPr lang="en-US" sz="1600" dirty="0" err="1">
                <a:solidFill>
                  <a:schemeClr val="tx1">
                    <a:lumMod val="75000"/>
                    <a:lumOff val="25000"/>
                  </a:schemeClr>
                </a:solidFill>
              </a:rPr>
              <a:t>DispatcherServlet</a:t>
            </a:r>
            <a:r>
              <a:rPr lang="en-US" sz="1600" dirty="0">
                <a:solidFill>
                  <a:schemeClr val="tx1">
                    <a:lumMod val="75000"/>
                    <a:lumOff val="25000"/>
                  </a:schemeClr>
                </a:solidFill>
              </a:rPr>
              <a:t> will take help from </a:t>
            </a:r>
            <a:r>
              <a:rPr lang="en-US" sz="1600" dirty="0" err="1">
                <a:solidFill>
                  <a:schemeClr val="tx1">
                    <a:lumMod val="75000"/>
                    <a:lumOff val="25000"/>
                  </a:schemeClr>
                </a:solidFill>
              </a:rPr>
              <a:t>ViewResolver</a:t>
            </a:r>
            <a:r>
              <a:rPr lang="en-US" sz="1600" dirty="0">
                <a:solidFill>
                  <a:schemeClr val="tx1">
                    <a:lumMod val="75000"/>
                    <a:lumOff val="25000"/>
                  </a:schemeClr>
                </a:solidFill>
              </a:rPr>
              <a:t> to pickup the defined view for the request.</a:t>
            </a:r>
          </a:p>
          <a:p>
            <a:pPr marL="342900" indent="-342900">
              <a:buFont typeface="+mj-lt"/>
              <a:buAutoNum type="arabicPeriod"/>
            </a:pPr>
            <a:r>
              <a:rPr lang="en-US" sz="1600" dirty="0">
                <a:solidFill>
                  <a:schemeClr val="tx1">
                    <a:lumMod val="75000"/>
                    <a:lumOff val="25000"/>
                  </a:schemeClr>
                </a:solidFill>
              </a:rPr>
              <a:t>Once view is finalized, The </a:t>
            </a:r>
            <a:r>
              <a:rPr lang="en-US" sz="1600" dirty="0" err="1">
                <a:solidFill>
                  <a:schemeClr val="tx1">
                    <a:lumMod val="75000"/>
                    <a:lumOff val="25000"/>
                  </a:schemeClr>
                </a:solidFill>
              </a:rPr>
              <a:t>DispatcherServlet</a:t>
            </a:r>
            <a:r>
              <a:rPr lang="en-US" sz="1600" dirty="0">
                <a:solidFill>
                  <a:schemeClr val="tx1">
                    <a:lumMod val="75000"/>
                    <a:lumOff val="25000"/>
                  </a:schemeClr>
                </a:solidFill>
              </a:rPr>
              <a:t> passes the model data to the view which is finally rendered on the browser.</a:t>
            </a:r>
          </a:p>
        </p:txBody>
      </p:sp>
    </p:spTree>
    <p:extLst>
      <p:ext uri="{BB962C8B-B14F-4D97-AF65-F5344CB8AC3E}">
        <p14:creationId xmlns:p14="http://schemas.microsoft.com/office/powerpoint/2010/main" val="2692069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Configuration: web.xml</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8" name="Content Placeholder 2"/>
          <p:cNvSpPr>
            <a:spLocks noGrp="1"/>
          </p:cNvSpPr>
          <p:nvPr>
            <p:ph sz="quarter" idx="14"/>
          </p:nvPr>
        </p:nvSpPr>
        <p:spPr/>
        <p:txBody>
          <a:bodyPr>
            <a:normAutofit/>
          </a:bodyPr>
          <a:lstStyle/>
          <a:p>
            <a:pPr marL="0" indent="0">
              <a:buNone/>
            </a:pPr>
            <a:r>
              <a:rPr lang="en-US" sz="1800" dirty="0">
                <a:cs typeface="Courier New" pitchFamily="49" charset="0"/>
              </a:rPr>
              <a:t>You need to map requests that you want the </a:t>
            </a:r>
            <a:r>
              <a:rPr lang="en-US" sz="1800" dirty="0" err="1">
                <a:cs typeface="Courier New" pitchFamily="49" charset="0"/>
              </a:rPr>
              <a:t>DispatcherServlet</a:t>
            </a:r>
            <a:r>
              <a:rPr lang="en-US" sz="1800" dirty="0">
                <a:cs typeface="Courier New" pitchFamily="49" charset="0"/>
              </a:rPr>
              <a:t> to handle, by using a URL </a:t>
            </a:r>
            <a:r>
              <a:rPr lang="en-US" sz="1800" dirty="0" smtClean="0">
                <a:cs typeface="Courier New" pitchFamily="49" charset="0"/>
              </a:rPr>
              <a:t>mapping </a:t>
            </a:r>
            <a:r>
              <a:rPr lang="en-US" sz="1800" dirty="0">
                <a:cs typeface="Courier New" pitchFamily="49" charset="0"/>
              </a:rPr>
              <a:t>in the </a:t>
            </a:r>
            <a:r>
              <a:rPr lang="en-US" sz="1800" b="1" dirty="0">
                <a:cs typeface="Courier New" pitchFamily="49" charset="0"/>
              </a:rPr>
              <a:t>web.xml</a:t>
            </a:r>
            <a:r>
              <a:rPr lang="en-US" sz="1800" dirty="0">
                <a:cs typeface="Courier New" pitchFamily="49" charset="0"/>
              </a:rPr>
              <a:t> </a:t>
            </a:r>
            <a:r>
              <a:rPr lang="en-US" sz="1800" dirty="0" smtClean="0">
                <a:cs typeface="Courier New" pitchFamily="49" charset="0"/>
              </a:rPr>
              <a:t>file:</a:t>
            </a:r>
            <a:endParaRPr lang="en-US" sz="1800" dirty="0">
              <a:cs typeface="Courier New" pitchFamily="49" charset="0"/>
            </a:endParaRPr>
          </a:p>
        </p:txBody>
      </p:sp>
      <p:sp>
        <p:nvSpPr>
          <p:cNvPr id="3" name="Rectangle 2"/>
          <p:cNvSpPr/>
          <p:nvPr/>
        </p:nvSpPr>
        <p:spPr>
          <a:xfrm>
            <a:off x="685800" y="1676400"/>
            <a:ext cx="7772400" cy="3600986"/>
          </a:xfrm>
          <a:prstGeom prst="rect">
            <a:avLst/>
          </a:prstGeom>
          <a:solidFill>
            <a:schemeClr val="bg2">
              <a:lumMod val="95000"/>
            </a:schemeClr>
          </a:solidFill>
          <a:ln>
            <a:solidFill>
              <a:schemeClr val="bg2">
                <a:lumMod val="50000"/>
              </a:schemeClr>
            </a:solidFill>
          </a:ln>
        </p:spPr>
        <p:txBody>
          <a:bodyPr wrap="square">
            <a:spAutoFit/>
          </a:bodyPr>
          <a:lstStyle/>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web-app </a:t>
            </a:r>
            <a:r>
              <a:rPr lang="en-US" sz="1200" dirty="0">
                <a:solidFill>
                  <a:srgbClr val="7F007F"/>
                </a:solidFill>
                <a:latin typeface="Consolas" panose="020B0609020204030204" pitchFamily="49" charset="0"/>
              </a:rPr>
              <a:t>id</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WebApp_ID</a:t>
            </a:r>
            <a:r>
              <a:rPr lang="en-US" sz="1200" i="1" dirty="0">
                <a:solidFill>
                  <a:srgbClr val="2A00FF"/>
                </a:solidFill>
                <a:latin typeface="Consolas" panose="020B0609020204030204" pitchFamily="49" charset="0"/>
              </a:rPr>
              <a:t>" </a:t>
            </a:r>
            <a:r>
              <a:rPr lang="en-US" sz="1200" i="1" dirty="0">
                <a:solidFill>
                  <a:srgbClr val="7F007F"/>
                </a:solidFill>
                <a:latin typeface="Consolas" panose="020B0609020204030204" pitchFamily="49" charset="0"/>
              </a:rPr>
              <a:t>version</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"2.4"</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xmlns</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"http://java.sun.com/xml/ns/j2ee" </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xmlns:xsi</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"http://www.w3.org/2001/XMLSchema-instance"</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xsi:schemaLocation</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"http://java.sun.com/xml/ns/j2ee </a:t>
            </a:r>
          </a:p>
          <a:p>
            <a:r>
              <a:rPr lang="en-US" sz="1200" i="1" dirty="0">
                <a:solidFill>
                  <a:srgbClr val="2A00FF"/>
                </a:solidFill>
                <a:latin typeface="Consolas" panose="020B0609020204030204" pitchFamily="49" charset="0"/>
              </a:rPr>
              <a:t>    http://java.sun.com/xml/ns/j2ee/web-app_2_4.xsd"</a:t>
            </a:r>
            <a:r>
              <a:rPr lang="en-US" sz="1200" i="1"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display-name&gt;Spring</a:t>
            </a:r>
            <a:r>
              <a:rPr lang="en-US" sz="1200" dirty="0">
                <a:solidFill>
                  <a:srgbClr val="000000"/>
                </a:solidFill>
                <a:latin typeface="Consolas" panose="020B0609020204030204" pitchFamily="49" charset="0"/>
              </a:rPr>
              <a:t> MVC Application</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display-name</a:t>
            </a:r>
            <a:r>
              <a:rPr lang="en-US" sz="1200"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3F7F7F"/>
                </a:solidFill>
                <a:latin typeface="Consolas" panose="020B0609020204030204" pitchFamily="49" charset="0"/>
              </a:rPr>
              <a:t>   </a:t>
            </a:r>
            <a:r>
              <a:rPr lang="en-US" sz="1200" dirty="0" smtClean="0">
                <a:solidFill>
                  <a:srgbClr val="3F7F7F"/>
                </a:solidFill>
                <a:latin typeface="Consolas" panose="020B0609020204030204" pitchFamily="49" charset="0"/>
              </a:rPr>
              <a:t>&lt;servlet&gt;</a:t>
            </a:r>
            <a:endParaRPr lang="en-US" sz="1200" dirty="0">
              <a:solidFill>
                <a:srgbClr val="3F7F7F"/>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a:solidFill>
                  <a:srgbClr val="3F7F7F"/>
                </a:solidFill>
                <a:latin typeface="Consolas" panose="020B0609020204030204" pitchFamily="49" charset="0"/>
              </a:rPr>
              <a:t>&lt;servlet-name&gt;</a:t>
            </a:r>
            <a:r>
              <a:rPr lang="en-US" sz="1200" dirty="0">
                <a:solidFill>
                  <a:srgbClr val="000000"/>
                </a:solidFill>
                <a:latin typeface="Consolas" panose="020B0609020204030204" pitchFamily="49" charset="0"/>
              </a:rPr>
              <a:t>app</a:t>
            </a:r>
            <a:r>
              <a:rPr lang="en-US" sz="1200" dirty="0">
                <a:solidFill>
                  <a:srgbClr val="3F7F7F"/>
                </a:solidFill>
                <a:latin typeface="Consolas" panose="020B0609020204030204" pitchFamily="49" charset="0"/>
              </a:rPr>
              <a:t>&lt;/servlet-name&gt;</a:t>
            </a:r>
          </a:p>
          <a:p>
            <a:r>
              <a:rPr lang="en-US" sz="1200" dirty="0">
                <a:solidFill>
                  <a:srgbClr val="3F7F7F"/>
                </a:solidFill>
                <a:latin typeface="Consolas" panose="020B0609020204030204" pitchFamily="49" charset="0"/>
              </a:rPr>
              <a:t>        &lt;servlet-class&gt;</a:t>
            </a:r>
            <a:r>
              <a:rPr lang="en-US" sz="1200" dirty="0" err="1">
                <a:solidFill>
                  <a:srgbClr val="000000"/>
                </a:solidFill>
                <a:latin typeface="Consolas" panose="020B0609020204030204" pitchFamily="49" charset="0"/>
              </a:rPr>
              <a:t>org.springframework.web.servlet.DispatcherServlet</a:t>
            </a:r>
            <a:r>
              <a:rPr lang="en-US" sz="1200" dirty="0">
                <a:solidFill>
                  <a:srgbClr val="3F7F7F"/>
                </a:solidFill>
                <a:latin typeface="Consolas" panose="020B0609020204030204" pitchFamily="49" charset="0"/>
              </a:rPr>
              <a:t>&lt;/servlet-class&gt;</a:t>
            </a:r>
          </a:p>
          <a:p>
            <a:r>
              <a:rPr lang="en-US" sz="1200" dirty="0" smtClean="0">
                <a:solidFill>
                  <a:srgbClr val="3F7F7F"/>
                </a:solidFill>
                <a:latin typeface="Consolas" panose="020B0609020204030204" pitchFamily="49" charset="0"/>
              </a:rPr>
              <a:t>        &lt;</a:t>
            </a:r>
            <a:r>
              <a:rPr lang="en-US" sz="1200" dirty="0">
                <a:solidFill>
                  <a:srgbClr val="3F7F7F"/>
                </a:solidFill>
                <a:latin typeface="Consolas" panose="020B0609020204030204" pitchFamily="49" charset="0"/>
              </a:rPr>
              <a:t>load-on-startup&gt;</a:t>
            </a:r>
            <a:r>
              <a:rPr lang="en-US" sz="1200" dirty="0">
                <a:solidFill>
                  <a:srgbClr val="000000"/>
                </a:solidFill>
                <a:latin typeface="Consolas" panose="020B0609020204030204" pitchFamily="49" charset="0"/>
              </a:rPr>
              <a:t>1</a:t>
            </a:r>
            <a:r>
              <a:rPr lang="en-US" sz="1200" dirty="0">
                <a:solidFill>
                  <a:srgbClr val="3F7F7F"/>
                </a:solidFill>
                <a:latin typeface="Consolas" panose="020B0609020204030204" pitchFamily="49" charset="0"/>
              </a:rPr>
              <a:t>&lt;/load-on-startup&gt;</a:t>
            </a:r>
          </a:p>
          <a:p>
            <a:r>
              <a:rPr lang="en-US" sz="1200" dirty="0">
                <a:solidFill>
                  <a:srgbClr val="3F7F7F"/>
                </a:solidFill>
                <a:latin typeface="Consolas" panose="020B0609020204030204" pitchFamily="49" charset="0"/>
              </a:rPr>
              <a:t>    &lt;/servlet&gt;</a:t>
            </a:r>
          </a:p>
          <a:p>
            <a:endParaRPr lang="en-US" sz="1200" dirty="0">
              <a:solidFill>
                <a:srgbClr val="3F7F7F"/>
              </a:solidFill>
              <a:latin typeface="Consolas" panose="020B0609020204030204" pitchFamily="49" charset="0"/>
            </a:endParaRPr>
          </a:p>
          <a:p>
            <a:r>
              <a:rPr lang="en-US" sz="1200" dirty="0">
                <a:solidFill>
                  <a:srgbClr val="3F7F7F"/>
                </a:solidFill>
                <a:latin typeface="Consolas" panose="020B0609020204030204" pitchFamily="49" charset="0"/>
              </a:rPr>
              <a:t>    &lt;servlet-mapping&gt;</a:t>
            </a:r>
          </a:p>
          <a:p>
            <a:r>
              <a:rPr lang="en-US" sz="1200" dirty="0">
                <a:solidFill>
                  <a:srgbClr val="3F7F7F"/>
                </a:solidFill>
                <a:latin typeface="Consolas" panose="020B0609020204030204" pitchFamily="49" charset="0"/>
              </a:rPr>
              <a:t>        &lt;servlet-name&gt;</a:t>
            </a:r>
            <a:r>
              <a:rPr lang="en-US" sz="1200" dirty="0">
                <a:solidFill>
                  <a:srgbClr val="000000"/>
                </a:solidFill>
                <a:latin typeface="Consolas" panose="020B0609020204030204" pitchFamily="49" charset="0"/>
              </a:rPr>
              <a:t>app</a:t>
            </a:r>
            <a:r>
              <a:rPr lang="en-US" sz="1200" dirty="0">
                <a:solidFill>
                  <a:srgbClr val="3F7F7F"/>
                </a:solidFill>
                <a:latin typeface="Consolas" panose="020B0609020204030204" pitchFamily="49" charset="0"/>
              </a:rPr>
              <a:t>&lt;/servlet-name&gt;</a:t>
            </a:r>
          </a:p>
          <a:p>
            <a:r>
              <a:rPr lang="en-US" sz="1200" dirty="0">
                <a:solidFill>
                  <a:srgbClr val="3F7F7F"/>
                </a:solidFill>
                <a:latin typeface="Consolas" panose="020B0609020204030204" pitchFamily="49" charset="0"/>
              </a:rPr>
              <a:t>        &lt;</a:t>
            </a:r>
            <a:r>
              <a:rPr lang="en-US" sz="1200" dirty="0" err="1">
                <a:solidFill>
                  <a:srgbClr val="3F7F7F"/>
                </a:solidFill>
                <a:latin typeface="Consolas" panose="020B0609020204030204" pitchFamily="49" charset="0"/>
              </a:rPr>
              <a:t>url</a:t>
            </a:r>
            <a:r>
              <a:rPr lang="en-US" sz="1200" dirty="0">
                <a:solidFill>
                  <a:srgbClr val="3F7F7F"/>
                </a:solidFill>
                <a:latin typeface="Consolas" panose="020B0609020204030204" pitchFamily="49" charset="0"/>
              </a:rPr>
              <a:t>-pattern&gt;</a:t>
            </a:r>
            <a:r>
              <a:rPr lang="en-US" sz="1200" dirty="0">
                <a:solidFill>
                  <a:srgbClr val="000000"/>
                </a:solidFill>
                <a:latin typeface="Consolas" panose="020B0609020204030204" pitchFamily="49" charset="0"/>
              </a:rPr>
              <a:t>/app/*</a:t>
            </a:r>
            <a:r>
              <a:rPr lang="en-US" sz="1200" dirty="0">
                <a:solidFill>
                  <a:srgbClr val="3F7F7F"/>
                </a:solidFill>
                <a:latin typeface="Consolas" panose="020B0609020204030204" pitchFamily="49" charset="0"/>
              </a:rPr>
              <a:t>&lt;/</a:t>
            </a:r>
            <a:r>
              <a:rPr lang="en-US" sz="1200" dirty="0" err="1">
                <a:solidFill>
                  <a:srgbClr val="3F7F7F"/>
                </a:solidFill>
                <a:latin typeface="Consolas" panose="020B0609020204030204" pitchFamily="49" charset="0"/>
              </a:rPr>
              <a:t>url</a:t>
            </a:r>
            <a:r>
              <a:rPr lang="en-US" sz="1200" dirty="0">
                <a:solidFill>
                  <a:srgbClr val="3F7F7F"/>
                </a:solidFill>
                <a:latin typeface="Consolas" panose="020B0609020204030204" pitchFamily="49" charset="0"/>
              </a:rPr>
              <a:t>-pattern&gt;</a:t>
            </a:r>
          </a:p>
          <a:p>
            <a:r>
              <a:rPr lang="en-US" sz="1200" dirty="0">
                <a:solidFill>
                  <a:srgbClr val="3F7F7F"/>
                </a:solidFill>
                <a:latin typeface="Consolas" panose="020B0609020204030204" pitchFamily="49" charset="0"/>
              </a:rPr>
              <a:t>    &lt;/servlet-mapping&gt;</a:t>
            </a:r>
            <a:endParaRPr lang="en-US" sz="1200" dirty="0">
              <a:solidFill>
                <a:srgbClr val="3F7F7F"/>
              </a:solidFill>
              <a:latin typeface="Consolas" panose="020B0609020204030204" pitchFamily="49" charset="0"/>
            </a:endParaRP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web-app</a:t>
            </a:r>
            <a:r>
              <a:rPr lang="en-US" sz="1200" dirty="0">
                <a:solidFill>
                  <a:srgbClr val="008080"/>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325827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Configuration: web.xml</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8" name="Content Placeholder 2"/>
          <p:cNvSpPr>
            <a:spLocks noGrp="1"/>
          </p:cNvSpPr>
          <p:nvPr>
            <p:ph sz="quarter" idx="14"/>
          </p:nvPr>
        </p:nvSpPr>
        <p:spPr/>
        <p:txBody>
          <a:bodyPr>
            <a:normAutofit/>
          </a:bodyPr>
          <a:lstStyle/>
          <a:p>
            <a:pPr marL="0" indent="0">
              <a:buNone/>
            </a:pPr>
            <a:r>
              <a:rPr lang="en-US" sz="1800" dirty="0" smtClean="0">
                <a:cs typeface="Courier New" pitchFamily="49" charset="0"/>
              </a:rPr>
              <a:t>If </a:t>
            </a:r>
            <a:r>
              <a:rPr lang="en-US" sz="1800" dirty="0">
                <a:cs typeface="Courier New" pitchFamily="49" charset="0"/>
              </a:rPr>
              <a:t>you do not want to go with default filename as [servlet-name]-servlet.xml </a:t>
            </a:r>
            <a:r>
              <a:rPr lang="en-US" sz="1800" dirty="0" smtClean="0">
                <a:cs typeface="Courier New" pitchFamily="49" charset="0"/>
              </a:rPr>
              <a:t>and </a:t>
            </a:r>
            <a:r>
              <a:rPr lang="en-US" sz="1800" dirty="0">
                <a:cs typeface="Courier New" pitchFamily="49" charset="0"/>
              </a:rPr>
              <a:t>default location </a:t>
            </a:r>
            <a:r>
              <a:rPr lang="en-US" sz="1800" dirty="0" err="1">
                <a:cs typeface="Courier New" pitchFamily="49" charset="0"/>
              </a:rPr>
              <a:t>asWebContent</a:t>
            </a:r>
            <a:r>
              <a:rPr lang="en-US" sz="1800" dirty="0">
                <a:cs typeface="Courier New" pitchFamily="49" charset="0"/>
              </a:rPr>
              <a:t>/WEB-INF, you can customize this file name and </a:t>
            </a:r>
            <a:r>
              <a:rPr lang="en-US" sz="1800" dirty="0" smtClean="0">
                <a:cs typeface="Courier New" pitchFamily="49" charset="0"/>
              </a:rPr>
              <a:t>location </a:t>
            </a:r>
            <a:r>
              <a:rPr lang="en-US" sz="1800" dirty="0">
                <a:cs typeface="Courier New" pitchFamily="49" charset="0"/>
              </a:rPr>
              <a:t>by adding the servlet </a:t>
            </a:r>
            <a:r>
              <a:rPr lang="en-US" sz="1800" dirty="0" err="1">
                <a:cs typeface="Courier New" pitchFamily="49" charset="0"/>
              </a:rPr>
              <a:t>listenerContextLoaderListener</a:t>
            </a:r>
            <a:r>
              <a:rPr lang="en-US" sz="1800" dirty="0">
                <a:cs typeface="Courier New" pitchFamily="49" charset="0"/>
              </a:rPr>
              <a:t> in your </a:t>
            </a:r>
            <a:r>
              <a:rPr lang="en-US" sz="1800" dirty="0" smtClean="0">
                <a:cs typeface="Courier New" pitchFamily="49" charset="0"/>
              </a:rPr>
              <a:t>web.xml:</a:t>
            </a:r>
            <a:endParaRPr lang="en-US" sz="1800" dirty="0">
              <a:cs typeface="Courier New" pitchFamily="49" charset="0"/>
            </a:endParaRPr>
          </a:p>
        </p:txBody>
      </p:sp>
      <p:sp>
        <p:nvSpPr>
          <p:cNvPr id="2" name="Rectangle 1"/>
          <p:cNvSpPr/>
          <p:nvPr/>
        </p:nvSpPr>
        <p:spPr>
          <a:xfrm>
            <a:off x="762000" y="2057400"/>
            <a:ext cx="7620000" cy="2862322"/>
          </a:xfrm>
          <a:prstGeom prst="rect">
            <a:avLst/>
          </a:prstGeom>
          <a:solidFill>
            <a:schemeClr val="bg2">
              <a:lumMod val="95000"/>
            </a:schemeClr>
          </a:solidFill>
          <a:ln>
            <a:solidFill>
              <a:schemeClr val="bg2">
                <a:lumMod val="50000"/>
              </a:schemeClr>
            </a:solidFill>
          </a:ln>
        </p:spPr>
        <p:txBody>
          <a:bodyPr wrap="square">
            <a:spAutoFit/>
          </a:bodyPr>
          <a:lstStyle/>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web-app...</a:t>
            </a:r>
            <a:r>
              <a:rPr lang="en-US" sz="1200"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3F5FBF"/>
                </a:solidFill>
                <a:latin typeface="Consolas" panose="020B0609020204030204" pitchFamily="49" charset="0"/>
              </a:rPr>
              <a:t>&lt;!-------- </a:t>
            </a:r>
            <a:r>
              <a:rPr lang="en-US" sz="1200" dirty="0" err="1">
                <a:solidFill>
                  <a:srgbClr val="3F5FBF"/>
                </a:solidFill>
                <a:latin typeface="Consolas" panose="020B0609020204030204" pitchFamily="49" charset="0"/>
              </a:rPr>
              <a:t>DispatcherServlet</a:t>
            </a:r>
            <a:r>
              <a:rPr lang="en-US" sz="1200" dirty="0">
                <a:solidFill>
                  <a:srgbClr val="3F5FBF"/>
                </a:solidFill>
                <a:latin typeface="Consolas" panose="020B0609020204030204" pitchFamily="49" charset="0"/>
              </a:rPr>
              <a:t> definition goes here-----&gt;</a:t>
            </a:r>
          </a:p>
          <a:p>
            <a:r>
              <a:rPr lang="en-US" sz="1200" dirty="0">
                <a:solidFill>
                  <a:srgbClr val="000000"/>
                </a:solidFill>
                <a:latin typeface="Consolas" panose="020B0609020204030204" pitchFamily="49" charset="0"/>
              </a:rPr>
              <a: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context-</a:t>
            </a:r>
            <a:r>
              <a:rPr lang="en-US" sz="1200" dirty="0" err="1">
                <a:solidFill>
                  <a:srgbClr val="3F7F7F"/>
                </a:solidFill>
                <a:latin typeface="Consolas" panose="020B0609020204030204" pitchFamily="49" charset="0"/>
              </a:rPr>
              <a:t>param</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-name</a:t>
            </a:r>
            <a:r>
              <a:rPr lang="en-US" sz="1200" dirty="0">
                <a:solidFill>
                  <a:srgbClr val="008080"/>
                </a:solidFill>
                <a:latin typeface="Consolas" panose="020B0609020204030204" pitchFamily="49" charset="0"/>
              </a:rPr>
              <a:t>&gt;</a:t>
            </a:r>
            <a:r>
              <a:rPr lang="en-US" sz="1200" dirty="0" err="1">
                <a:solidFill>
                  <a:srgbClr val="000000"/>
                </a:solidFill>
                <a:latin typeface="Consolas" panose="020B0609020204030204" pitchFamily="49" charset="0"/>
              </a:rPr>
              <a:t>contextConfigLocation</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-name</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-value</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/WEB-INF/HelloWeb-servlet.xml</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-value</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context-</a:t>
            </a:r>
            <a:r>
              <a:rPr lang="en-US" sz="1200" dirty="0" err="1">
                <a:solidFill>
                  <a:srgbClr val="3F7F7F"/>
                </a:solidFill>
                <a:latin typeface="Consolas" panose="020B0609020204030204" pitchFamily="49" charset="0"/>
              </a:rPr>
              <a:t>param</a:t>
            </a:r>
            <a:r>
              <a:rPr lang="en-US" sz="1200"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listener</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listener-class</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org.springframework.web.context.ContextLoaderListener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listener-class</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listener</a:t>
            </a:r>
            <a:r>
              <a:rPr lang="en-US" sz="1200" dirty="0">
                <a:solidFill>
                  <a:srgbClr val="008080"/>
                </a:solidFill>
                <a:latin typeface="Consolas" panose="020B0609020204030204" pitchFamily="49" charset="0"/>
              </a:rPr>
              <a:t>&gt;</a:t>
            </a:r>
          </a:p>
          <a:p>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web-app</a:t>
            </a:r>
            <a:r>
              <a:rPr lang="en-US" sz="1200" dirty="0">
                <a:solidFill>
                  <a:srgbClr val="008080"/>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190521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Configuration: spring </a:t>
            </a:r>
            <a:r>
              <a:rPr lang="en-US" dirty="0" err="1" smtClean="0">
                <a:effectLst>
                  <a:outerShdw blurRad="38100" dist="38100" dir="2700000" algn="tl">
                    <a:srgbClr val="000000">
                      <a:alpha val="43137"/>
                    </a:srgbClr>
                  </a:outerShdw>
                </a:effectLst>
                <a:latin typeface="+mn-lt"/>
              </a:rPr>
              <a:t>config</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
        <p:nvSpPr>
          <p:cNvPr id="3" name="Rectangle 2"/>
          <p:cNvSpPr/>
          <p:nvPr/>
        </p:nvSpPr>
        <p:spPr>
          <a:xfrm>
            <a:off x="436181" y="914400"/>
            <a:ext cx="8341931" cy="369332"/>
          </a:xfrm>
          <a:prstGeom prst="rect">
            <a:avLst/>
          </a:prstGeom>
        </p:spPr>
        <p:txBody>
          <a:bodyPr wrap="square">
            <a:spAutoFit/>
          </a:bodyPr>
          <a:lstStyle/>
          <a:p>
            <a:r>
              <a:rPr lang="en-US" dirty="0">
                <a:solidFill>
                  <a:schemeClr val="tx1">
                    <a:lumMod val="75000"/>
                    <a:lumOff val="25000"/>
                  </a:schemeClr>
                </a:solidFill>
              </a:rPr>
              <a:t>The [servlet-name]-servlet.xml file will be used to create the </a:t>
            </a:r>
            <a:r>
              <a:rPr lang="en-US" dirty="0" smtClean="0">
                <a:solidFill>
                  <a:schemeClr val="tx1">
                    <a:lumMod val="75000"/>
                    <a:lumOff val="25000"/>
                  </a:schemeClr>
                </a:solidFill>
              </a:rPr>
              <a:t>beans</a:t>
            </a:r>
            <a:endParaRPr lang="en-US" dirty="0">
              <a:solidFill>
                <a:schemeClr val="tx1">
                  <a:lumMod val="75000"/>
                  <a:lumOff val="25000"/>
                </a:schemeClr>
              </a:solidFill>
            </a:endParaRPr>
          </a:p>
        </p:txBody>
      </p:sp>
      <p:sp>
        <p:nvSpPr>
          <p:cNvPr id="6" name="Rectangle 5"/>
          <p:cNvSpPr/>
          <p:nvPr/>
        </p:nvSpPr>
        <p:spPr>
          <a:xfrm>
            <a:off x="484790" y="4679162"/>
            <a:ext cx="824471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75000"/>
                    <a:lumOff val="25000"/>
                  </a:schemeClr>
                </a:solidFill>
              </a:rPr>
              <a:t>The &lt;</a:t>
            </a:r>
            <a:r>
              <a:rPr lang="en-US" dirty="0" err="1">
                <a:solidFill>
                  <a:schemeClr val="tx1">
                    <a:lumMod val="75000"/>
                    <a:lumOff val="25000"/>
                  </a:schemeClr>
                </a:solidFill>
              </a:rPr>
              <a:t>context:component-scan</a:t>
            </a:r>
            <a:r>
              <a:rPr lang="en-US" dirty="0">
                <a:solidFill>
                  <a:schemeClr val="tx1">
                    <a:lumMod val="75000"/>
                    <a:lumOff val="25000"/>
                  </a:schemeClr>
                </a:solidFill>
              </a:rPr>
              <a:t>...&gt; tag will be use to activate Spring MVC annotation scanning </a:t>
            </a:r>
            <a:r>
              <a:rPr lang="en-US" dirty="0" smtClean="0">
                <a:solidFill>
                  <a:schemeClr val="tx1">
                    <a:lumMod val="75000"/>
                    <a:lumOff val="25000"/>
                  </a:schemeClr>
                </a:solidFill>
              </a:rPr>
              <a:t>capability.</a:t>
            </a:r>
          </a:p>
          <a:p>
            <a:pPr marL="285750" indent="-285750">
              <a:buFont typeface="Arial" panose="020B0604020202020204" pitchFamily="34" charset="0"/>
              <a:buChar char="•"/>
            </a:pPr>
            <a:r>
              <a:rPr lang="en-US" dirty="0" smtClean="0">
                <a:solidFill>
                  <a:schemeClr val="tx1">
                    <a:lumMod val="75000"/>
                    <a:lumOff val="25000"/>
                  </a:schemeClr>
                </a:solidFill>
              </a:rPr>
              <a:t>The </a:t>
            </a:r>
            <a:r>
              <a:rPr lang="en-US" dirty="0" err="1" smtClean="0">
                <a:solidFill>
                  <a:schemeClr val="tx1">
                    <a:lumMod val="75000"/>
                    <a:lumOff val="25000"/>
                  </a:schemeClr>
                </a:solidFill>
              </a:rPr>
              <a:t>InternalResourceViewResolver</a:t>
            </a:r>
            <a:r>
              <a:rPr lang="en-US" dirty="0" smtClean="0">
                <a:solidFill>
                  <a:schemeClr val="tx1">
                    <a:lumMod val="75000"/>
                    <a:lumOff val="25000"/>
                  </a:schemeClr>
                </a:solidFill>
              </a:rPr>
              <a:t> will have rules defined to resolve the view names.</a:t>
            </a:r>
            <a:endParaRPr lang="en-US" dirty="0">
              <a:solidFill>
                <a:schemeClr val="tx1">
                  <a:lumMod val="75000"/>
                  <a:lumOff val="25000"/>
                </a:schemeClr>
              </a:solidFill>
            </a:endParaRPr>
          </a:p>
        </p:txBody>
      </p:sp>
      <p:sp>
        <p:nvSpPr>
          <p:cNvPr id="8" name="Rectangle 7"/>
          <p:cNvSpPr/>
          <p:nvPr/>
        </p:nvSpPr>
        <p:spPr>
          <a:xfrm>
            <a:off x="449580" y="1293171"/>
            <a:ext cx="8412352" cy="3231654"/>
          </a:xfrm>
          <a:prstGeom prst="rect">
            <a:avLst/>
          </a:prstGeom>
          <a:solidFill>
            <a:schemeClr val="bg2">
              <a:lumMod val="95000"/>
            </a:schemeClr>
          </a:solidFill>
          <a:ln>
            <a:solidFill>
              <a:schemeClr val="bg2">
                <a:lumMod val="50000"/>
              </a:schemeClr>
            </a:solidFill>
          </a:ln>
        </p:spPr>
        <p:txBody>
          <a:bodyPr wrap="square">
            <a:spAutoFit/>
          </a:bodyPr>
          <a:lstStyle/>
          <a:p>
            <a:r>
              <a:rPr lang="en-US" sz="1200" dirty="0">
                <a:solidFill>
                  <a:srgbClr val="008080"/>
                </a:solidFill>
                <a:latin typeface="Consolas" panose="020B0609020204030204" pitchFamily="49" charset="0"/>
              </a:rPr>
              <a:t>&lt;</a:t>
            </a:r>
            <a:r>
              <a:rPr lang="en-US" sz="1200" dirty="0">
                <a:solidFill>
                  <a:srgbClr val="3F7F7F"/>
                </a:solidFill>
                <a:highlight>
                  <a:srgbClr val="D4D4D4"/>
                </a:highlight>
                <a:latin typeface="Consolas" panose="020B0609020204030204" pitchFamily="49" charset="0"/>
              </a:rPr>
              <a:t>beans </a:t>
            </a:r>
            <a:r>
              <a:rPr lang="en-US" sz="1200" dirty="0" err="1">
                <a:solidFill>
                  <a:srgbClr val="7F007F"/>
                </a:solidFill>
                <a:highlight>
                  <a:srgbClr val="D4D4D4"/>
                </a:highlight>
                <a:latin typeface="Consolas" panose="020B0609020204030204" pitchFamily="49" charset="0"/>
              </a:rPr>
              <a:t>xmlns</a:t>
            </a:r>
            <a:r>
              <a:rPr lang="en-US" sz="1200" dirty="0">
                <a:solidFill>
                  <a:srgbClr val="000000"/>
                </a:solidFill>
                <a:highlight>
                  <a:srgbClr val="D4D4D4"/>
                </a:highlight>
                <a:latin typeface="Consolas" panose="020B0609020204030204" pitchFamily="49" charset="0"/>
              </a:rPr>
              <a:t>=</a:t>
            </a:r>
            <a:r>
              <a:rPr lang="en-US" sz="1200" i="1" dirty="0">
                <a:solidFill>
                  <a:srgbClr val="2A00FF"/>
                </a:solidFill>
                <a:highlight>
                  <a:srgbClr val="D4D4D4"/>
                </a:highlight>
                <a:latin typeface="Consolas" panose="020B0609020204030204" pitchFamily="49" charset="0"/>
              </a:rPr>
              <a:t>"http://www.springframework.org/schema/beans"</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xmlns:context</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"http://www.springframework.org/schema/context"</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xmlns:xsi</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"http://www.w3.org/2001/XMLSchema-instance"</a:t>
            </a:r>
          </a:p>
          <a:p>
            <a:r>
              <a:rPr lang="en-US" sz="1200" dirty="0">
                <a:latin typeface="Consolas" panose="020B0609020204030204" pitchFamily="49" charset="0"/>
              </a:rPr>
              <a:t>   </a:t>
            </a:r>
            <a:r>
              <a:rPr lang="en-US" sz="1200" dirty="0" err="1">
                <a:solidFill>
                  <a:srgbClr val="7F007F"/>
                </a:solidFill>
                <a:latin typeface="Consolas" panose="020B0609020204030204" pitchFamily="49" charset="0"/>
              </a:rPr>
              <a:t>xsi:schemaLocation</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p>
          <a:p>
            <a:r>
              <a:rPr lang="en-US" sz="1200" i="1" dirty="0">
                <a:solidFill>
                  <a:srgbClr val="2A00FF"/>
                </a:solidFill>
                <a:latin typeface="Consolas" panose="020B0609020204030204" pitchFamily="49" charset="0"/>
              </a:rPr>
              <a:t>   http://www.springframework.org/schema/beans     </a:t>
            </a:r>
          </a:p>
          <a:p>
            <a:r>
              <a:rPr lang="en-US" sz="1200" i="1" dirty="0">
                <a:solidFill>
                  <a:srgbClr val="2A00FF"/>
                </a:solidFill>
                <a:latin typeface="Consolas" panose="020B0609020204030204" pitchFamily="49" charset="0"/>
              </a:rPr>
              <a:t>   http://www.springframework.org/schema/beans/spring-beans-3.0.xsd</a:t>
            </a:r>
          </a:p>
          <a:p>
            <a:r>
              <a:rPr lang="en-US" sz="1200" i="1" dirty="0">
                <a:solidFill>
                  <a:srgbClr val="2A00FF"/>
                </a:solidFill>
                <a:latin typeface="Consolas" panose="020B0609020204030204" pitchFamily="49" charset="0"/>
              </a:rPr>
              <a:t>   http://www.springframework.org/schema/context </a:t>
            </a:r>
          </a:p>
          <a:p>
            <a:r>
              <a:rPr lang="en-US" sz="1200" i="1" dirty="0">
                <a:solidFill>
                  <a:srgbClr val="2A00FF"/>
                </a:solidFill>
                <a:latin typeface="Consolas" panose="020B0609020204030204" pitchFamily="49" charset="0"/>
              </a:rPr>
              <a:t>   http://www.springframework.org/schema/context/spring-context-3.0.xsd"</a:t>
            </a:r>
            <a:r>
              <a:rPr lang="en-US" sz="1200" i="1"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context:component-scan</a:t>
            </a:r>
            <a:r>
              <a:rPr lang="en-US" sz="1200" dirty="0">
                <a:solidFill>
                  <a:srgbClr val="3F7F7F"/>
                </a:solidFill>
                <a:latin typeface="Consolas" panose="020B0609020204030204" pitchFamily="49" charset="0"/>
              </a:rPr>
              <a:t> </a:t>
            </a:r>
            <a:r>
              <a:rPr lang="en-US" sz="1200" dirty="0">
                <a:solidFill>
                  <a:srgbClr val="7F007F"/>
                </a:solidFill>
                <a:latin typeface="Consolas" panose="020B0609020204030204" pitchFamily="49" charset="0"/>
              </a:rPr>
              <a:t>base-package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smtClean="0">
                <a:solidFill>
                  <a:srgbClr val="2A00FF"/>
                </a:solidFill>
                <a:latin typeface="Consolas" panose="020B0609020204030204" pitchFamily="49" charset="0"/>
              </a:rPr>
              <a:t>com.example</a:t>
            </a:r>
            <a:r>
              <a:rPr lang="en-US" sz="1200" i="1" dirty="0" smtClean="0">
                <a:solidFill>
                  <a:srgbClr val="2A00FF"/>
                </a:solidFill>
                <a:latin typeface="Consolas" panose="020B0609020204030204" pitchFamily="49" charset="0"/>
              </a:rPr>
              <a:t>" </a:t>
            </a:r>
            <a:r>
              <a:rPr lang="en-US" sz="1200" i="1"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bean </a:t>
            </a:r>
            <a:r>
              <a:rPr lang="en-US" sz="1200" dirty="0">
                <a:solidFill>
                  <a:srgbClr val="7F007F"/>
                </a:solidFill>
                <a:latin typeface="Consolas" panose="020B0609020204030204" pitchFamily="49" charset="0"/>
              </a:rPr>
              <a:t>class</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"org.springframework.web.servlet.view.InternalResourceViewResolver"</a:t>
            </a:r>
            <a:r>
              <a:rPr lang="en-US" sz="1200" i="1"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"prefix"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"/WEB-INF/</a:t>
            </a:r>
            <a:r>
              <a:rPr lang="en-US" sz="1200" i="1" dirty="0" err="1">
                <a:solidFill>
                  <a:srgbClr val="2A00FF"/>
                </a:solidFill>
                <a:latin typeface="Consolas" panose="020B0609020204030204" pitchFamily="49" charset="0"/>
              </a:rPr>
              <a:t>jsp</a:t>
            </a:r>
            <a:r>
              <a:rPr lang="en-US" sz="1200" i="1" dirty="0">
                <a:solidFill>
                  <a:srgbClr val="2A00FF"/>
                </a:solidFill>
                <a:latin typeface="Consolas" panose="020B0609020204030204" pitchFamily="49" charset="0"/>
              </a:rPr>
              <a:t>/" </a:t>
            </a:r>
            <a:r>
              <a:rPr lang="en-US" sz="1200" i="1"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"suffix"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jsp</a:t>
            </a:r>
            <a:r>
              <a:rPr lang="en-US" sz="1200" i="1" dirty="0">
                <a:solidFill>
                  <a:srgbClr val="2A00FF"/>
                </a:solidFill>
                <a:latin typeface="Consolas" panose="020B0609020204030204" pitchFamily="49" charset="0"/>
              </a:rPr>
              <a:t>" </a:t>
            </a:r>
            <a:r>
              <a:rPr lang="en-US" sz="1200" i="1"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bean</a:t>
            </a:r>
            <a:r>
              <a:rPr lang="en-US" sz="1200" dirty="0">
                <a:solidFill>
                  <a:srgbClr val="008080"/>
                </a:solidFill>
                <a:latin typeface="Consolas" panose="020B0609020204030204" pitchFamily="49" charset="0"/>
              </a:rPr>
              <a:t>&gt;</a:t>
            </a:r>
          </a:p>
          <a:p>
            <a:endParaRPr lang="en-US" sz="1200" dirty="0">
              <a:latin typeface="Consolas" panose="020B0609020204030204" pitchFamily="49" charset="0"/>
            </a:endParaRPr>
          </a:p>
          <a:p>
            <a:r>
              <a:rPr lang="en-US" sz="1200" dirty="0">
                <a:solidFill>
                  <a:srgbClr val="008080"/>
                </a:solidFill>
                <a:latin typeface="Consolas" panose="020B0609020204030204" pitchFamily="49" charset="0"/>
              </a:rPr>
              <a:t>&lt;/</a:t>
            </a:r>
            <a:r>
              <a:rPr lang="en-US" sz="1200" dirty="0">
                <a:solidFill>
                  <a:srgbClr val="3F7F7F"/>
                </a:solidFill>
                <a:highlight>
                  <a:srgbClr val="D4D4D4"/>
                </a:highlight>
                <a:latin typeface="Consolas" panose="020B0609020204030204" pitchFamily="49" charset="0"/>
              </a:rPr>
              <a:t>beans</a:t>
            </a:r>
            <a:r>
              <a:rPr lang="en-US" sz="1200" dirty="0">
                <a:solidFill>
                  <a:srgbClr val="008080"/>
                </a:solidFill>
                <a:highlight>
                  <a:srgbClr val="D4D4D4"/>
                </a:highlight>
                <a:latin typeface="Consolas" panose="020B0609020204030204" pitchFamily="49" charset="0"/>
              </a:rPr>
              <a:t>&gt;</a:t>
            </a:r>
            <a:endParaRPr lang="en-US" sz="1200" dirty="0"/>
          </a:p>
        </p:txBody>
      </p:sp>
    </p:spTree>
    <p:extLst>
      <p:ext uri="{BB962C8B-B14F-4D97-AF65-F5344CB8AC3E}">
        <p14:creationId xmlns:p14="http://schemas.microsoft.com/office/powerpoint/2010/main" val="397312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mn-lt"/>
              </a:rPr>
              <a:t>Web Application Context</a:t>
            </a:r>
            <a:endParaRPr lang="en-US"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6"/>
          </p:nvPr>
        </p:nvSpPr>
        <p:spPr/>
        <p:txBody>
          <a:bodyPr/>
          <a:lstStyle/>
          <a:p>
            <a:r>
              <a:rPr lang="en-US" dirty="0"/>
              <a:t>Mogilev 2017</a:t>
            </a:r>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pic>
        <p:nvPicPr>
          <p:cNvPr id="2" name="Picture 1"/>
          <p:cNvPicPr>
            <a:picLocks noChangeAspect="1"/>
          </p:cNvPicPr>
          <p:nvPr/>
        </p:nvPicPr>
        <p:blipFill>
          <a:blip r:embed="rId3"/>
          <a:stretch>
            <a:fillRect/>
          </a:stretch>
        </p:blipFill>
        <p:spPr>
          <a:xfrm>
            <a:off x="914400" y="914400"/>
            <a:ext cx="7258050" cy="5172075"/>
          </a:xfrm>
          <a:prstGeom prst="rect">
            <a:avLst/>
          </a:prstGeom>
        </p:spPr>
      </p:pic>
    </p:spTree>
    <p:extLst>
      <p:ext uri="{BB962C8B-B14F-4D97-AF65-F5344CB8AC3E}">
        <p14:creationId xmlns:p14="http://schemas.microsoft.com/office/powerpoint/2010/main" val="526653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ppt-cover">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am-ppt-light">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31663</TotalTime>
  <Words>1559</Words>
  <Application>Microsoft Office PowerPoint</Application>
  <PresentationFormat>On-screen Show (4:3)</PresentationFormat>
  <Paragraphs>396</Paragraphs>
  <Slides>29</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Consolas</vt:lpstr>
      <vt:lpstr>Courier New</vt:lpstr>
      <vt:lpstr>Franklin Gothic Book</vt:lpstr>
      <vt:lpstr>Franklin Gothic Medium</vt:lpstr>
      <vt:lpstr>epam-ppt-cover</vt:lpstr>
      <vt:lpstr>epam-ppt-light</vt:lpstr>
      <vt:lpstr>Spring MVC</vt:lpstr>
      <vt:lpstr>MVC model</vt:lpstr>
      <vt:lpstr>Front Controller pattern</vt:lpstr>
      <vt:lpstr>Spring modules</vt:lpstr>
      <vt:lpstr>Dispatcher Servlet</vt:lpstr>
      <vt:lpstr>Configuration: web.xml</vt:lpstr>
      <vt:lpstr>Configuration: web.xml</vt:lpstr>
      <vt:lpstr>Configuration: spring config</vt:lpstr>
      <vt:lpstr>Web Application Context</vt:lpstr>
      <vt:lpstr>Web Application Context Utils</vt:lpstr>
      <vt:lpstr>Defining a Controller</vt:lpstr>
      <vt:lpstr>Creating view</vt:lpstr>
      <vt:lpstr>Mapping requests</vt:lpstr>
      <vt:lpstr>Use case controller</vt:lpstr>
      <vt:lpstr>MVC</vt:lpstr>
      <vt:lpstr>MVC</vt:lpstr>
      <vt:lpstr>Return types</vt:lpstr>
      <vt:lpstr>SessionAttributes</vt:lpstr>
      <vt:lpstr>RequestHeader</vt:lpstr>
      <vt:lpstr>CookieValue</vt:lpstr>
      <vt:lpstr>Data Representation</vt:lpstr>
      <vt:lpstr>View resolver</vt:lpstr>
      <vt:lpstr>View</vt:lpstr>
      <vt:lpstr>UrlBasedViewResolver</vt:lpstr>
      <vt:lpstr>Exception Handling</vt:lpstr>
      <vt:lpstr>Validation</vt:lpstr>
      <vt:lpstr>Spring MVC Request Lifecycle</vt:lpstr>
      <vt:lpstr>Maven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Nikolai Chesalin</dc:creator>
  <cp:lastModifiedBy>Dzianis Shybeka</cp:lastModifiedBy>
  <cp:revision>723</cp:revision>
  <cp:lastPrinted>2012-02-27T18:53:02Z</cp:lastPrinted>
  <dcterms:created xsi:type="dcterms:W3CDTF">2011-09-13T23:33:50Z</dcterms:created>
  <dcterms:modified xsi:type="dcterms:W3CDTF">2018-11-23T08:58:55Z</dcterms:modified>
</cp:coreProperties>
</file>