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A32EFA-2E6B-4E3D-86F2-41A66DB2493C}" v="1" dt="2023-12-09T02:45:12.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69150" autoAdjust="0"/>
  </p:normalViewPr>
  <p:slideViewPr>
    <p:cSldViewPr snapToGrid="0" snapToObjects="1">
      <p:cViewPr varScale="1">
        <p:scale>
          <a:sx n="57" d="100"/>
          <a:sy n="57" d="100"/>
        </p:scale>
        <p:origin x="17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Kyrkjeeide" userId="d3fdec6801451b5c" providerId="LiveId" clId="{70A32EFA-2E6B-4E3D-86F2-41A66DB2493C}"/>
    <pc:docChg chg="custSel addSld delSld modSld">
      <pc:chgData name="Alexander Kyrkjeeide" userId="d3fdec6801451b5c" providerId="LiveId" clId="{70A32EFA-2E6B-4E3D-86F2-41A66DB2493C}" dt="2023-12-09T02:46:34.952" v="759" actId="27636"/>
      <pc:docMkLst>
        <pc:docMk/>
      </pc:docMkLst>
      <pc:sldChg chg="modSp mod">
        <pc:chgData name="Alexander Kyrkjeeide" userId="d3fdec6801451b5c" providerId="LiveId" clId="{70A32EFA-2E6B-4E3D-86F2-41A66DB2493C}" dt="2023-12-09T02:14:28.172" v="227" actId="5793"/>
        <pc:sldMkLst>
          <pc:docMk/>
          <pc:sldMk cId="4077079696" sldId="266"/>
        </pc:sldMkLst>
        <pc:spChg chg="mod">
          <ac:chgData name="Alexander Kyrkjeeide" userId="d3fdec6801451b5c" providerId="LiveId" clId="{70A32EFA-2E6B-4E3D-86F2-41A66DB2493C}" dt="2023-12-09T02:14:28.172" v="227" actId="5793"/>
          <ac:spMkLst>
            <pc:docMk/>
            <pc:sldMk cId="4077079696" sldId="266"/>
            <ac:spMk id="4" creationId="{D8E939E4-9B28-6451-F509-4C0BC9681819}"/>
          </ac:spMkLst>
        </pc:spChg>
      </pc:sldChg>
      <pc:sldChg chg="modSp new del mod">
        <pc:chgData name="Alexander Kyrkjeeide" userId="d3fdec6801451b5c" providerId="LiveId" clId="{70A32EFA-2E6B-4E3D-86F2-41A66DB2493C}" dt="2023-12-09T02:15:07.327" v="294" actId="47"/>
        <pc:sldMkLst>
          <pc:docMk/>
          <pc:sldMk cId="1970438677" sldId="267"/>
        </pc:sldMkLst>
        <pc:spChg chg="mod">
          <ac:chgData name="Alexander Kyrkjeeide" userId="d3fdec6801451b5c" providerId="LiveId" clId="{70A32EFA-2E6B-4E3D-86F2-41A66DB2493C}" dt="2023-12-09T02:15:05.211" v="293" actId="20577"/>
          <ac:spMkLst>
            <pc:docMk/>
            <pc:sldMk cId="1970438677" sldId="267"/>
            <ac:spMk id="2" creationId="{97FE44D9-F5FD-5D09-F81D-33FB324947C9}"/>
          </ac:spMkLst>
        </pc:spChg>
        <pc:spChg chg="mod">
          <ac:chgData name="Alexander Kyrkjeeide" userId="d3fdec6801451b5c" providerId="LiveId" clId="{70A32EFA-2E6B-4E3D-86F2-41A66DB2493C}" dt="2023-12-09T02:14:59.041" v="292" actId="20577"/>
          <ac:spMkLst>
            <pc:docMk/>
            <pc:sldMk cId="1970438677" sldId="267"/>
            <ac:spMk id="3" creationId="{00B16371-A947-4B63-B22A-63BB19ACB3E9}"/>
          </ac:spMkLst>
        </pc:spChg>
      </pc:sldChg>
      <pc:sldChg chg="modSp new mod modNotesTx">
        <pc:chgData name="Alexander Kyrkjeeide" userId="d3fdec6801451b5c" providerId="LiveId" clId="{70A32EFA-2E6B-4E3D-86F2-41A66DB2493C}" dt="2023-12-09T02:34:22.594" v="741"/>
        <pc:sldMkLst>
          <pc:docMk/>
          <pc:sldMk cId="3500103975" sldId="267"/>
        </pc:sldMkLst>
        <pc:spChg chg="mod">
          <ac:chgData name="Alexander Kyrkjeeide" userId="d3fdec6801451b5c" providerId="LiveId" clId="{70A32EFA-2E6B-4E3D-86F2-41A66DB2493C}" dt="2023-12-09T02:15:13.203" v="296"/>
          <ac:spMkLst>
            <pc:docMk/>
            <pc:sldMk cId="3500103975" sldId="267"/>
            <ac:spMk id="2" creationId="{BA2F3428-9E3B-AE14-E1BF-4C903810A5C5}"/>
          </ac:spMkLst>
        </pc:spChg>
        <pc:spChg chg="mod">
          <ac:chgData name="Alexander Kyrkjeeide" userId="d3fdec6801451b5c" providerId="LiveId" clId="{70A32EFA-2E6B-4E3D-86F2-41A66DB2493C}" dt="2023-12-09T02:34:02.487" v="740" actId="20577"/>
          <ac:spMkLst>
            <pc:docMk/>
            <pc:sldMk cId="3500103975" sldId="267"/>
            <ac:spMk id="3" creationId="{C985F8AE-46FF-9861-5DFA-2284981C4DE1}"/>
          </ac:spMkLst>
        </pc:spChg>
      </pc:sldChg>
      <pc:sldChg chg="addSp delSp modSp new mod">
        <pc:chgData name="Alexander Kyrkjeeide" userId="d3fdec6801451b5c" providerId="LiveId" clId="{70A32EFA-2E6B-4E3D-86F2-41A66DB2493C}" dt="2023-12-09T02:46:34.952" v="759" actId="27636"/>
        <pc:sldMkLst>
          <pc:docMk/>
          <pc:sldMk cId="774099809" sldId="268"/>
        </pc:sldMkLst>
        <pc:spChg chg="mod">
          <ac:chgData name="Alexander Kyrkjeeide" userId="d3fdec6801451b5c" providerId="LiveId" clId="{70A32EFA-2E6B-4E3D-86F2-41A66DB2493C}" dt="2023-12-09T02:36:10.617" v="753" actId="20577"/>
          <ac:spMkLst>
            <pc:docMk/>
            <pc:sldMk cId="774099809" sldId="268"/>
            <ac:spMk id="2" creationId="{21290698-9094-052F-5A3C-3D8FE16D6035}"/>
          </ac:spMkLst>
        </pc:spChg>
        <pc:spChg chg="del">
          <ac:chgData name="Alexander Kyrkjeeide" userId="d3fdec6801451b5c" providerId="LiveId" clId="{70A32EFA-2E6B-4E3D-86F2-41A66DB2493C}" dt="2023-12-09T02:43:08.461" v="754" actId="478"/>
          <ac:spMkLst>
            <pc:docMk/>
            <pc:sldMk cId="774099809" sldId="268"/>
            <ac:spMk id="3" creationId="{4721D88E-3094-3715-E077-17EC9760C017}"/>
          </ac:spMkLst>
        </pc:spChg>
        <pc:spChg chg="add mod">
          <ac:chgData name="Alexander Kyrkjeeide" userId="d3fdec6801451b5c" providerId="LiveId" clId="{70A32EFA-2E6B-4E3D-86F2-41A66DB2493C}" dt="2023-12-09T02:46:34.952" v="759" actId="27636"/>
          <ac:spMkLst>
            <pc:docMk/>
            <pc:sldMk cId="774099809" sldId="268"/>
            <ac:spMk id="4" creationId="{CB7A59BF-4968-47C0-D57C-9F44EB5E88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CBBB5-5FB8-4B13-A848-650EE610CF5F}" type="datetimeFigureOut">
              <a:rPr lang="en-GB" smtClean="0"/>
              <a:t>08/12/2023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FD8CE-0888-4ED4-A6C2-AEEB17314A9B}" type="slidenum">
              <a:rPr lang="en-GB" smtClean="0"/>
              <a:t>‹#›</a:t>
            </a:fld>
            <a:endParaRPr lang="en-GB"/>
          </a:p>
        </p:txBody>
      </p:sp>
    </p:spTree>
    <p:extLst>
      <p:ext uri="{BB962C8B-B14F-4D97-AF65-F5344CB8AC3E}">
        <p14:creationId xmlns:p14="http://schemas.microsoft.com/office/powerpoint/2010/main" val="570730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95FD8CE-0888-4ED4-A6C2-AEEB17314A9B}" type="slidenum">
              <a:rPr lang="en-GB" smtClean="0"/>
              <a:t>7</a:t>
            </a:fld>
            <a:endParaRPr lang="en-GB"/>
          </a:p>
        </p:txBody>
      </p:sp>
    </p:spTree>
    <p:extLst>
      <p:ext uri="{BB962C8B-B14F-4D97-AF65-F5344CB8AC3E}">
        <p14:creationId xmlns:p14="http://schemas.microsoft.com/office/powerpoint/2010/main" val="3189639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95FD8CE-0888-4ED4-A6C2-AEEB17314A9B}" type="slidenum">
              <a:rPr lang="en-GB" smtClean="0"/>
              <a:t>11</a:t>
            </a:fld>
            <a:endParaRPr lang="en-GB"/>
          </a:p>
        </p:txBody>
      </p:sp>
    </p:spTree>
    <p:extLst>
      <p:ext uri="{BB962C8B-B14F-4D97-AF65-F5344CB8AC3E}">
        <p14:creationId xmlns:p14="http://schemas.microsoft.com/office/powerpoint/2010/main" val="2475637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r>
              <a:rPr lang="en-GB" sz="1800" dirty="0">
                <a:solidFill>
                  <a:srgbClr val="0E101A"/>
                </a:solidFill>
                <a:effectLst/>
                <a:latin typeface="Times New Roman" panose="02020603050405020304" pitchFamily="18" charset="0"/>
                <a:ea typeface="Times New Roman" panose="02020603050405020304" pitchFamily="18" charset="0"/>
              </a:rPr>
              <a:t>The negative R-squared and large RMSE indicate that the linear regression model, using the selected physical attributes, is not effectively capturing the variation in player values and as we are decreasing the test size the R squared value increases. It might be that the relationship between these attributes and player value is not adequately modelled by a linear equation. Non-linear relationships or interactions between attributes could be at play.</a:t>
            </a:r>
            <a:endParaRPr lang="en-GB" sz="1800" dirty="0">
              <a:effectLst/>
              <a:latin typeface="Arial" panose="020B0604020202020204" pitchFamily="34" charset="0"/>
              <a:ea typeface="Cambria" panose="02040503050406030204" pitchFamily="18" charset="0"/>
            </a:endParaRPr>
          </a:p>
          <a:p>
            <a:pPr>
              <a:lnSpc>
                <a:spcPct val="200000"/>
              </a:lnSpc>
            </a:pPr>
            <a:r>
              <a:rPr lang="en-GB" sz="1800" dirty="0">
                <a:solidFill>
                  <a:srgbClr val="0E101A"/>
                </a:solidFill>
                <a:effectLst/>
                <a:latin typeface="Times New Roman" panose="02020603050405020304" pitchFamily="18" charset="0"/>
                <a:ea typeface="Times New Roman" panose="02020603050405020304" pitchFamily="18" charset="0"/>
              </a:rPr>
              <a:t>The negative predicted values raise concerns about the model's appropriateness for the data. Negative values for player values are not realistic and could signal issues such as overfitting, outliers, or an inadequate choice of features. When evaluating the distribution of each attributes there was a lot of skewness which is reflecting the model fit. </a:t>
            </a:r>
            <a:endParaRPr lang="en-GB" sz="1800" dirty="0">
              <a:effectLst/>
              <a:latin typeface="Arial" panose="020B0604020202020204" pitchFamily="34" charset="0"/>
              <a:ea typeface="Cambria" panose="02040503050406030204" pitchFamily="18" charset="0"/>
            </a:endParaRPr>
          </a:p>
          <a:p>
            <a:endParaRPr lang="en-GB" dirty="0"/>
          </a:p>
        </p:txBody>
      </p:sp>
      <p:sp>
        <p:nvSpPr>
          <p:cNvPr id="4" name="Slide Number Placeholder 3"/>
          <p:cNvSpPr>
            <a:spLocks noGrp="1"/>
          </p:cNvSpPr>
          <p:nvPr>
            <p:ph type="sldNum" sz="quarter" idx="5"/>
          </p:nvPr>
        </p:nvSpPr>
        <p:spPr/>
        <p:txBody>
          <a:bodyPr/>
          <a:lstStyle/>
          <a:p>
            <a:fld id="{E95FD8CE-0888-4ED4-A6C2-AEEB17314A9B}" type="slidenum">
              <a:rPr lang="en-GB" smtClean="0"/>
              <a:t>12</a:t>
            </a:fld>
            <a:endParaRPr lang="en-GB"/>
          </a:p>
        </p:txBody>
      </p:sp>
    </p:spTree>
    <p:extLst>
      <p:ext uri="{BB962C8B-B14F-4D97-AF65-F5344CB8AC3E}">
        <p14:creationId xmlns:p14="http://schemas.microsoft.com/office/powerpoint/2010/main" val="1276392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95FD8CE-0888-4ED4-A6C2-AEEB17314A9B}" type="slidenum">
              <a:rPr lang="en-GB" smtClean="0"/>
              <a:t>13</a:t>
            </a:fld>
            <a:endParaRPr lang="en-GB"/>
          </a:p>
        </p:txBody>
      </p:sp>
    </p:spTree>
    <p:extLst>
      <p:ext uri="{BB962C8B-B14F-4D97-AF65-F5344CB8AC3E}">
        <p14:creationId xmlns:p14="http://schemas.microsoft.com/office/powerpoint/2010/main" val="15988401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12/8/2023</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0306E680-6A26-9C48-87BF-4368862B9A1E}"/>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137555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A8F6-F979-A948-9E97-51A38426511E}"/>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CDC9482-4942-9A42-9B6B-9A6D0C3F57D2}"/>
              </a:ext>
            </a:extLst>
          </p:cNvPr>
          <p:cNvSpPr>
            <a:spLocks noGrp="1"/>
          </p:cNvSpPr>
          <p:nvPr>
            <p:ph type="pic" idx="1"/>
          </p:nvPr>
        </p:nvSpPr>
        <p:spPr>
          <a:xfrm>
            <a:off x="5183188" y="987429"/>
            <a:ext cx="617220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a:p>
        </p:txBody>
      </p:sp>
      <p:sp>
        <p:nvSpPr>
          <p:cNvPr id="4" name="Text Placeholder 3">
            <a:extLst>
              <a:ext uri="{FF2B5EF4-FFF2-40B4-BE49-F238E27FC236}">
                <a16:creationId xmlns:a16="http://schemas.microsoft.com/office/drawing/2014/main" id="{B1ABD93E-E334-794F-AAA4-ED2738BD9FF2}"/>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FF2F737-FC71-3D41-A122-65FFC918677F}"/>
              </a:ext>
            </a:extLst>
          </p:cNvPr>
          <p:cNvSpPr>
            <a:spLocks noGrp="1"/>
          </p:cNvSpPr>
          <p:nvPr>
            <p:ph type="dt" sz="half" idx="10"/>
          </p:nvPr>
        </p:nvSpPr>
        <p:spPr/>
        <p:txBody>
          <a:bodyPr/>
          <a:lstStyle/>
          <a:p>
            <a:fld id="{C171DC17-4A50-5F49-AEC7-C955C81B92E5}" type="datetimeFigureOut">
              <a:rPr lang="en-US" smtClean="0"/>
              <a:t>12/8/2023</a:t>
            </a:fld>
            <a:endParaRPr lang="en-US"/>
          </a:p>
        </p:txBody>
      </p:sp>
      <p:sp>
        <p:nvSpPr>
          <p:cNvPr id="6" name="Footer Placeholder 5">
            <a:extLst>
              <a:ext uri="{FF2B5EF4-FFF2-40B4-BE49-F238E27FC236}">
                <a16:creationId xmlns:a16="http://schemas.microsoft.com/office/drawing/2014/main" id="{59A97691-9973-4B46-AE83-6A5F333C7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99189-E24D-B94A-A884-A8AF80D2CBC1}"/>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327724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39EF-4096-1A49-9AD4-0655F121AD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E2AF70-1E65-534B-9153-913A0A9E45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ECE82-C65F-6B43-ABA4-3EB664450EAF}"/>
              </a:ext>
            </a:extLst>
          </p:cNvPr>
          <p:cNvSpPr>
            <a:spLocks noGrp="1"/>
          </p:cNvSpPr>
          <p:nvPr>
            <p:ph type="dt" sz="half" idx="10"/>
          </p:nvPr>
        </p:nvSpPr>
        <p:spPr/>
        <p:txBody>
          <a:bodyPr/>
          <a:lstStyle/>
          <a:p>
            <a:fld id="{C171DC17-4A50-5F49-AEC7-C955C81B92E5}" type="datetimeFigureOut">
              <a:rPr lang="en-US" smtClean="0"/>
              <a:t>12/8/2023</a:t>
            </a:fld>
            <a:endParaRPr lang="en-US"/>
          </a:p>
        </p:txBody>
      </p:sp>
      <p:sp>
        <p:nvSpPr>
          <p:cNvPr id="5" name="Footer Placeholder 4">
            <a:extLst>
              <a:ext uri="{FF2B5EF4-FFF2-40B4-BE49-F238E27FC236}">
                <a16:creationId xmlns:a16="http://schemas.microsoft.com/office/drawing/2014/main" id="{74C09C77-D8D0-FB43-910C-1F4903065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1FDC7-F78C-EE40-982D-9189AE7D300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46110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DA1A7-5913-1444-B7D0-0B55BA2D780D}"/>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705413-85D9-A548-83D7-268A900CCCD2}"/>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033B9-EFDB-514F-8EDA-0D81C8C4597F}"/>
              </a:ext>
            </a:extLst>
          </p:cNvPr>
          <p:cNvSpPr>
            <a:spLocks noGrp="1"/>
          </p:cNvSpPr>
          <p:nvPr>
            <p:ph type="dt" sz="half" idx="10"/>
          </p:nvPr>
        </p:nvSpPr>
        <p:spPr/>
        <p:txBody>
          <a:bodyPr/>
          <a:lstStyle/>
          <a:p>
            <a:fld id="{C171DC17-4A50-5F49-AEC7-C955C81B92E5}" type="datetimeFigureOut">
              <a:rPr lang="en-US" smtClean="0"/>
              <a:t>12/8/2023</a:t>
            </a:fld>
            <a:endParaRPr lang="en-US"/>
          </a:p>
        </p:txBody>
      </p:sp>
      <p:sp>
        <p:nvSpPr>
          <p:cNvPr id="5" name="Footer Placeholder 4">
            <a:extLst>
              <a:ext uri="{FF2B5EF4-FFF2-40B4-BE49-F238E27FC236}">
                <a16:creationId xmlns:a16="http://schemas.microsoft.com/office/drawing/2014/main" id="{A34CC90F-E680-5346-AB4F-974271576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E2FA6-882C-6645-8A51-A07C0F719F5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17654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solidFill>
                  <a:schemeClr val="bg1"/>
                </a:solidFill>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12/8/2023</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6955C273-3410-C447-B8B7-5FDFF0F32A4E}"/>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120898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5C75-2456-E24C-A74E-E3F68183E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5908F-63CC-1B4E-947D-0F7354761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D3A58-FFD8-4940-A7F0-8B2B57C9A10A}"/>
              </a:ext>
            </a:extLst>
          </p:cNvPr>
          <p:cNvSpPr>
            <a:spLocks noGrp="1"/>
          </p:cNvSpPr>
          <p:nvPr>
            <p:ph type="dt" sz="half" idx="10"/>
          </p:nvPr>
        </p:nvSpPr>
        <p:spPr/>
        <p:txBody>
          <a:bodyPr/>
          <a:lstStyle/>
          <a:p>
            <a:fld id="{C171DC17-4A50-5F49-AEC7-C955C81B92E5}" type="datetimeFigureOut">
              <a:rPr lang="en-US" smtClean="0"/>
              <a:t>12/8/2023</a:t>
            </a:fld>
            <a:endParaRPr lang="en-US"/>
          </a:p>
        </p:txBody>
      </p:sp>
      <p:sp>
        <p:nvSpPr>
          <p:cNvPr id="5" name="Footer Placeholder 4">
            <a:extLst>
              <a:ext uri="{FF2B5EF4-FFF2-40B4-BE49-F238E27FC236}">
                <a16:creationId xmlns:a16="http://schemas.microsoft.com/office/drawing/2014/main" id="{80CE6D3E-6D5E-D349-938B-E0B3301AF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B6C36-FD1B-BE4B-974D-B33D0A7B60E7}"/>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91296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CD9A-4C4D-C04D-B628-4D6821CF9914}"/>
              </a:ext>
            </a:extLst>
          </p:cNvPr>
          <p:cNvSpPr>
            <a:spLocks noGrp="1"/>
          </p:cNvSpPr>
          <p:nvPr>
            <p:ph type="title" hasCustomPrompt="1"/>
          </p:nvPr>
        </p:nvSpPr>
        <p:spPr>
          <a:xfrm>
            <a:off x="831851" y="1709742"/>
            <a:ext cx="10515600" cy="2852737"/>
          </a:xfrm>
        </p:spPr>
        <p:txBody>
          <a:bodyPr anchor="b"/>
          <a:lstStyle>
            <a:lvl1pPr>
              <a:defRPr sz="4500"/>
            </a:lvl1pPr>
          </a:lstStyle>
          <a:p>
            <a:r>
              <a:rPr lang="en-US" dirty="0"/>
              <a:t>Click to edit </a:t>
            </a:r>
            <a:br>
              <a:rPr lang="en-US" dirty="0"/>
            </a:br>
            <a:r>
              <a:rPr lang="en-US" dirty="0"/>
              <a:t>Master title style</a:t>
            </a:r>
          </a:p>
        </p:txBody>
      </p:sp>
      <p:sp>
        <p:nvSpPr>
          <p:cNvPr id="3" name="Text Placeholder 2">
            <a:extLst>
              <a:ext uri="{FF2B5EF4-FFF2-40B4-BE49-F238E27FC236}">
                <a16:creationId xmlns:a16="http://schemas.microsoft.com/office/drawing/2014/main" id="{9476D619-9256-5342-BA68-AA592831FA03}"/>
              </a:ext>
            </a:extLst>
          </p:cNvPr>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1652CD-DA0F-E044-884E-A857BA135CD2}"/>
              </a:ext>
            </a:extLst>
          </p:cNvPr>
          <p:cNvSpPr>
            <a:spLocks noGrp="1"/>
          </p:cNvSpPr>
          <p:nvPr>
            <p:ph type="dt" sz="half" idx="10"/>
          </p:nvPr>
        </p:nvSpPr>
        <p:spPr/>
        <p:txBody>
          <a:bodyPr/>
          <a:lstStyle/>
          <a:p>
            <a:fld id="{C171DC17-4A50-5F49-AEC7-C955C81B92E5}" type="datetimeFigureOut">
              <a:rPr lang="en-US" smtClean="0"/>
              <a:t>12/8/2023</a:t>
            </a:fld>
            <a:endParaRPr lang="en-US"/>
          </a:p>
        </p:txBody>
      </p:sp>
      <p:sp>
        <p:nvSpPr>
          <p:cNvPr id="5" name="Footer Placeholder 4">
            <a:extLst>
              <a:ext uri="{FF2B5EF4-FFF2-40B4-BE49-F238E27FC236}">
                <a16:creationId xmlns:a16="http://schemas.microsoft.com/office/drawing/2014/main" id="{AAB41647-D227-6B41-9AD6-182E7AE90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12F90-7608-D14B-BE6C-B6E7C3BFEC21}"/>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B1F2DD4F-54D8-DF4E-89F0-75242AE735F5}"/>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379544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55F1-41C9-F741-ABCA-148F72FF7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58B0D0-CB2A-5B49-AFAE-C401DC85D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CFA190-6116-CE4E-880A-2A5FD5E9FA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46A325-B878-6048-96EA-AD37D9146E53}"/>
              </a:ext>
            </a:extLst>
          </p:cNvPr>
          <p:cNvSpPr>
            <a:spLocks noGrp="1"/>
          </p:cNvSpPr>
          <p:nvPr>
            <p:ph type="dt" sz="half" idx="10"/>
          </p:nvPr>
        </p:nvSpPr>
        <p:spPr/>
        <p:txBody>
          <a:bodyPr/>
          <a:lstStyle/>
          <a:p>
            <a:fld id="{C171DC17-4A50-5F49-AEC7-C955C81B92E5}" type="datetimeFigureOut">
              <a:rPr lang="en-US" smtClean="0"/>
              <a:t>12/8/2023</a:t>
            </a:fld>
            <a:endParaRPr lang="en-US"/>
          </a:p>
        </p:txBody>
      </p:sp>
      <p:sp>
        <p:nvSpPr>
          <p:cNvPr id="6" name="Footer Placeholder 5">
            <a:extLst>
              <a:ext uri="{FF2B5EF4-FFF2-40B4-BE49-F238E27FC236}">
                <a16:creationId xmlns:a16="http://schemas.microsoft.com/office/drawing/2014/main" id="{78794E63-81BD-D34E-9FB6-590D87A2C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2F3FA-6596-F141-A53F-FDEC5D0FDED7}"/>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72087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86C4-8A82-2E47-BA0A-3B4FD275E24A}"/>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DDAD30-26CB-894D-B249-16631B50FFE3}"/>
              </a:ext>
            </a:extLst>
          </p:cNvPr>
          <p:cNvSpPr>
            <a:spLocks noGrp="1"/>
          </p:cNvSpPr>
          <p:nvPr>
            <p:ph type="body" idx="1"/>
          </p:nvPr>
        </p:nvSpPr>
        <p:spPr>
          <a:xfrm>
            <a:off x="839789" y="1681163"/>
            <a:ext cx="5157787"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E37DF-FCA3-9345-8F1B-3B2DEECC38B3}"/>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2A7F32-108C-0147-BF1C-151D185797D4}"/>
              </a:ext>
            </a:extLst>
          </p:cNvPr>
          <p:cNvSpPr>
            <a:spLocks noGrp="1"/>
          </p:cNvSpPr>
          <p:nvPr>
            <p:ph type="body" sz="quarter" idx="3"/>
          </p:nvPr>
        </p:nvSpPr>
        <p:spPr>
          <a:xfrm>
            <a:off x="6172202" y="1681163"/>
            <a:ext cx="5183188"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A79B9-C154-E741-8BC5-8B95F0D25144}"/>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3A23CC-9985-5B43-B4F5-7A65FBBBB362}"/>
              </a:ext>
            </a:extLst>
          </p:cNvPr>
          <p:cNvSpPr>
            <a:spLocks noGrp="1"/>
          </p:cNvSpPr>
          <p:nvPr>
            <p:ph type="dt" sz="half" idx="10"/>
          </p:nvPr>
        </p:nvSpPr>
        <p:spPr/>
        <p:txBody>
          <a:bodyPr/>
          <a:lstStyle/>
          <a:p>
            <a:fld id="{C171DC17-4A50-5F49-AEC7-C955C81B92E5}" type="datetimeFigureOut">
              <a:rPr lang="en-US" smtClean="0"/>
              <a:t>12/8/2023</a:t>
            </a:fld>
            <a:endParaRPr lang="en-US"/>
          </a:p>
        </p:txBody>
      </p:sp>
      <p:sp>
        <p:nvSpPr>
          <p:cNvPr id="8" name="Footer Placeholder 7">
            <a:extLst>
              <a:ext uri="{FF2B5EF4-FFF2-40B4-BE49-F238E27FC236}">
                <a16:creationId xmlns:a16="http://schemas.microsoft.com/office/drawing/2014/main" id="{85A89551-72F1-6A40-B02D-98C9990F18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3ACEE8-777A-5940-9519-1D826BCADDA9}"/>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67641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0DEB-C558-DB4D-9DBB-60DA77C03D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DA75B9-E07E-614C-9F6C-7943A325F696}"/>
              </a:ext>
            </a:extLst>
          </p:cNvPr>
          <p:cNvSpPr>
            <a:spLocks noGrp="1"/>
          </p:cNvSpPr>
          <p:nvPr>
            <p:ph type="dt" sz="half" idx="10"/>
          </p:nvPr>
        </p:nvSpPr>
        <p:spPr/>
        <p:txBody>
          <a:bodyPr/>
          <a:lstStyle/>
          <a:p>
            <a:fld id="{C171DC17-4A50-5F49-AEC7-C955C81B92E5}" type="datetimeFigureOut">
              <a:rPr lang="en-US" smtClean="0"/>
              <a:t>12/8/2023</a:t>
            </a:fld>
            <a:endParaRPr lang="en-US"/>
          </a:p>
        </p:txBody>
      </p:sp>
      <p:sp>
        <p:nvSpPr>
          <p:cNvPr id="4" name="Footer Placeholder 3">
            <a:extLst>
              <a:ext uri="{FF2B5EF4-FFF2-40B4-BE49-F238E27FC236}">
                <a16:creationId xmlns:a16="http://schemas.microsoft.com/office/drawing/2014/main" id="{E876482A-9624-104B-AFF8-5DE40120AF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BB9DE2-8332-1E4D-806B-6DDB78385EB5}"/>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3048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0AD24-3C30-D545-822F-3EF5F7FE4D7C}"/>
              </a:ext>
            </a:extLst>
          </p:cNvPr>
          <p:cNvSpPr>
            <a:spLocks noGrp="1"/>
          </p:cNvSpPr>
          <p:nvPr>
            <p:ph type="dt" sz="half" idx="10"/>
          </p:nvPr>
        </p:nvSpPr>
        <p:spPr/>
        <p:txBody>
          <a:bodyPr/>
          <a:lstStyle/>
          <a:p>
            <a:fld id="{C171DC17-4A50-5F49-AEC7-C955C81B92E5}" type="datetimeFigureOut">
              <a:rPr lang="en-US" smtClean="0"/>
              <a:t>12/8/2023</a:t>
            </a:fld>
            <a:endParaRPr lang="en-US"/>
          </a:p>
        </p:txBody>
      </p:sp>
      <p:sp>
        <p:nvSpPr>
          <p:cNvPr id="3" name="Footer Placeholder 2">
            <a:extLst>
              <a:ext uri="{FF2B5EF4-FFF2-40B4-BE49-F238E27FC236}">
                <a16:creationId xmlns:a16="http://schemas.microsoft.com/office/drawing/2014/main" id="{5F31DBBA-BE87-D441-B84D-D8F2DAF194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82A5FB-A616-8D45-9939-E7B33461593A}"/>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17211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ADA5-6E94-DB46-948A-CE55B2255B39}"/>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24303E3-1AEE-0E46-A78B-8B0925632D4A}"/>
              </a:ext>
            </a:extLst>
          </p:cNvPr>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F0A59D-5684-1941-8033-29499AF5C6B3}"/>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F289D9-B751-654C-8849-B701A522D780}"/>
              </a:ext>
            </a:extLst>
          </p:cNvPr>
          <p:cNvSpPr>
            <a:spLocks noGrp="1"/>
          </p:cNvSpPr>
          <p:nvPr>
            <p:ph type="dt" sz="half" idx="10"/>
          </p:nvPr>
        </p:nvSpPr>
        <p:spPr/>
        <p:txBody>
          <a:bodyPr/>
          <a:lstStyle/>
          <a:p>
            <a:fld id="{C171DC17-4A50-5F49-AEC7-C955C81B92E5}" type="datetimeFigureOut">
              <a:rPr lang="en-US" smtClean="0"/>
              <a:t>12/8/2023</a:t>
            </a:fld>
            <a:endParaRPr lang="en-US"/>
          </a:p>
        </p:txBody>
      </p:sp>
      <p:sp>
        <p:nvSpPr>
          <p:cNvPr id="6" name="Footer Placeholder 5">
            <a:extLst>
              <a:ext uri="{FF2B5EF4-FFF2-40B4-BE49-F238E27FC236}">
                <a16:creationId xmlns:a16="http://schemas.microsoft.com/office/drawing/2014/main" id="{F38A2888-A517-7A40-9678-F86659CA1C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386589-428D-8542-B91B-AA693B17C443}"/>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34370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9A89C3-E6FA-684D-8BAE-1760B34F554E}"/>
              </a:ext>
            </a:extLst>
          </p:cNvPr>
          <p:cNvSpPr/>
          <p:nvPr userDrawn="1"/>
        </p:nvSpPr>
        <p:spPr>
          <a:xfrm>
            <a:off x="0" y="6356350"/>
            <a:ext cx="12192000" cy="501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a:extLst>
              <a:ext uri="{FF2B5EF4-FFF2-40B4-BE49-F238E27FC236}">
                <a16:creationId xmlns:a16="http://schemas.microsoft.com/office/drawing/2014/main" id="{8871C330-0F02-8249-82EC-9F3A278C0AB8}"/>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53E27E-2040-824D-B637-1C07F3E06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FD629B-BAF4-A343-8BF1-1572AB380340}"/>
              </a:ext>
            </a:extLst>
          </p:cNvPr>
          <p:cNvSpPr>
            <a:spLocks noGrp="1"/>
          </p:cNvSpPr>
          <p:nvPr>
            <p:ph type="dt" sz="half" idx="2"/>
          </p:nvPr>
        </p:nvSpPr>
        <p:spPr>
          <a:xfrm>
            <a:off x="838200" y="6428272"/>
            <a:ext cx="2743200" cy="365125"/>
          </a:xfrm>
          <a:prstGeom prst="rect">
            <a:avLst/>
          </a:prstGeom>
        </p:spPr>
        <p:txBody>
          <a:bodyPr vert="horz" lIns="91440" tIns="45720" rIns="91440" bIns="45720" rtlCol="0" anchor="ctr"/>
          <a:lstStyle>
            <a:lvl1pPr algn="l">
              <a:defRPr sz="900">
                <a:solidFill>
                  <a:schemeClr val="bg1"/>
                </a:solidFill>
              </a:defRPr>
            </a:lvl1pPr>
          </a:lstStyle>
          <a:p>
            <a:fld id="{C171DC17-4A50-5F49-AEC7-C955C81B92E5}" type="datetimeFigureOut">
              <a:rPr lang="en-US" smtClean="0"/>
              <a:pPr/>
              <a:t>12/8/2023</a:t>
            </a:fld>
            <a:endParaRPr lang="en-US" dirty="0"/>
          </a:p>
        </p:txBody>
      </p:sp>
      <p:sp>
        <p:nvSpPr>
          <p:cNvPr id="5" name="Footer Placeholder 4">
            <a:extLst>
              <a:ext uri="{FF2B5EF4-FFF2-40B4-BE49-F238E27FC236}">
                <a16:creationId xmlns:a16="http://schemas.microsoft.com/office/drawing/2014/main" id="{1861F82B-A72E-B848-BB19-0207CDE46B40}"/>
              </a:ext>
            </a:extLst>
          </p:cNvPr>
          <p:cNvSpPr>
            <a:spLocks noGrp="1"/>
          </p:cNvSpPr>
          <p:nvPr>
            <p:ph type="ftr" sz="quarter" idx="3"/>
          </p:nvPr>
        </p:nvSpPr>
        <p:spPr>
          <a:xfrm>
            <a:off x="4038600" y="6428272"/>
            <a:ext cx="4114800" cy="365125"/>
          </a:xfrm>
          <a:prstGeom prst="rect">
            <a:avLst/>
          </a:prstGeom>
        </p:spPr>
        <p:txBody>
          <a:bodyPr vert="horz" lIns="91440" tIns="45720" rIns="91440" bIns="45720" rtlCol="0" anchor="ctr"/>
          <a:lstStyle>
            <a:lvl1pPr algn="ctr">
              <a:defRPr sz="9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8B1620FE-B066-7C49-9BDF-AF56CC193DE1}"/>
              </a:ext>
            </a:extLst>
          </p:cNvPr>
          <p:cNvSpPr>
            <a:spLocks noGrp="1"/>
          </p:cNvSpPr>
          <p:nvPr>
            <p:ph type="sldNum" sz="quarter" idx="4"/>
          </p:nvPr>
        </p:nvSpPr>
        <p:spPr>
          <a:xfrm>
            <a:off x="8610600" y="6428272"/>
            <a:ext cx="2743200" cy="365125"/>
          </a:xfrm>
          <a:prstGeom prst="rect">
            <a:avLst/>
          </a:prstGeom>
        </p:spPr>
        <p:txBody>
          <a:bodyPr vert="horz" lIns="91440" tIns="45720" rIns="91440" bIns="45720" rtlCol="0" anchor="ctr"/>
          <a:lstStyle>
            <a:lvl1pPr algn="r">
              <a:defRPr sz="900">
                <a:solidFill>
                  <a:schemeClr val="bg1"/>
                </a:solidFill>
              </a:defRPr>
            </a:lvl1pPr>
          </a:lstStyle>
          <a:p>
            <a:fld id="{09B8F8C4-05A7-DC4E-8BB7-4202EC4ACBF7}" type="slidenum">
              <a:rPr lang="en-US" smtClean="0"/>
              <a:pPr/>
              <a:t>‹#›</a:t>
            </a:fld>
            <a:endParaRPr lang="en-US"/>
          </a:p>
        </p:txBody>
      </p:sp>
      <p:pic>
        <p:nvPicPr>
          <p:cNvPr id="10" name="Picture 9" descr="Logo&#10;&#10;Description automatically generated">
            <a:extLst>
              <a:ext uri="{FF2B5EF4-FFF2-40B4-BE49-F238E27FC236}">
                <a16:creationId xmlns:a16="http://schemas.microsoft.com/office/drawing/2014/main" id="{A6F54A4B-B617-B54F-B600-5EFC28C265A6}"/>
              </a:ext>
            </a:extLst>
          </p:cNvPr>
          <p:cNvPicPr>
            <a:picLocks noChangeAspect="1"/>
          </p:cNvPicPr>
          <p:nvPr userDrawn="1"/>
        </p:nvPicPr>
        <p:blipFill>
          <a:blip r:embed="rId14"/>
          <a:stretch>
            <a:fillRect/>
          </a:stretch>
        </p:blipFill>
        <p:spPr>
          <a:xfrm>
            <a:off x="11056147" y="185741"/>
            <a:ext cx="961397" cy="1325563"/>
          </a:xfrm>
          <a:prstGeom prst="rect">
            <a:avLst/>
          </a:prstGeom>
        </p:spPr>
      </p:pic>
    </p:spTree>
    <p:extLst>
      <p:ext uri="{BB962C8B-B14F-4D97-AF65-F5344CB8AC3E}">
        <p14:creationId xmlns:p14="http://schemas.microsoft.com/office/powerpoint/2010/main" val="37938773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685783"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0DA4-D291-4B42-B1AF-848E941EB3BD}"/>
              </a:ext>
            </a:extLst>
          </p:cNvPr>
          <p:cNvSpPr>
            <a:spLocks noGrp="1"/>
          </p:cNvSpPr>
          <p:nvPr>
            <p:ph type="ctrTitle"/>
          </p:nvPr>
        </p:nvSpPr>
        <p:spPr/>
        <p:txBody>
          <a:bodyPr/>
          <a:lstStyle/>
          <a:p>
            <a:r>
              <a:rPr lang="en-US" sz="3600" b="1" dirty="0">
                <a:effectLst/>
                <a:latin typeface="+mn-lt"/>
                <a:ea typeface="Cambria" panose="02040503050406030204" pitchFamily="18" charset="0"/>
                <a:cs typeface="Arial" panose="020B0604020202020204" pitchFamily="34" charset="0"/>
              </a:rPr>
              <a:t>Exploring the Link Between Physical Attributes and Player Prices in FC24 </a:t>
            </a:r>
            <a:br>
              <a:rPr lang="en-GB" sz="1800" dirty="0">
                <a:effectLst/>
                <a:latin typeface="Arial" panose="020B0604020202020204" pitchFamily="34" charset="0"/>
                <a:ea typeface="Cambria" panose="02040503050406030204" pitchFamily="18" charset="0"/>
              </a:rPr>
            </a:br>
            <a:endParaRPr lang="en-US" dirty="0"/>
          </a:p>
        </p:txBody>
      </p:sp>
      <p:sp>
        <p:nvSpPr>
          <p:cNvPr id="3" name="Subtitle 2">
            <a:extLst>
              <a:ext uri="{FF2B5EF4-FFF2-40B4-BE49-F238E27FC236}">
                <a16:creationId xmlns:a16="http://schemas.microsoft.com/office/drawing/2014/main" id="{8997951D-6AED-F64B-AB8D-89218E91D0A2}"/>
              </a:ext>
            </a:extLst>
          </p:cNvPr>
          <p:cNvSpPr>
            <a:spLocks noGrp="1"/>
          </p:cNvSpPr>
          <p:nvPr>
            <p:ph type="subTitle" idx="1"/>
          </p:nvPr>
        </p:nvSpPr>
        <p:spPr/>
        <p:txBody>
          <a:bodyPr/>
          <a:lstStyle/>
          <a:p>
            <a:r>
              <a:rPr lang="en-US" dirty="0"/>
              <a:t>Final Project </a:t>
            </a:r>
          </a:p>
          <a:p>
            <a:r>
              <a:rPr lang="en-US" dirty="0"/>
              <a:t>Made by Alexander </a:t>
            </a:r>
            <a:r>
              <a:rPr lang="en-US" dirty="0" err="1"/>
              <a:t>Skadal</a:t>
            </a:r>
            <a:r>
              <a:rPr lang="en-US" dirty="0"/>
              <a:t> Kyrkjeeide</a:t>
            </a:r>
          </a:p>
        </p:txBody>
      </p:sp>
    </p:spTree>
    <p:extLst>
      <p:ext uri="{BB962C8B-B14F-4D97-AF65-F5344CB8AC3E}">
        <p14:creationId xmlns:p14="http://schemas.microsoft.com/office/powerpoint/2010/main" val="127209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0ACF-383B-1682-42B1-6D66067A6998}"/>
              </a:ext>
            </a:extLst>
          </p:cNvPr>
          <p:cNvSpPr>
            <a:spLocks noGrp="1"/>
          </p:cNvSpPr>
          <p:nvPr>
            <p:ph type="title"/>
          </p:nvPr>
        </p:nvSpPr>
        <p:spPr>
          <a:xfrm>
            <a:off x="838200" y="365129"/>
            <a:ext cx="10515600" cy="1325563"/>
          </a:xfrm>
        </p:spPr>
        <p:txBody>
          <a:bodyPr anchor="ctr">
            <a:normAutofit/>
          </a:bodyPr>
          <a:lstStyle/>
          <a:p>
            <a:r>
              <a:rPr lang="en-GB"/>
              <a:t>V. Results</a:t>
            </a:r>
          </a:p>
        </p:txBody>
      </p:sp>
      <p:sp>
        <p:nvSpPr>
          <p:cNvPr id="3" name="Content Placeholder 2">
            <a:extLst>
              <a:ext uri="{FF2B5EF4-FFF2-40B4-BE49-F238E27FC236}">
                <a16:creationId xmlns:a16="http://schemas.microsoft.com/office/drawing/2014/main" id="{E7357A09-0795-C305-A978-6F554FEEC426}"/>
              </a:ext>
            </a:extLst>
          </p:cNvPr>
          <p:cNvSpPr>
            <a:spLocks noGrp="1"/>
          </p:cNvSpPr>
          <p:nvPr>
            <p:ph sz="half" idx="1"/>
          </p:nvPr>
        </p:nvSpPr>
        <p:spPr>
          <a:xfrm>
            <a:off x="838200" y="1825625"/>
            <a:ext cx="5181600" cy="4351338"/>
          </a:xfrm>
        </p:spPr>
        <p:txBody>
          <a:bodyPr>
            <a:normAutofit/>
          </a:bodyPr>
          <a:lstStyle/>
          <a:p>
            <a:r>
              <a:rPr lang="en-GB"/>
              <a:t>Classification Measures/Accuracy Measure </a:t>
            </a:r>
          </a:p>
          <a:p>
            <a:pPr marL="0" indent="0">
              <a:buNone/>
            </a:pPr>
            <a:endParaRPr lang="en-GB"/>
          </a:p>
          <a:p>
            <a:pPr marL="0" indent="0">
              <a:buNone/>
            </a:pPr>
            <a:endParaRPr lang="en-GB"/>
          </a:p>
        </p:txBody>
      </p:sp>
      <p:pic>
        <p:nvPicPr>
          <p:cNvPr id="5" name="Picture 4">
            <a:extLst>
              <a:ext uri="{FF2B5EF4-FFF2-40B4-BE49-F238E27FC236}">
                <a16:creationId xmlns:a16="http://schemas.microsoft.com/office/drawing/2014/main" id="{830752CB-6C08-60B0-BA90-AF12B0A60313}"/>
              </a:ext>
            </a:extLst>
          </p:cNvPr>
          <p:cNvPicPr>
            <a:picLocks noChangeAspect="1"/>
          </p:cNvPicPr>
          <p:nvPr/>
        </p:nvPicPr>
        <p:blipFill>
          <a:blip r:embed="rId2"/>
          <a:stretch>
            <a:fillRect/>
          </a:stretch>
        </p:blipFill>
        <p:spPr>
          <a:xfrm>
            <a:off x="6172200" y="1978712"/>
            <a:ext cx="5181600" cy="4045164"/>
          </a:xfrm>
          <a:prstGeom prst="rect">
            <a:avLst/>
          </a:prstGeom>
          <a:noFill/>
        </p:spPr>
      </p:pic>
    </p:spTree>
    <p:extLst>
      <p:ext uri="{BB962C8B-B14F-4D97-AF65-F5344CB8AC3E}">
        <p14:creationId xmlns:p14="http://schemas.microsoft.com/office/powerpoint/2010/main" val="2181007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939F1-941C-535A-96A5-E763E9297E6F}"/>
              </a:ext>
            </a:extLst>
          </p:cNvPr>
          <p:cNvSpPr>
            <a:spLocks noGrp="1"/>
          </p:cNvSpPr>
          <p:nvPr>
            <p:ph type="title"/>
          </p:nvPr>
        </p:nvSpPr>
        <p:spPr/>
        <p:txBody>
          <a:bodyPr/>
          <a:lstStyle/>
          <a:p>
            <a:r>
              <a:rPr lang="en-GB" dirty="0"/>
              <a:t>Discussion of Results </a:t>
            </a:r>
          </a:p>
        </p:txBody>
      </p:sp>
      <p:sp>
        <p:nvSpPr>
          <p:cNvPr id="3" name="Content Placeholder 2">
            <a:extLst>
              <a:ext uri="{FF2B5EF4-FFF2-40B4-BE49-F238E27FC236}">
                <a16:creationId xmlns:a16="http://schemas.microsoft.com/office/drawing/2014/main" id="{0368DC94-3540-33B5-CBBE-E36FCF9396C9}"/>
              </a:ext>
            </a:extLst>
          </p:cNvPr>
          <p:cNvSpPr>
            <a:spLocks noGrp="1"/>
          </p:cNvSpPr>
          <p:nvPr>
            <p:ph sz="half" idx="1"/>
          </p:nvPr>
        </p:nvSpPr>
        <p:spPr/>
        <p:txBody>
          <a:bodyPr/>
          <a:lstStyle/>
          <a:p>
            <a:r>
              <a:rPr lang="en-GB" dirty="0"/>
              <a:t>R-Squared value </a:t>
            </a:r>
          </a:p>
          <a:p>
            <a:pPr marL="0" indent="0">
              <a:buNone/>
            </a:pPr>
            <a:r>
              <a:rPr lang="en-GB" dirty="0"/>
              <a:t>- A negative value = performing worse than a simple average prediction</a:t>
            </a:r>
          </a:p>
          <a:p>
            <a:pPr marL="0" indent="0">
              <a:buNone/>
            </a:pPr>
            <a:r>
              <a:rPr lang="en-GB" dirty="0"/>
              <a:t>- No linear relationship between independent &amp; dependent variables</a:t>
            </a:r>
          </a:p>
          <a:p>
            <a:pPr marL="0" indent="0">
              <a:buNone/>
            </a:pPr>
            <a:r>
              <a:rPr lang="en-GB" dirty="0"/>
              <a:t>- Model is not suited for the data</a:t>
            </a:r>
          </a:p>
          <a:p>
            <a:r>
              <a:rPr lang="en-GB" dirty="0"/>
              <a:t>RMSE</a:t>
            </a:r>
          </a:p>
          <a:p>
            <a:pPr marL="0" indent="0">
              <a:buNone/>
            </a:pPr>
            <a:r>
              <a:rPr lang="en-GB" dirty="0"/>
              <a:t>- High value for each test size </a:t>
            </a:r>
          </a:p>
          <a:p>
            <a:pPr marL="0" indent="0">
              <a:buNone/>
            </a:pPr>
            <a:r>
              <a:rPr lang="en-GB" dirty="0"/>
              <a:t>- Substantial discrepancies between predicted and actual values for players</a:t>
            </a:r>
          </a:p>
        </p:txBody>
      </p:sp>
      <p:sp>
        <p:nvSpPr>
          <p:cNvPr id="4" name="Content Placeholder 3">
            <a:extLst>
              <a:ext uri="{FF2B5EF4-FFF2-40B4-BE49-F238E27FC236}">
                <a16:creationId xmlns:a16="http://schemas.microsoft.com/office/drawing/2014/main" id="{D8E939E4-9B28-6451-F509-4C0BC9681819}"/>
              </a:ext>
            </a:extLst>
          </p:cNvPr>
          <p:cNvSpPr>
            <a:spLocks noGrp="1"/>
          </p:cNvSpPr>
          <p:nvPr>
            <p:ph sz="half" idx="2"/>
          </p:nvPr>
        </p:nvSpPr>
        <p:spPr/>
        <p:txBody>
          <a:bodyPr/>
          <a:lstStyle/>
          <a:p>
            <a:r>
              <a:rPr lang="en-GB" dirty="0"/>
              <a:t>Predicted Values (first eight) </a:t>
            </a:r>
          </a:p>
          <a:p>
            <a:pPr marL="0" indent="0">
              <a:buNone/>
            </a:pPr>
            <a:r>
              <a:rPr lang="en-GB" dirty="0"/>
              <a:t>- wide range with some negative values </a:t>
            </a:r>
          </a:p>
          <a:p>
            <a:pPr marL="0" indent="0">
              <a:buNone/>
            </a:pPr>
            <a:r>
              <a:rPr lang="en-GB" dirty="0"/>
              <a:t>- not meaningful </a:t>
            </a:r>
          </a:p>
          <a:p>
            <a:pPr marL="0" indent="0">
              <a:buNone/>
            </a:pPr>
            <a:r>
              <a:rPr lang="en-GB" dirty="0"/>
              <a:t>- model is making unrealistic predictions </a:t>
            </a:r>
          </a:p>
          <a:p>
            <a:pPr marL="0" indent="0">
              <a:buNone/>
            </a:pPr>
            <a:r>
              <a:rPr lang="en-GB" dirty="0"/>
              <a:t>- Does the same for every test size </a:t>
            </a:r>
          </a:p>
          <a:p>
            <a:pPr marL="0" indent="0">
              <a:buNone/>
            </a:pPr>
            <a:endParaRPr lang="en-GB" dirty="0"/>
          </a:p>
          <a:p>
            <a:endParaRPr lang="en-GB" dirty="0"/>
          </a:p>
        </p:txBody>
      </p:sp>
    </p:spTree>
    <p:extLst>
      <p:ext uri="{BB962C8B-B14F-4D97-AF65-F5344CB8AC3E}">
        <p14:creationId xmlns:p14="http://schemas.microsoft.com/office/powerpoint/2010/main" val="4077079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3428-9E3B-AE14-E1BF-4C903810A5C5}"/>
              </a:ext>
            </a:extLst>
          </p:cNvPr>
          <p:cNvSpPr>
            <a:spLocks noGrp="1"/>
          </p:cNvSpPr>
          <p:nvPr>
            <p:ph type="title"/>
          </p:nvPr>
        </p:nvSpPr>
        <p:spPr/>
        <p:txBody>
          <a:bodyPr/>
          <a:lstStyle/>
          <a:p>
            <a:r>
              <a:rPr lang="en-GB" dirty="0"/>
              <a:t>Interpretation &amp; Possible Issues </a:t>
            </a:r>
          </a:p>
        </p:txBody>
      </p:sp>
      <p:sp>
        <p:nvSpPr>
          <p:cNvPr id="3" name="Content Placeholder 2">
            <a:extLst>
              <a:ext uri="{FF2B5EF4-FFF2-40B4-BE49-F238E27FC236}">
                <a16:creationId xmlns:a16="http://schemas.microsoft.com/office/drawing/2014/main" id="{C985F8AE-46FF-9861-5DFA-2284981C4DE1}"/>
              </a:ext>
            </a:extLst>
          </p:cNvPr>
          <p:cNvSpPr>
            <a:spLocks noGrp="1"/>
          </p:cNvSpPr>
          <p:nvPr>
            <p:ph idx="1"/>
          </p:nvPr>
        </p:nvSpPr>
        <p:spPr/>
        <p:txBody>
          <a:bodyPr/>
          <a:lstStyle/>
          <a:p>
            <a:r>
              <a:rPr lang="en-GB" dirty="0"/>
              <a:t>Not capturing variation in player values due to (-) R-square and high RMSE </a:t>
            </a:r>
          </a:p>
          <a:p>
            <a:endParaRPr lang="en-GB" dirty="0"/>
          </a:p>
          <a:p>
            <a:r>
              <a:rPr lang="en-GB" dirty="0"/>
              <a:t>Decreasing test size increases R-square value</a:t>
            </a:r>
          </a:p>
          <a:p>
            <a:endParaRPr lang="en-GB" dirty="0"/>
          </a:p>
          <a:p>
            <a:r>
              <a:rPr lang="en-GB" dirty="0"/>
              <a:t>Relationship might not be linear but non-linear </a:t>
            </a:r>
          </a:p>
          <a:p>
            <a:endParaRPr lang="en-GB" dirty="0"/>
          </a:p>
          <a:p>
            <a:r>
              <a:rPr lang="en-GB" dirty="0">
                <a:solidFill>
                  <a:srgbClr val="0E101A"/>
                </a:solidFill>
                <a:latin typeface="+mn-lt"/>
                <a:ea typeface="Times New Roman" panose="02020603050405020304" pitchFamily="18" charset="0"/>
              </a:rPr>
              <a:t>N</a:t>
            </a:r>
            <a:r>
              <a:rPr lang="en-GB" dirty="0">
                <a:solidFill>
                  <a:srgbClr val="0E101A"/>
                </a:solidFill>
                <a:effectLst/>
                <a:latin typeface="+mn-lt"/>
                <a:ea typeface="Times New Roman" panose="02020603050405020304" pitchFamily="18" charset="0"/>
              </a:rPr>
              <a:t>egative predicted values raise concerns about the model's appropriateness</a:t>
            </a:r>
          </a:p>
          <a:p>
            <a:endParaRPr lang="en-GB" dirty="0">
              <a:solidFill>
                <a:srgbClr val="0E101A"/>
              </a:solidFill>
              <a:latin typeface="+mn-lt"/>
            </a:endParaRPr>
          </a:p>
          <a:p>
            <a:r>
              <a:rPr lang="en-GB" dirty="0">
                <a:solidFill>
                  <a:srgbClr val="0E101A"/>
                </a:solidFill>
                <a:latin typeface="+mn-lt"/>
              </a:rPr>
              <a:t>Overfitting, outliers or inadequate choice of features </a:t>
            </a:r>
          </a:p>
          <a:p>
            <a:endParaRPr lang="en-GB" dirty="0">
              <a:solidFill>
                <a:srgbClr val="0E101A"/>
              </a:solidFill>
              <a:latin typeface="+mn-lt"/>
            </a:endParaRPr>
          </a:p>
          <a:p>
            <a:r>
              <a:rPr lang="en-GB" dirty="0">
                <a:solidFill>
                  <a:srgbClr val="0E101A"/>
                </a:solidFill>
                <a:latin typeface="+mn-lt"/>
              </a:rPr>
              <a:t>Skewness in each attribute </a:t>
            </a:r>
            <a:endParaRPr lang="en-GB" dirty="0">
              <a:latin typeface="+mn-lt"/>
            </a:endParaRPr>
          </a:p>
          <a:p>
            <a:endParaRPr lang="en-GB" dirty="0"/>
          </a:p>
          <a:p>
            <a:endParaRPr lang="en-GB" dirty="0"/>
          </a:p>
          <a:p>
            <a:endParaRPr lang="en-GB" dirty="0"/>
          </a:p>
        </p:txBody>
      </p:sp>
    </p:spTree>
    <p:extLst>
      <p:ext uri="{BB962C8B-B14F-4D97-AF65-F5344CB8AC3E}">
        <p14:creationId xmlns:p14="http://schemas.microsoft.com/office/powerpoint/2010/main" val="3500103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90698-9094-052F-5A3C-3D8FE16D6035}"/>
              </a:ext>
            </a:extLst>
          </p:cNvPr>
          <p:cNvSpPr>
            <a:spLocks noGrp="1"/>
          </p:cNvSpPr>
          <p:nvPr>
            <p:ph type="title"/>
          </p:nvPr>
        </p:nvSpPr>
        <p:spPr/>
        <p:txBody>
          <a:bodyPr/>
          <a:lstStyle/>
          <a:p>
            <a:r>
              <a:rPr lang="en-GB" dirty="0"/>
              <a:t>Conclusion </a:t>
            </a:r>
          </a:p>
        </p:txBody>
      </p:sp>
      <p:sp>
        <p:nvSpPr>
          <p:cNvPr id="4" name="Content Placeholder 2">
            <a:extLst>
              <a:ext uri="{FF2B5EF4-FFF2-40B4-BE49-F238E27FC236}">
                <a16:creationId xmlns:a16="http://schemas.microsoft.com/office/drawing/2014/main" id="{CB7A59BF-4968-47C0-D57C-9F44EB5E8853}"/>
              </a:ext>
            </a:extLst>
          </p:cNvPr>
          <p:cNvSpPr>
            <a:spLocks noGrp="1"/>
          </p:cNvSpPr>
          <p:nvPr>
            <p:ph idx="1"/>
          </p:nvPr>
        </p:nvSpPr>
        <p:spPr>
          <a:xfrm>
            <a:off x="838200" y="1690692"/>
            <a:ext cx="10515600" cy="4351338"/>
          </a:xfrm>
        </p:spPr>
        <p:txBody>
          <a:bodyPr>
            <a:normAutofit lnSpcReduction="10000"/>
          </a:bodyPr>
          <a:lstStyle/>
          <a:p>
            <a:pPr>
              <a:spcBef>
                <a:spcPts val="0"/>
              </a:spcBef>
              <a:spcAft>
                <a:spcPts val="0"/>
              </a:spcAft>
              <a:buFont typeface="Arial" panose="020B0604020202020204" pitchFamily="34" charset="0"/>
              <a:buChar char="•"/>
            </a:pPr>
            <a:r>
              <a:rPr lang="en-GB" b="1" dirty="0">
                <a:solidFill>
                  <a:srgbClr val="0E101A"/>
                </a:solidFill>
                <a:effectLst/>
              </a:rPr>
              <a:t>R-squared Values:</a:t>
            </a:r>
            <a:endParaRPr lang="en-GB" dirty="0">
              <a:solidFill>
                <a:srgbClr val="0E101A"/>
              </a:solidFill>
              <a:effectLst/>
            </a:endParaRPr>
          </a:p>
          <a:p>
            <a:pPr marL="742950" lvl="1" indent="-285750">
              <a:spcBef>
                <a:spcPts val="0"/>
              </a:spcBef>
              <a:spcAft>
                <a:spcPts val="0"/>
              </a:spcAft>
              <a:buFont typeface="Arial" panose="020B0604020202020204" pitchFamily="34" charset="0"/>
              <a:buChar char="•"/>
            </a:pPr>
            <a:r>
              <a:rPr lang="en-GB" dirty="0">
                <a:solidFill>
                  <a:srgbClr val="0E101A"/>
                </a:solidFill>
                <a:effectLst/>
              </a:rPr>
              <a:t>Significant challenges observed in the linear regression model's performance.</a:t>
            </a:r>
          </a:p>
          <a:p>
            <a:pPr marL="742950" lvl="1" indent="-285750">
              <a:spcBef>
                <a:spcPts val="0"/>
              </a:spcBef>
              <a:spcAft>
                <a:spcPts val="0"/>
              </a:spcAft>
              <a:buFont typeface="Arial" panose="020B0604020202020204" pitchFamily="34" charset="0"/>
              <a:buChar char="•"/>
            </a:pPr>
            <a:r>
              <a:rPr lang="en-GB" dirty="0">
                <a:solidFill>
                  <a:srgbClr val="0E101A"/>
                </a:solidFill>
                <a:effectLst/>
              </a:rPr>
              <a:t>Negative R-squared values across varying test sizes indicate a poor fit.</a:t>
            </a:r>
          </a:p>
          <a:p>
            <a:pPr marL="742950" lvl="1" indent="-285750">
              <a:spcBef>
                <a:spcPts val="0"/>
              </a:spcBef>
              <a:spcAft>
                <a:spcPts val="0"/>
              </a:spcAft>
              <a:buFont typeface="Arial" panose="020B0604020202020204" pitchFamily="34" charset="0"/>
              <a:buChar char="•"/>
            </a:pPr>
            <a:r>
              <a:rPr lang="en-GB" dirty="0">
                <a:solidFill>
                  <a:srgbClr val="0E101A"/>
                </a:solidFill>
                <a:effectLst/>
              </a:rPr>
              <a:t>Chosen physical attributes do not adequately explain the variation in player values.</a:t>
            </a:r>
          </a:p>
          <a:p>
            <a:pPr marL="742950" lvl="1" indent="-285750">
              <a:spcBef>
                <a:spcPts val="0"/>
              </a:spcBef>
              <a:spcAft>
                <a:spcPts val="0"/>
              </a:spcAft>
              <a:buFont typeface="Arial" panose="020B0604020202020204" pitchFamily="34" charset="0"/>
              <a:buChar char="•"/>
            </a:pPr>
            <a:r>
              <a:rPr lang="en-GB" dirty="0">
                <a:solidFill>
                  <a:srgbClr val="0E101A"/>
                </a:solidFill>
                <a:effectLst/>
              </a:rPr>
              <a:t>Escalating R-squared negativity with decreasing test size implies an increasing disparity between predictions and actual values.</a:t>
            </a:r>
          </a:p>
          <a:p>
            <a:pPr>
              <a:spcBef>
                <a:spcPts val="0"/>
              </a:spcBef>
              <a:spcAft>
                <a:spcPts val="0"/>
              </a:spcAft>
              <a:buFont typeface="Arial" panose="020B0604020202020204" pitchFamily="34" charset="0"/>
              <a:buChar char="•"/>
            </a:pPr>
            <a:r>
              <a:rPr lang="en-GB" b="1" dirty="0">
                <a:solidFill>
                  <a:srgbClr val="0E101A"/>
                </a:solidFill>
                <a:effectLst/>
              </a:rPr>
              <a:t>Root Mean Squared Error (RMSE):</a:t>
            </a:r>
            <a:endParaRPr lang="en-GB" dirty="0">
              <a:solidFill>
                <a:srgbClr val="0E101A"/>
              </a:solidFill>
              <a:effectLst/>
            </a:endParaRPr>
          </a:p>
          <a:p>
            <a:pPr marL="742950" lvl="1" indent="-285750">
              <a:spcBef>
                <a:spcPts val="0"/>
              </a:spcBef>
              <a:spcAft>
                <a:spcPts val="0"/>
              </a:spcAft>
              <a:buFont typeface="Arial" panose="020B0604020202020204" pitchFamily="34" charset="0"/>
              <a:buChar char="•"/>
            </a:pPr>
            <a:r>
              <a:rPr lang="en-GB" dirty="0">
                <a:solidFill>
                  <a:srgbClr val="0E101A"/>
                </a:solidFill>
                <a:effectLst/>
              </a:rPr>
              <a:t>High RMSE values underscore substantial discrepancies in predictions.</a:t>
            </a:r>
          </a:p>
          <a:p>
            <a:pPr marL="742950" lvl="1" indent="-285750">
              <a:spcBef>
                <a:spcPts val="0"/>
              </a:spcBef>
              <a:spcAft>
                <a:spcPts val="0"/>
              </a:spcAft>
              <a:buFont typeface="Arial" panose="020B0604020202020204" pitchFamily="34" charset="0"/>
              <a:buChar char="•"/>
            </a:pPr>
            <a:r>
              <a:rPr lang="en-GB" dirty="0">
                <a:solidFill>
                  <a:srgbClr val="0E101A"/>
                </a:solidFill>
                <a:effectLst/>
              </a:rPr>
              <a:t>Indicates a significant deviation from actual player values.</a:t>
            </a:r>
          </a:p>
          <a:p>
            <a:pPr marL="742950" lvl="1" indent="-285750">
              <a:spcBef>
                <a:spcPts val="0"/>
              </a:spcBef>
              <a:spcAft>
                <a:spcPts val="0"/>
              </a:spcAft>
              <a:buFont typeface="Arial" panose="020B0604020202020204" pitchFamily="34" charset="0"/>
              <a:buChar char="•"/>
            </a:pPr>
            <a:r>
              <a:rPr lang="en-GB" dirty="0">
                <a:solidFill>
                  <a:srgbClr val="0E101A"/>
                </a:solidFill>
                <a:effectLst/>
              </a:rPr>
              <a:t>Negative predicted values raise concerns about the model's realism and suitability for the data.</a:t>
            </a:r>
          </a:p>
          <a:p>
            <a:pPr marL="742950" lvl="1" indent="-285750">
              <a:spcBef>
                <a:spcPts val="0"/>
              </a:spcBef>
              <a:spcAft>
                <a:spcPts val="0"/>
              </a:spcAft>
              <a:buFont typeface="Arial" panose="020B0604020202020204" pitchFamily="34" charset="0"/>
              <a:buChar char="•"/>
            </a:pPr>
            <a:r>
              <a:rPr lang="en-GB" dirty="0">
                <a:solidFill>
                  <a:srgbClr val="0E101A"/>
                </a:solidFill>
                <a:effectLst/>
              </a:rPr>
              <a:t>Implies potential issues like overfitting, outliers, or inappropriate feature selection.</a:t>
            </a:r>
          </a:p>
          <a:p>
            <a:pPr>
              <a:spcBef>
                <a:spcPts val="0"/>
              </a:spcBef>
              <a:spcAft>
                <a:spcPts val="0"/>
              </a:spcAft>
              <a:buFont typeface="Arial" panose="020B0604020202020204" pitchFamily="34" charset="0"/>
              <a:buChar char="•"/>
            </a:pPr>
            <a:r>
              <a:rPr lang="en-GB" b="1" dirty="0">
                <a:solidFill>
                  <a:srgbClr val="0E101A"/>
                </a:solidFill>
                <a:effectLst/>
              </a:rPr>
              <a:t>Challenges and Limitations:</a:t>
            </a:r>
            <a:endParaRPr lang="en-GB" dirty="0">
              <a:solidFill>
                <a:srgbClr val="0E101A"/>
              </a:solidFill>
              <a:effectLst/>
            </a:endParaRPr>
          </a:p>
          <a:p>
            <a:pPr marL="742950" lvl="1" indent="-285750">
              <a:spcBef>
                <a:spcPts val="0"/>
              </a:spcBef>
              <a:spcAft>
                <a:spcPts val="0"/>
              </a:spcAft>
              <a:buFont typeface="Arial" panose="020B0604020202020204" pitchFamily="34" charset="0"/>
              <a:buChar char="•"/>
            </a:pPr>
            <a:r>
              <a:rPr lang="en-GB" dirty="0">
                <a:solidFill>
                  <a:srgbClr val="0E101A"/>
                </a:solidFill>
                <a:effectLst/>
              </a:rPr>
              <a:t>Difficulties in converting the dependent variable and the game's inherent regression logic.</a:t>
            </a:r>
          </a:p>
          <a:p>
            <a:pPr marL="742950" lvl="1" indent="-285750">
              <a:spcBef>
                <a:spcPts val="0"/>
              </a:spcBef>
              <a:spcAft>
                <a:spcPts val="0"/>
              </a:spcAft>
              <a:buFont typeface="Arial" panose="020B0604020202020204" pitchFamily="34" charset="0"/>
              <a:buChar char="•"/>
            </a:pPr>
            <a:r>
              <a:rPr lang="en-GB" dirty="0">
                <a:solidFill>
                  <a:srgbClr val="0E101A"/>
                </a:solidFill>
                <a:effectLst/>
              </a:rPr>
              <a:t>Highlight limitations in the dataset's representativeness.</a:t>
            </a:r>
          </a:p>
          <a:p>
            <a:pPr>
              <a:spcBef>
                <a:spcPts val="0"/>
              </a:spcBef>
              <a:spcAft>
                <a:spcPts val="0"/>
              </a:spcAft>
              <a:buFont typeface="Arial" panose="020B0604020202020204" pitchFamily="34" charset="0"/>
              <a:buChar char="•"/>
            </a:pPr>
            <a:r>
              <a:rPr lang="en-GB" b="1" dirty="0">
                <a:solidFill>
                  <a:srgbClr val="0E101A"/>
                </a:solidFill>
                <a:effectLst/>
              </a:rPr>
              <a:t>Future Work:</a:t>
            </a:r>
            <a:endParaRPr lang="en-GB" dirty="0">
              <a:solidFill>
                <a:srgbClr val="0E101A"/>
              </a:solidFill>
              <a:effectLst/>
            </a:endParaRPr>
          </a:p>
          <a:p>
            <a:pPr marL="742950" lvl="1" indent="-285750">
              <a:spcBef>
                <a:spcPts val="0"/>
              </a:spcBef>
              <a:spcAft>
                <a:spcPts val="0"/>
              </a:spcAft>
              <a:buFont typeface="Arial" panose="020B0604020202020204" pitchFamily="34" charset="0"/>
              <a:buChar char="•"/>
            </a:pPr>
            <a:r>
              <a:rPr lang="en-GB" dirty="0">
                <a:solidFill>
                  <a:srgbClr val="0E101A"/>
                </a:solidFill>
                <a:effectLst/>
              </a:rPr>
              <a:t>Involves exploring alternative attributes for a more comprehensive analysis.</a:t>
            </a:r>
          </a:p>
          <a:p>
            <a:pPr marL="742950" lvl="1" indent="-285750">
              <a:spcBef>
                <a:spcPts val="0"/>
              </a:spcBef>
              <a:spcAft>
                <a:spcPts val="0"/>
              </a:spcAft>
              <a:buFont typeface="Arial" panose="020B0604020202020204" pitchFamily="34" charset="0"/>
              <a:buChar char="•"/>
            </a:pPr>
            <a:r>
              <a:rPr lang="en-GB" dirty="0">
                <a:solidFill>
                  <a:srgbClr val="0E101A"/>
                </a:solidFill>
                <a:effectLst/>
              </a:rPr>
              <a:t>Revisiting feature selection to address current challenges.</a:t>
            </a:r>
          </a:p>
          <a:p>
            <a:pPr marL="742950" lvl="1" indent="-285750">
              <a:spcBef>
                <a:spcPts val="0"/>
              </a:spcBef>
              <a:spcAft>
                <a:spcPts val="0"/>
              </a:spcAft>
              <a:buFont typeface="Arial" panose="020B0604020202020204" pitchFamily="34" charset="0"/>
              <a:buChar char="•"/>
            </a:pPr>
            <a:r>
              <a:rPr lang="en-GB" dirty="0">
                <a:solidFill>
                  <a:srgbClr val="0E101A"/>
                </a:solidFill>
                <a:effectLst/>
              </a:rPr>
              <a:t>Expanding the dataset to improve the linear regression model fit.</a:t>
            </a:r>
          </a:p>
          <a:p>
            <a:endParaRPr lang="en-GB" dirty="0"/>
          </a:p>
          <a:p>
            <a:endParaRPr lang="en-GB" dirty="0"/>
          </a:p>
          <a:p>
            <a:endParaRPr lang="en-GB" dirty="0"/>
          </a:p>
        </p:txBody>
      </p:sp>
    </p:spTree>
    <p:extLst>
      <p:ext uri="{BB962C8B-B14F-4D97-AF65-F5344CB8AC3E}">
        <p14:creationId xmlns:p14="http://schemas.microsoft.com/office/powerpoint/2010/main" val="7740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p:txBody>
          <a:bodyPr/>
          <a:lstStyle/>
          <a:p>
            <a:r>
              <a:rPr lang="en-US" dirty="0"/>
              <a:t>I. Introduction </a:t>
            </a:r>
          </a:p>
        </p:txBody>
      </p:sp>
      <p:sp>
        <p:nvSpPr>
          <p:cNvPr id="3" name="Content Placeholder 2">
            <a:extLst>
              <a:ext uri="{FF2B5EF4-FFF2-40B4-BE49-F238E27FC236}">
                <a16:creationId xmlns:a16="http://schemas.microsoft.com/office/drawing/2014/main" id="{A91241B7-01DA-6A42-8344-CD74340996FE}"/>
              </a:ext>
            </a:extLst>
          </p:cNvPr>
          <p:cNvSpPr>
            <a:spLocks noGrp="1"/>
          </p:cNvSpPr>
          <p:nvPr>
            <p:ph idx="1"/>
          </p:nvPr>
        </p:nvSpPr>
        <p:spPr/>
        <p:txBody>
          <a:bodyPr/>
          <a:lstStyle/>
          <a:p>
            <a:r>
              <a:rPr lang="en-US" dirty="0"/>
              <a:t>Found the FC24 player stats intriguing</a:t>
            </a:r>
          </a:p>
          <a:p>
            <a:pPr marL="0" indent="0">
              <a:buNone/>
            </a:pPr>
            <a:endParaRPr lang="en-US" dirty="0"/>
          </a:p>
          <a:p>
            <a:r>
              <a:rPr lang="en-US" dirty="0"/>
              <a:t>Personal engagement with the game </a:t>
            </a:r>
          </a:p>
          <a:p>
            <a:pPr marL="0" indent="0">
              <a:buNone/>
            </a:pPr>
            <a:endParaRPr lang="en-US" dirty="0"/>
          </a:p>
          <a:p>
            <a:r>
              <a:rPr lang="en-US" dirty="0"/>
              <a:t>Ability to delve into various correlations between variables </a:t>
            </a:r>
          </a:p>
          <a:p>
            <a:pPr marL="0" indent="0">
              <a:buNone/>
            </a:pPr>
            <a:endParaRPr lang="en-US" dirty="0"/>
          </a:p>
          <a:p>
            <a:r>
              <a:rPr lang="en-US" dirty="0"/>
              <a:t>Abundant categorical data </a:t>
            </a:r>
          </a:p>
          <a:p>
            <a:pPr marL="0" indent="0">
              <a:buNone/>
            </a:pPr>
            <a:endParaRPr lang="en-US" dirty="0"/>
          </a:p>
          <a:p>
            <a:r>
              <a:rPr lang="en-US" dirty="0"/>
              <a:t>In depth analysis of coefficients and regression aspects </a:t>
            </a:r>
          </a:p>
        </p:txBody>
      </p:sp>
    </p:spTree>
    <p:extLst>
      <p:ext uri="{BB962C8B-B14F-4D97-AF65-F5344CB8AC3E}">
        <p14:creationId xmlns:p14="http://schemas.microsoft.com/office/powerpoint/2010/main" val="224212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CDB4-5066-7C26-336D-20EF5DE24A45}"/>
              </a:ext>
            </a:extLst>
          </p:cNvPr>
          <p:cNvSpPr>
            <a:spLocks noGrp="1"/>
          </p:cNvSpPr>
          <p:nvPr>
            <p:ph type="title"/>
          </p:nvPr>
        </p:nvSpPr>
        <p:spPr/>
        <p:txBody>
          <a:bodyPr/>
          <a:lstStyle/>
          <a:p>
            <a:r>
              <a:rPr lang="en-GB" dirty="0"/>
              <a:t>II. Background</a:t>
            </a:r>
          </a:p>
        </p:txBody>
      </p:sp>
      <p:sp>
        <p:nvSpPr>
          <p:cNvPr id="3" name="Content Placeholder 2">
            <a:extLst>
              <a:ext uri="{FF2B5EF4-FFF2-40B4-BE49-F238E27FC236}">
                <a16:creationId xmlns:a16="http://schemas.microsoft.com/office/drawing/2014/main" id="{E82F1940-3C59-7DCB-BFD0-235D7B86D2D7}"/>
              </a:ext>
            </a:extLst>
          </p:cNvPr>
          <p:cNvSpPr>
            <a:spLocks noGrp="1"/>
          </p:cNvSpPr>
          <p:nvPr>
            <p:ph idx="1"/>
          </p:nvPr>
        </p:nvSpPr>
        <p:spPr/>
        <p:txBody>
          <a:bodyPr/>
          <a:lstStyle/>
          <a:p>
            <a:r>
              <a:rPr lang="en-GB" dirty="0"/>
              <a:t>Dataset presents compilation of details about football players </a:t>
            </a:r>
          </a:p>
          <a:p>
            <a:endParaRPr lang="en-GB" dirty="0"/>
          </a:p>
          <a:p>
            <a:r>
              <a:rPr lang="en-GB" dirty="0"/>
              <a:t>Attributes for each player </a:t>
            </a:r>
          </a:p>
          <a:p>
            <a:pPr marL="0" indent="0">
              <a:buNone/>
            </a:pPr>
            <a:endParaRPr lang="en-GB" dirty="0"/>
          </a:p>
          <a:p>
            <a:r>
              <a:rPr lang="en-GB" dirty="0"/>
              <a:t>Serves a valuable resource for gaming enthusiasts &amp; sport fans</a:t>
            </a:r>
          </a:p>
          <a:p>
            <a:endParaRPr lang="en-GB" dirty="0"/>
          </a:p>
          <a:p>
            <a:endParaRPr lang="en-GB" dirty="0"/>
          </a:p>
        </p:txBody>
      </p:sp>
    </p:spTree>
    <p:extLst>
      <p:ext uri="{BB962C8B-B14F-4D97-AF65-F5344CB8AC3E}">
        <p14:creationId xmlns:p14="http://schemas.microsoft.com/office/powerpoint/2010/main" val="309671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124C-562F-2564-49E5-AE4B19898F52}"/>
              </a:ext>
            </a:extLst>
          </p:cNvPr>
          <p:cNvSpPr>
            <a:spLocks noGrp="1"/>
          </p:cNvSpPr>
          <p:nvPr>
            <p:ph type="title"/>
          </p:nvPr>
        </p:nvSpPr>
        <p:spPr/>
        <p:txBody>
          <a:bodyPr/>
          <a:lstStyle/>
          <a:p>
            <a:r>
              <a:rPr lang="en-GB" dirty="0"/>
              <a:t>III. Exploratory Analysis </a:t>
            </a:r>
          </a:p>
        </p:txBody>
      </p:sp>
      <p:sp>
        <p:nvSpPr>
          <p:cNvPr id="3" name="Content Placeholder 2">
            <a:extLst>
              <a:ext uri="{FF2B5EF4-FFF2-40B4-BE49-F238E27FC236}">
                <a16:creationId xmlns:a16="http://schemas.microsoft.com/office/drawing/2014/main" id="{B84E6D4B-9D19-344E-8B0B-7BF10A598B1D}"/>
              </a:ext>
            </a:extLst>
          </p:cNvPr>
          <p:cNvSpPr>
            <a:spLocks noGrp="1"/>
          </p:cNvSpPr>
          <p:nvPr>
            <p:ph idx="1"/>
          </p:nvPr>
        </p:nvSpPr>
        <p:spPr/>
        <p:txBody>
          <a:bodyPr/>
          <a:lstStyle/>
          <a:p>
            <a:r>
              <a:rPr lang="en-GB" dirty="0"/>
              <a:t>Summary </a:t>
            </a:r>
          </a:p>
        </p:txBody>
      </p:sp>
      <p:pic>
        <p:nvPicPr>
          <p:cNvPr id="5" name="Picture 4">
            <a:extLst>
              <a:ext uri="{FF2B5EF4-FFF2-40B4-BE49-F238E27FC236}">
                <a16:creationId xmlns:a16="http://schemas.microsoft.com/office/drawing/2014/main" id="{873B1268-A2D7-78A0-5E4F-84028A6E3FD3}"/>
              </a:ext>
            </a:extLst>
          </p:cNvPr>
          <p:cNvPicPr>
            <a:picLocks noChangeAspect="1"/>
          </p:cNvPicPr>
          <p:nvPr/>
        </p:nvPicPr>
        <p:blipFill>
          <a:blip r:embed="rId2"/>
          <a:stretch>
            <a:fillRect/>
          </a:stretch>
        </p:blipFill>
        <p:spPr>
          <a:xfrm>
            <a:off x="2590496" y="2053151"/>
            <a:ext cx="7011008" cy="3688400"/>
          </a:xfrm>
          <a:prstGeom prst="rect">
            <a:avLst/>
          </a:prstGeom>
        </p:spPr>
      </p:pic>
    </p:spTree>
    <p:extLst>
      <p:ext uri="{BB962C8B-B14F-4D97-AF65-F5344CB8AC3E}">
        <p14:creationId xmlns:p14="http://schemas.microsoft.com/office/powerpoint/2010/main" val="114153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14A7E-2C84-0419-9B10-401535751477}"/>
              </a:ext>
            </a:extLst>
          </p:cNvPr>
          <p:cNvSpPr>
            <a:spLocks noGrp="1"/>
          </p:cNvSpPr>
          <p:nvPr>
            <p:ph type="title"/>
          </p:nvPr>
        </p:nvSpPr>
        <p:spPr>
          <a:xfrm>
            <a:off x="838200" y="365129"/>
            <a:ext cx="10515600" cy="1325563"/>
          </a:xfrm>
        </p:spPr>
        <p:txBody>
          <a:bodyPr anchor="ctr">
            <a:normAutofit/>
          </a:bodyPr>
          <a:lstStyle/>
          <a:p>
            <a:r>
              <a:rPr lang="en-GB"/>
              <a:t>The Top 50 Players </a:t>
            </a:r>
          </a:p>
        </p:txBody>
      </p:sp>
      <p:pic>
        <p:nvPicPr>
          <p:cNvPr id="5" name="Picture 4">
            <a:extLst>
              <a:ext uri="{FF2B5EF4-FFF2-40B4-BE49-F238E27FC236}">
                <a16:creationId xmlns:a16="http://schemas.microsoft.com/office/drawing/2014/main" id="{51D0133E-7429-46BD-E55F-976BC40F3CB4}"/>
              </a:ext>
            </a:extLst>
          </p:cNvPr>
          <p:cNvPicPr>
            <a:picLocks noChangeAspect="1"/>
          </p:cNvPicPr>
          <p:nvPr/>
        </p:nvPicPr>
        <p:blipFill>
          <a:blip r:embed="rId2"/>
          <a:stretch>
            <a:fillRect/>
          </a:stretch>
        </p:blipFill>
        <p:spPr>
          <a:xfrm>
            <a:off x="4997287" y="1825625"/>
            <a:ext cx="2197425" cy="4351338"/>
          </a:xfrm>
          <a:prstGeom prst="rect">
            <a:avLst/>
          </a:prstGeom>
          <a:noFill/>
        </p:spPr>
      </p:pic>
    </p:spTree>
    <p:extLst>
      <p:ext uri="{BB962C8B-B14F-4D97-AF65-F5344CB8AC3E}">
        <p14:creationId xmlns:p14="http://schemas.microsoft.com/office/powerpoint/2010/main" val="238423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F1A0-964D-8243-DFCB-5B96D71C4E64}"/>
              </a:ext>
            </a:extLst>
          </p:cNvPr>
          <p:cNvSpPr>
            <a:spLocks noGrp="1"/>
          </p:cNvSpPr>
          <p:nvPr>
            <p:ph type="title"/>
          </p:nvPr>
        </p:nvSpPr>
        <p:spPr/>
        <p:txBody>
          <a:bodyPr/>
          <a:lstStyle/>
          <a:p>
            <a:r>
              <a:rPr lang="en-GB" dirty="0"/>
              <a:t>Data Types &amp; Missing Values</a:t>
            </a:r>
          </a:p>
        </p:txBody>
      </p:sp>
      <p:pic>
        <p:nvPicPr>
          <p:cNvPr id="5" name="Content Placeholder 4">
            <a:extLst>
              <a:ext uri="{FF2B5EF4-FFF2-40B4-BE49-F238E27FC236}">
                <a16:creationId xmlns:a16="http://schemas.microsoft.com/office/drawing/2014/main" id="{019ADCD0-336A-26AD-FF22-A8447E60F5CA}"/>
              </a:ext>
            </a:extLst>
          </p:cNvPr>
          <p:cNvPicPr>
            <a:picLocks noGrp="1" noChangeAspect="1"/>
          </p:cNvPicPr>
          <p:nvPr>
            <p:ph idx="1"/>
          </p:nvPr>
        </p:nvPicPr>
        <p:blipFill>
          <a:blip r:embed="rId2"/>
          <a:stretch>
            <a:fillRect/>
          </a:stretch>
        </p:blipFill>
        <p:spPr>
          <a:xfrm>
            <a:off x="627282" y="1726481"/>
            <a:ext cx="7971211" cy="861135"/>
          </a:xfrm>
        </p:spPr>
      </p:pic>
      <p:pic>
        <p:nvPicPr>
          <p:cNvPr id="7" name="Picture 6">
            <a:extLst>
              <a:ext uri="{FF2B5EF4-FFF2-40B4-BE49-F238E27FC236}">
                <a16:creationId xmlns:a16="http://schemas.microsoft.com/office/drawing/2014/main" id="{1B9E5237-2CDC-85F8-4CE8-E01A657523E4}"/>
              </a:ext>
            </a:extLst>
          </p:cNvPr>
          <p:cNvPicPr>
            <a:picLocks noChangeAspect="1"/>
          </p:cNvPicPr>
          <p:nvPr/>
        </p:nvPicPr>
        <p:blipFill>
          <a:blip r:embed="rId3"/>
          <a:stretch>
            <a:fillRect/>
          </a:stretch>
        </p:blipFill>
        <p:spPr>
          <a:xfrm>
            <a:off x="8128759" y="552200"/>
            <a:ext cx="2469094" cy="5753599"/>
          </a:xfrm>
          <a:prstGeom prst="rect">
            <a:avLst/>
          </a:prstGeom>
        </p:spPr>
      </p:pic>
      <p:pic>
        <p:nvPicPr>
          <p:cNvPr id="9" name="Picture 8">
            <a:extLst>
              <a:ext uri="{FF2B5EF4-FFF2-40B4-BE49-F238E27FC236}">
                <a16:creationId xmlns:a16="http://schemas.microsoft.com/office/drawing/2014/main" id="{CF1C7E21-FE29-9C1B-A5C6-A092F9A643F4}"/>
              </a:ext>
            </a:extLst>
          </p:cNvPr>
          <p:cNvPicPr>
            <a:picLocks noChangeAspect="1"/>
          </p:cNvPicPr>
          <p:nvPr/>
        </p:nvPicPr>
        <p:blipFill>
          <a:blip r:embed="rId4"/>
          <a:stretch>
            <a:fillRect/>
          </a:stretch>
        </p:blipFill>
        <p:spPr>
          <a:xfrm>
            <a:off x="918113" y="2794181"/>
            <a:ext cx="6454699" cy="2408129"/>
          </a:xfrm>
          <a:prstGeom prst="rect">
            <a:avLst/>
          </a:prstGeom>
        </p:spPr>
      </p:pic>
    </p:spTree>
    <p:extLst>
      <p:ext uri="{BB962C8B-B14F-4D97-AF65-F5344CB8AC3E}">
        <p14:creationId xmlns:p14="http://schemas.microsoft.com/office/powerpoint/2010/main" val="253215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EFDDD-B049-AB95-1169-3577AFC6E7E6}"/>
              </a:ext>
            </a:extLst>
          </p:cNvPr>
          <p:cNvSpPr>
            <a:spLocks noGrp="1"/>
          </p:cNvSpPr>
          <p:nvPr>
            <p:ph type="title"/>
          </p:nvPr>
        </p:nvSpPr>
        <p:spPr>
          <a:xfrm>
            <a:off x="838200" y="365129"/>
            <a:ext cx="10515600" cy="1325563"/>
          </a:xfrm>
        </p:spPr>
        <p:txBody>
          <a:bodyPr anchor="ctr">
            <a:normAutofit/>
          </a:bodyPr>
          <a:lstStyle/>
          <a:p>
            <a:r>
              <a:rPr lang="en-GB"/>
              <a:t>Unusual Statistics or Distributions</a:t>
            </a:r>
          </a:p>
        </p:txBody>
      </p:sp>
      <p:pic>
        <p:nvPicPr>
          <p:cNvPr id="7" name="Picture 6">
            <a:extLst>
              <a:ext uri="{FF2B5EF4-FFF2-40B4-BE49-F238E27FC236}">
                <a16:creationId xmlns:a16="http://schemas.microsoft.com/office/drawing/2014/main" id="{8E5B9ADB-4164-9619-3D52-64DE327FAAD7}"/>
              </a:ext>
            </a:extLst>
          </p:cNvPr>
          <p:cNvPicPr>
            <a:picLocks noChangeAspect="1"/>
          </p:cNvPicPr>
          <p:nvPr/>
        </p:nvPicPr>
        <p:blipFill rotWithShape="1">
          <a:blip r:embed="rId3"/>
          <a:srcRect r="14855" b="-3"/>
          <a:stretch/>
        </p:blipFill>
        <p:spPr>
          <a:xfrm>
            <a:off x="838200" y="1825625"/>
            <a:ext cx="5181600" cy="4351338"/>
          </a:xfrm>
          <a:prstGeom prst="rect">
            <a:avLst/>
          </a:prstGeom>
          <a:noFill/>
        </p:spPr>
      </p:pic>
      <p:pic>
        <p:nvPicPr>
          <p:cNvPr id="5" name="Content Placeholder 4">
            <a:extLst>
              <a:ext uri="{FF2B5EF4-FFF2-40B4-BE49-F238E27FC236}">
                <a16:creationId xmlns:a16="http://schemas.microsoft.com/office/drawing/2014/main" id="{CB15510A-C05D-86FA-4B68-0600A7363218}"/>
              </a:ext>
            </a:extLst>
          </p:cNvPr>
          <p:cNvPicPr>
            <a:picLocks noGrp="1" noChangeAspect="1"/>
          </p:cNvPicPr>
          <p:nvPr>
            <p:ph sz="half" idx="2"/>
          </p:nvPr>
        </p:nvPicPr>
        <p:blipFill rotWithShape="1">
          <a:blip r:embed="rId4"/>
          <a:srcRect t="2068"/>
          <a:stretch/>
        </p:blipFill>
        <p:spPr>
          <a:xfrm>
            <a:off x="6172200" y="1825625"/>
            <a:ext cx="5181600" cy="4351338"/>
          </a:xfrm>
          <a:noFill/>
        </p:spPr>
      </p:pic>
    </p:spTree>
    <p:extLst>
      <p:ext uri="{BB962C8B-B14F-4D97-AF65-F5344CB8AC3E}">
        <p14:creationId xmlns:p14="http://schemas.microsoft.com/office/powerpoint/2010/main" val="100887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3788-A173-320F-9CD1-78FBFCC95C7D}"/>
              </a:ext>
            </a:extLst>
          </p:cNvPr>
          <p:cNvSpPr>
            <a:spLocks noGrp="1"/>
          </p:cNvSpPr>
          <p:nvPr>
            <p:ph type="title"/>
          </p:nvPr>
        </p:nvSpPr>
        <p:spPr>
          <a:xfrm>
            <a:off x="838200" y="365129"/>
            <a:ext cx="10515600" cy="1325563"/>
          </a:xfrm>
        </p:spPr>
        <p:txBody>
          <a:bodyPr anchor="ctr">
            <a:normAutofit/>
          </a:bodyPr>
          <a:lstStyle/>
          <a:p>
            <a:r>
              <a:rPr lang="en-GB"/>
              <a:t>IV. Methods</a:t>
            </a:r>
          </a:p>
        </p:txBody>
      </p:sp>
      <p:sp>
        <p:nvSpPr>
          <p:cNvPr id="3" name="Content Placeholder 2">
            <a:extLst>
              <a:ext uri="{FF2B5EF4-FFF2-40B4-BE49-F238E27FC236}">
                <a16:creationId xmlns:a16="http://schemas.microsoft.com/office/drawing/2014/main" id="{CD50555B-9CC6-6BDF-0BD9-85801ACBC991}"/>
              </a:ext>
            </a:extLst>
          </p:cNvPr>
          <p:cNvSpPr>
            <a:spLocks noGrp="1"/>
          </p:cNvSpPr>
          <p:nvPr>
            <p:ph sz="half" idx="1"/>
          </p:nvPr>
        </p:nvSpPr>
        <p:spPr>
          <a:xfrm>
            <a:off x="838200" y="1825625"/>
            <a:ext cx="5181600" cy="4351338"/>
          </a:xfrm>
        </p:spPr>
        <p:txBody>
          <a:bodyPr>
            <a:normAutofit/>
          </a:bodyPr>
          <a:lstStyle/>
          <a:p>
            <a:r>
              <a:rPr lang="en-GB"/>
              <a:t>Data Preparations</a:t>
            </a:r>
          </a:p>
          <a:p>
            <a:endParaRPr lang="en-GB"/>
          </a:p>
          <a:p>
            <a:r>
              <a:rPr lang="en-GB"/>
              <a:t>Data looks prepared except for marking </a:t>
            </a:r>
          </a:p>
          <a:p>
            <a:endParaRPr lang="en-GB"/>
          </a:p>
          <a:p>
            <a:r>
              <a:rPr lang="en-GB"/>
              <a:t>Will not be utilizing this variable. Thus cleaned! </a:t>
            </a:r>
          </a:p>
        </p:txBody>
      </p:sp>
      <p:pic>
        <p:nvPicPr>
          <p:cNvPr id="6" name="Content Placeholder 5">
            <a:extLst>
              <a:ext uri="{FF2B5EF4-FFF2-40B4-BE49-F238E27FC236}">
                <a16:creationId xmlns:a16="http://schemas.microsoft.com/office/drawing/2014/main" id="{E4E7974C-9D58-23E4-D899-8C9C5BBACCDA}"/>
              </a:ext>
            </a:extLst>
          </p:cNvPr>
          <p:cNvPicPr>
            <a:picLocks noGrp="1" noChangeAspect="1"/>
          </p:cNvPicPr>
          <p:nvPr>
            <p:ph sz="half" idx="2"/>
          </p:nvPr>
        </p:nvPicPr>
        <p:blipFill>
          <a:blip r:embed="rId2"/>
          <a:stretch>
            <a:fillRect/>
          </a:stretch>
        </p:blipFill>
        <p:spPr>
          <a:xfrm>
            <a:off x="7201957" y="1334971"/>
            <a:ext cx="3202131" cy="4462900"/>
          </a:xfrm>
          <a:noFill/>
        </p:spPr>
      </p:pic>
    </p:spTree>
    <p:extLst>
      <p:ext uri="{BB962C8B-B14F-4D97-AF65-F5344CB8AC3E}">
        <p14:creationId xmlns:p14="http://schemas.microsoft.com/office/powerpoint/2010/main" val="225935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D979-BC19-5C18-7B19-9A5B9720F553}"/>
              </a:ext>
            </a:extLst>
          </p:cNvPr>
          <p:cNvSpPr>
            <a:spLocks noGrp="1"/>
          </p:cNvSpPr>
          <p:nvPr>
            <p:ph type="title"/>
          </p:nvPr>
        </p:nvSpPr>
        <p:spPr>
          <a:xfrm>
            <a:off x="838200" y="365129"/>
            <a:ext cx="10515600" cy="1325563"/>
          </a:xfrm>
        </p:spPr>
        <p:txBody>
          <a:bodyPr anchor="ctr">
            <a:normAutofit/>
          </a:bodyPr>
          <a:lstStyle/>
          <a:p>
            <a:r>
              <a:rPr lang="en-GB"/>
              <a:t>Experimental Design</a:t>
            </a:r>
          </a:p>
        </p:txBody>
      </p:sp>
      <p:pic>
        <p:nvPicPr>
          <p:cNvPr id="6" name="Content Placeholder 5">
            <a:extLst>
              <a:ext uri="{FF2B5EF4-FFF2-40B4-BE49-F238E27FC236}">
                <a16:creationId xmlns:a16="http://schemas.microsoft.com/office/drawing/2014/main" id="{89F6E02E-8D1A-E013-1170-A20BE685D3E2}"/>
              </a:ext>
            </a:extLst>
          </p:cNvPr>
          <p:cNvPicPr>
            <a:picLocks noChangeAspect="1"/>
          </p:cNvPicPr>
          <p:nvPr/>
        </p:nvPicPr>
        <p:blipFill>
          <a:blip r:embed="rId2"/>
          <a:stretch>
            <a:fillRect/>
          </a:stretch>
        </p:blipFill>
        <p:spPr>
          <a:xfrm>
            <a:off x="914812" y="2363678"/>
            <a:ext cx="4661983" cy="1309598"/>
          </a:xfrm>
          <a:prstGeom prst="rect">
            <a:avLst/>
          </a:prstGeom>
        </p:spPr>
      </p:pic>
      <p:sp>
        <p:nvSpPr>
          <p:cNvPr id="4" name="Content Placeholder 3">
            <a:extLst>
              <a:ext uri="{FF2B5EF4-FFF2-40B4-BE49-F238E27FC236}">
                <a16:creationId xmlns:a16="http://schemas.microsoft.com/office/drawing/2014/main" id="{4BBA753A-117B-75DD-EEF3-5D9058172C75}"/>
              </a:ext>
            </a:extLst>
          </p:cNvPr>
          <p:cNvSpPr>
            <a:spLocks/>
          </p:cNvSpPr>
          <p:nvPr/>
        </p:nvSpPr>
        <p:spPr>
          <a:xfrm>
            <a:off x="6027441" y="1872475"/>
            <a:ext cx="4799100" cy="4238062"/>
          </a:xfrm>
          <a:prstGeom prst="rect">
            <a:avLst/>
          </a:prstGeom>
        </p:spPr>
        <p:txBody>
          <a:bodyPr/>
          <a:lstStyle/>
          <a:p>
            <a:pPr defTabSz="813816">
              <a:spcAft>
                <a:spcPts val="600"/>
              </a:spcAft>
            </a:pPr>
            <a:r>
              <a:rPr lang="en-GB" sz="1602" kern="1200">
                <a:solidFill>
                  <a:schemeClr val="tx1"/>
                </a:solidFill>
                <a:latin typeface="+mn-lt"/>
                <a:ea typeface="+mn-ea"/>
                <a:cs typeface="+mn-cs"/>
              </a:rPr>
              <a:t>3.</a:t>
            </a:r>
          </a:p>
          <a:p>
            <a:pPr defTabSz="813816">
              <a:spcAft>
                <a:spcPts val="600"/>
              </a:spcAft>
            </a:pPr>
            <a:r>
              <a:rPr lang="en-GB" sz="1602" kern="1200">
                <a:solidFill>
                  <a:schemeClr val="tx1"/>
                </a:solidFill>
                <a:latin typeface="+mn-lt"/>
                <a:ea typeface="+mn-ea"/>
                <a:cs typeface="+mn-cs"/>
              </a:rPr>
              <a:t> </a:t>
            </a:r>
          </a:p>
          <a:p>
            <a:pPr defTabSz="813816">
              <a:spcAft>
                <a:spcPts val="600"/>
              </a:spcAft>
            </a:pPr>
            <a:endParaRPr lang="en-GB" sz="1602" kern="1200">
              <a:solidFill>
                <a:schemeClr val="tx1"/>
              </a:solidFill>
              <a:latin typeface="+mn-lt"/>
              <a:ea typeface="+mn-ea"/>
              <a:cs typeface="+mn-cs"/>
            </a:endParaRPr>
          </a:p>
          <a:p>
            <a:pPr defTabSz="813816">
              <a:spcAft>
                <a:spcPts val="600"/>
              </a:spcAft>
            </a:pPr>
            <a:endParaRPr lang="en-GB" sz="1602" kern="1200">
              <a:solidFill>
                <a:schemeClr val="tx1"/>
              </a:solidFill>
              <a:latin typeface="+mn-lt"/>
              <a:ea typeface="+mn-ea"/>
              <a:cs typeface="+mn-cs"/>
            </a:endParaRPr>
          </a:p>
          <a:p>
            <a:pPr defTabSz="813816">
              <a:spcAft>
                <a:spcPts val="600"/>
              </a:spcAft>
            </a:pPr>
            <a:endParaRPr lang="en-GB" sz="1602" kern="1200">
              <a:solidFill>
                <a:schemeClr val="tx1"/>
              </a:solidFill>
              <a:latin typeface="+mn-lt"/>
              <a:ea typeface="+mn-ea"/>
              <a:cs typeface="+mn-cs"/>
            </a:endParaRPr>
          </a:p>
          <a:p>
            <a:pPr defTabSz="813816">
              <a:spcAft>
                <a:spcPts val="600"/>
              </a:spcAft>
            </a:pPr>
            <a:endParaRPr lang="en-GB" sz="1602" kern="1200">
              <a:solidFill>
                <a:schemeClr val="tx1"/>
              </a:solidFill>
              <a:latin typeface="+mn-lt"/>
              <a:ea typeface="+mn-ea"/>
              <a:cs typeface="+mn-cs"/>
            </a:endParaRPr>
          </a:p>
          <a:p>
            <a:pPr defTabSz="813816">
              <a:spcAft>
                <a:spcPts val="600"/>
              </a:spcAft>
            </a:pPr>
            <a:r>
              <a:rPr lang="en-GB" sz="1602" kern="1200">
                <a:solidFill>
                  <a:schemeClr val="tx1"/>
                </a:solidFill>
                <a:latin typeface="+mn-lt"/>
                <a:ea typeface="+mn-ea"/>
                <a:cs typeface="+mn-cs"/>
              </a:rPr>
              <a:t>4. </a:t>
            </a:r>
            <a:endParaRPr lang="en-GB"/>
          </a:p>
        </p:txBody>
      </p:sp>
      <p:sp>
        <p:nvSpPr>
          <p:cNvPr id="8" name="TextBox 7">
            <a:extLst>
              <a:ext uri="{FF2B5EF4-FFF2-40B4-BE49-F238E27FC236}">
                <a16:creationId xmlns:a16="http://schemas.microsoft.com/office/drawing/2014/main" id="{2587B09A-F2FA-BA97-892A-55324E97D7B8}"/>
              </a:ext>
            </a:extLst>
          </p:cNvPr>
          <p:cNvSpPr txBox="1"/>
          <p:nvPr/>
        </p:nvSpPr>
        <p:spPr>
          <a:xfrm>
            <a:off x="914812" y="1976940"/>
            <a:ext cx="5483012" cy="332295"/>
          </a:xfrm>
          <a:prstGeom prst="rect">
            <a:avLst/>
          </a:prstGeom>
          <a:noFill/>
        </p:spPr>
        <p:txBody>
          <a:bodyPr wrap="square">
            <a:spAutoFit/>
          </a:bodyPr>
          <a:lstStyle/>
          <a:p>
            <a:pPr defTabSz="813816">
              <a:spcAft>
                <a:spcPts val="600"/>
              </a:spcAft>
            </a:pPr>
            <a:r>
              <a:rPr lang="en-GB" sz="1602" kern="1200">
                <a:solidFill>
                  <a:schemeClr val="tx1"/>
                </a:solidFill>
                <a:latin typeface="+mn-lt"/>
                <a:ea typeface="+mn-ea"/>
                <a:cs typeface="+mn-cs"/>
              </a:rPr>
              <a:t>1. </a:t>
            </a:r>
            <a:endParaRPr lang="en-GB"/>
          </a:p>
        </p:txBody>
      </p:sp>
      <p:sp>
        <p:nvSpPr>
          <p:cNvPr id="10" name="TextBox 9">
            <a:extLst>
              <a:ext uri="{FF2B5EF4-FFF2-40B4-BE49-F238E27FC236}">
                <a16:creationId xmlns:a16="http://schemas.microsoft.com/office/drawing/2014/main" id="{9A7A2741-2DBD-F2B6-CC6E-1164F0372F64}"/>
              </a:ext>
            </a:extLst>
          </p:cNvPr>
          <p:cNvSpPr txBox="1"/>
          <p:nvPr/>
        </p:nvSpPr>
        <p:spPr>
          <a:xfrm>
            <a:off x="914812" y="3663819"/>
            <a:ext cx="5483012" cy="332295"/>
          </a:xfrm>
          <a:prstGeom prst="rect">
            <a:avLst/>
          </a:prstGeom>
          <a:noFill/>
        </p:spPr>
        <p:txBody>
          <a:bodyPr wrap="square">
            <a:spAutoFit/>
          </a:bodyPr>
          <a:lstStyle/>
          <a:p>
            <a:pPr defTabSz="813816">
              <a:spcAft>
                <a:spcPts val="600"/>
              </a:spcAft>
            </a:pPr>
            <a:r>
              <a:rPr lang="en-GB" sz="1602" kern="1200">
                <a:solidFill>
                  <a:schemeClr val="tx1"/>
                </a:solidFill>
                <a:latin typeface="+mn-lt"/>
                <a:ea typeface="+mn-ea"/>
                <a:cs typeface="+mn-cs"/>
              </a:rPr>
              <a:t>2. </a:t>
            </a:r>
            <a:endParaRPr lang="en-GB"/>
          </a:p>
        </p:txBody>
      </p:sp>
      <p:pic>
        <p:nvPicPr>
          <p:cNvPr id="12" name="Picture 11">
            <a:extLst>
              <a:ext uri="{FF2B5EF4-FFF2-40B4-BE49-F238E27FC236}">
                <a16:creationId xmlns:a16="http://schemas.microsoft.com/office/drawing/2014/main" id="{EF6F04B1-2682-2243-CE43-876CA2869AB2}"/>
              </a:ext>
            </a:extLst>
          </p:cNvPr>
          <p:cNvPicPr>
            <a:picLocks noChangeAspect="1"/>
          </p:cNvPicPr>
          <p:nvPr/>
        </p:nvPicPr>
        <p:blipFill>
          <a:blip r:embed="rId3"/>
          <a:stretch>
            <a:fillRect/>
          </a:stretch>
        </p:blipFill>
        <p:spPr>
          <a:xfrm>
            <a:off x="838200" y="3945181"/>
            <a:ext cx="3976925" cy="2165357"/>
          </a:xfrm>
          <a:prstGeom prst="rect">
            <a:avLst/>
          </a:prstGeom>
        </p:spPr>
      </p:pic>
      <p:pic>
        <p:nvPicPr>
          <p:cNvPr id="14" name="Picture 13">
            <a:extLst>
              <a:ext uri="{FF2B5EF4-FFF2-40B4-BE49-F238E27FC236}">
                <a16:creationId xmlns:a16="http://schemas.microsoft.com/office/drawing/2014/main" id="{B040673B-5513-4D33-9044-F285AEBAE385}"/>
              </a:ext>
            </a:extLst>
          </p:cNvPr>
          <p:cNvPicPr>
            <a:picLocks noChangeAspect="1"/>
          </p:cNvPicPr>
          <p:nvPr/>
        </p:nvPicPr>
        <p:blipFill>
          <a:blip r:embed="rId4"/>
          <a:stretch>
            <a:fillRect/>
          </a:stretch>
        </p:blipFill>
        <p:spPr>
          <a:xfrm>
            <a:off x="6334148" y="2143088"/>
            <a:ext cx="5019652" cy="2045882"/>
          </a:xfrm>
          <a:prstGeom prst="rect">
            <a:avLst/>
          </a:prstGeom>
        </p:spPr>
      </p:pic>
      <p:pic>
        <p:nvPicPr>
          <p:cNvPr id="16" name="Picture 15">
            <a:extLst>
              <a:ext uri="{FF2B5EF4-FFF2-40B4-BE49-F238E27FC236}">
                <a16:creationId xmlns:a16="http://schemas.microsoft.com/office/drawing/2014/main" id="{167DA9B6-859F-735B-777D-76E12DDAC7B8}"/>
              </a:ext>
            </a:extLst>
          </p:cNvPr>
          <p:cNvPicPr>
            <a:picLocks noChangeAspect="1"/>
          </p:cNvPicPr>
          <p:nvPr/>
        </p:nvPicPr>
        <p:blipFill>
          <a:blip r:embed="rId5"/>
          <a:stretch>
            <a:fillRect/>
          </a:stretch>
        </p:blipFill>
        <p:spPr>
          <a:xfrm>
            <a:off x="6510431" y="4247698"/>
            <a:ext cx="4316110" cy="1882415"/>
          </a:xfrm>
          <a:prstGeom prst="rect">
            <a:avLst/>
          </a:prstGeom>
        </p:spPr>
      </p:pic>
    </p:spTree>
    <p:extLst>
      <p:ext uri="{BB962C8B-B14F-4D97-AF65-F5344CB8AC3E}">
        <p14:creationId xmlns:p14="http://schemas.microsoft.com/office/powerpoint/2010/main" val="10144095"/>
      </p:ext>
    </p:extLst>
  </p:cSld>
  <p:clrMapOvr>
    <a:masterClrMapping/>
  </p:clrMapOvr>
</p:sld>
</file>

<file path=ppt/theme/theme1.xml><?xml version="1.0" encoding="utf-8"?>
<a:theme xmlns:a="http://schemas.openxmlformats.org/drawingml/2006/main" name="Office Theme">
  <a:themeElements>
    <a:clrScheme name="Bellarmine Palette">
      <a:dk1>
        <a:srgbClr val="000000"/>
      </a:dk1>
      <a:lt1>
        <a:srgbClr val="FFFFFF"/>
      </a:lt1>
      <a:dk2>
        <a:srgbClr val="44546A"/>
      </a:dk2>
      <a:lt2>
        <a:srgbClr val="E7E6E6"/>
      </a:lt2>
      <a:accent1>
        <a:srgbClr val="752836"/>
      </a:accent1>
      <a:accent2>
        <a:srgbClr val="697970"/>
      </a:accent2>
      <a:accent3>
        <a:srgbClr val="C8C8C8"/>
      </a:accent3>
      <a:accent4>
        <a:srgbClr val="F7BE00"/>
      </a:accent4>
      <a:accent5>
        <a:srgbClr val="00677F"/>
      </a:accent5>
      <a:accent6>
        <a:srgbClr val="4D4D4D"/>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Screen Bellarmine Template" id="{109F2BBD-B805-0C47-8BE1-EE5FD54F39DA}" vid="{7B5311A2-F663-764E-9F9C-04F6C47E4F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TotalTime>
  <Words>570</Words>
  <Application>Microsoft Office PowerPoint</Application>
  <PresentationFormat>Widescreen</PresentationFormat>
  <Paragraphs>93</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Exploring the Link Between Physical Attributes and Player Prices in FC24  </vt:lpstr>
      <vt:lpstr>I. Introduction </vt:lpstr>
      <vt:lpstr>II. Background</vt:lpstr>
      <vt:lpstr>III. Exploratory Analysis </vt:lpstr>
      <vt:lpstr>The Top 50 Players </vt:lpstr>
      <vt:lpstr>Data Types &amp; Missing Values</vt:lpstr>
      <vt:lpstr>Unusual Statistics or Distributions</vt:lpstr>
      <vt:lpstr>IV. Methods</vt:lpstr>
      <vt:lpstr>Experimental Design</vt:lpstr>
      <vt:lpstr>V. Results</vt:lpstr>
      <vt:lpstr>Discussion of Results </vt:lpstr>
      <vt:lpstr>Interpretation &amp; Possible Issues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Kelty</dc:creator>
  <cp:lastModifiedBy>Alexander Kyrkjeeide</cp:lastModifiedBy>
  <cp:revision>11</cp:revision>
  <dcterms:created xsi:type="dcterms:W3CDTF">2020-08-18T13:57:38Z</dcterms:created>
  <dcterms:modified xsi:type="dcterms:W3CDTF">2023-12-09T02:46:42Z</dcterms:modified>
</cp:coreProperties>
</file>