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1A7FD3-A650-4330-9A3E-4716BCE83D6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9E3A2D-2F1A-4D66-851E-35DE398E7CF8}">
      <dgm:prSet/>
      <dgm:spPr/>
      <dgm:t>
        <a:bodyPr/>
        <a:lstStyle/>
        <a:p>
          <a:r>
            <a:rPr lang="en-US"/>
            <a:t>Is a mechanism that allows a new class to be based on an existing class</a:t>
          </a:r>
        </a:p>
      </dgm:t>
    </dgm:pt>
    <dgm:pt modelId="{3EBDEFD5-6249-48E0-88B3-AD7CF678FE76}" type="parTrans" cxnId="{43C8DA46-1442-4895-8766-80F3FDB52A73}">
      <dgm:prSet/>
      <dgm:spPr/>
      <dgm:t>
        <a:bodyPr/>
        <a:lstStyle/>
        <a:p>
          <a:endParaRPr lang="en-US"/>
        </a:p>
      </dgm:t>
    </dgm:pt>
    <dgm:pt modelId="{417AF4BB-A513-45F0-B397-459280D0A1FD}" type="sibTrans" cxnId="{43C8DA46-1442-4895-8766-80F3FDB52A73}">
      <dgm:prSet/>
      <dgm:spPr/>
      <dgm:t>
        <a:bodyPr/>
        <a:lstStyle/>
        <a:p>
          <a:endParaRPr lang="en-US"/>
        </a:p>
      </dgm:t>
    </dgm:pt>
    <dgm:pt modelId="{11E39CF3-8B19-42E8-B604-1A0A3D2CEC3A}">
      <dgm:prSet/>
      <dgm:spPr/>
      <dgm:t>
        <a:bodyPr/>
        <a:lstStyle/>
        <a:p>
          <a:r>
            <a:rPr lang="en-US" dirty="0"/>
            <a:t>Inherits all the attributes and methods of the original class </a:t>
          </a:r>
        </a:p>
      </dgm:t>
    </dgm:pt>
    <dgm:pt modelId="{E270EBD7-D333-482C-962B-90B6B669D0BE}" type="parTrans" cxnId="{27830356-1ED5-4F27-9EBE-AD75F210F73D}">
      <dgm:prSet/>
      <dgm:spPr/>
      <dgm:t>
        <a:bodyPr/>
        <a:lstStyle/>
        <a:p>
          <a:endParaRPr lang="en-US"/>
        </a:p>
      </dgm:t>
    </dgm:pt>
    <dgm:pt modelId="{BDBD2E7C-3234-4B3A-9586-C7C2F6113EB4}" type="sibTrans" cxnId="{27830356-1ED5-4F27-9EBE-AD75F210F73D}">
      <dgm:prSet/>
      <dgm:spPr/>
      <dgm:t>
        <a:bodyPr/>
        <a:lstStyle/>
        <a:p>
          <a:endParaRPr lang="en-US"/>
        </a:p>
      </dgm:t>
    </dgm:pt>
    <dgm:pt modelId="{1CFD3BC4-0462-442E-ADD0-25C66ECB3A06}">
      <dgm:prSet/>
      <dgm:spPr/>
      <dgm:t>
        <a:bodyPr/>
        <a:lstStyle/>
        <a:p>
          <a:r>
            <a:rPr lang="en-US" dirty="0"/>
            <a:t>Parent class is the class being inherited from, base class </a:t>
          </a:r>
        </a:p>
      </dgm:t>
    </dgm:pt>
    <dgm:pt modelId="{A8C9E379-D8D0-4FF1-93F9-BB396A289306}" type="parTrans" cxnId="{95FD06AF-6DDF-4808-934E-229F7D696435}">
      <dgm:prSet/>
      <dgm:spPr/>
      <dgm:t>
        <a:bodyPr/>
        <a:lstStyle/>
        <a:p>
          <a:endParaRPr lang="en-US"/>
        </a:p>
      </dgm:t>
    </dgm:pt>
    <dgm:pt modelId="{27ABE9B1-113E-4AEF-9F3F-8DEBD0FF7A3A}" type="sibTrans" cxnId="{95FD06AF-6DDF-4808-934E-229F7D696435}">
      <dgm:prSet/>
      <dgm:spPr/>
      <dgm:t>
        <a:bodyPr/>
        <a:lstStyle/>
        <a:p>
          <a:endParaRPr lang="en-US"/>
        </a:p>
      </dgm:t>
    </dgm:pt>
    <dgm:pt modelId="{350A4281-E5EE-408B-B4CE-D2150EDEAE0F}">
      <dgm:prSet/>
      <dgm:spPr/>
      <dgm:t>
        <a:bodyPr/>
        <a:lstStyle/>
        <a:p>
          <a:r>
            <a:rPr lang="en-US" dirty="0"/>
            <a:t>The Child class is the class that inherits from another class, derived class  </a:t>
          </a:r>
        </a:p>
      </dgm:t>
    </dgm:pt>
    <dgm:pt modelId="{3AB1C775-FB72-487E-A6D8-62F487D94538}" type="parTrans" cxnId="{E6ACDB42-0130-439C-89C1-A45F795B4E0E}">
      <dgm:prSet/>
      <dgm:spPr/>
      <dgm:t>
        <a:bodyPr/>
        <a:lstStyle/>
        <a:p>
          <a:endParaRPr lang="en-US"/>
        </a:p>
      </dgm:t>
    </dgm:pt>
    <dgm:pt modelId="{FE6B21AF-AE8C-4720-90E3-62618E21755F}" type="sibTrans" cxnId="{E6ACDB42-0130-439C-89C1-A45F795B4E0E}">
      <dgm:prSet/>
      <dgm:spPr/>
      <dgm:t>
        <a:bodyPr/>
        <a:lstStyle/>
        <a:p>
          <a:endParaRPr lang="en-US"/>
        </a:p>
      </dgm:t>
    </dgm:pt>
    <dgm:pt modelId="{7425C962-FF74-4959-B295-B2E95BDB6B00}" type="pres">
      <dgm:prSet presAssocID="{8F1A7FD3-A650-4330-9A3E-4716BCE83D61}" presName="linear" presStyleCnt="0">
        <dgm:presLayoutVars>
          <dgm:animLvl val="lvl"/>
          <dgm:resizeHandles val="exact"/>
        </dgm:presLayoutVars>
      </dgm:prSet>
      <dgm:spPr/>
    </dgm:pt>
    <dgm:pt modelId="{2968C268-E97D-43D5-A171-9535A8842031}" type="pres">
      <dgm:prSet presAssocID="{0C9E3A2D-2F1A-4D66-851E-35DE398E7CF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0FED44B-8C0E-4522-8D95-1E8273D52388}" type="pres">
      <dgm:prSet presAssocID="{417AF4BB-A513-45F0-B397-459280D0A1FD}" presName="spacer" presStyleCnt="0"/>
      <dgm:spPr/>
    </dgm:pt>
    <dgm:pt modelId="{4E182AAB-1DA4-49B6-8CB1-1E78AC5FEF44}" type="pres">
      <dgm:prSet presAssocID="{11E39CF3-8B19-42E8-B604-1A0A3D2CEC3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7766507-24CE-43FD-AF26-A04AC0FC5692}" type="pres">
      <dgm:prSet presAssocID="{BDBD2E7C-3234-4B3A-9586-C7C2F6113EB4}" presName="spacer" presStyleCnt="0"/>
      <dgm:spPr/>
    </dgm:pt>
    <dgm:pt modelId="{6A943BF6-B096-4127-A109-7D3D2EA6B3DE}" type="pres">
      <dgm:prSet presAssocID="{1CFD3BC4-0462-442E-ADD0-25C66ECB3A0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7D6D7FD-481D-4764-8105-E17662D7AD69}" type="pres">
      <dgm:prSet presAssocID="{27ABE9B1-113E-4AEF-9F3F-8DEBD0FF7A3A}" presName="spacer" presStyleCnt="0"/>
      <dgm:spPr/>
    </dgm:pt>
    <dgm:pt modelId="{0D045165-8789-44CA-81F4-5C94F27D8152}" type="pres">
      <dgm:prSet presAssocID="{350A4281-E5EE-408B-B4CE-D2150EDEAE0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1B56222-7B58-471E-9221-BA15F06BCF4C}" type="presOf" srcId="{0C9E3A2D-2F1A-4D66-851E-35DE398E7CF8}" destId="{2968C268-E97D-43D5-A171-9535A8842031}" srcOrd="0" destOrd="0" presId="urn:microsoft.com/office/officeart/2005/8/layout/vList2"/>
    <dgm:cxn modelId="{B981DF23-4A94-4BEF-BAB7-6B542F9C3A12}" type="presOf" srcId="{8F1A7FD3-A650-4330-9A3E-4716BCE83D61}" destId="{7425C962-FF74-4959-B295-B2E95BDB6B00}" srcOrd="0" destOrd="0" presId="urn:microsoft.com/office/officeart/2005/8/layout/vList2"/>
    <dgm:cxn modelId="{F8DE262C-24AC-4A80-807E-326FC14626CC}" type="presOf" srcId="{350A4281-E5EE-408B-B4CE-D2150EDEAE0F}" destId="{0D045165-8789-44CA-81F4-5C94F27D8152}" srcOrd="0" destOrd="0" presId="urn:microsoft.com/office/officeart/2005/8/layout/vList2"/>
    <dgm:cxn modelId="{E6ACDB42-0130-439C-89C1-A45F795B4E0E}" srcId="{8F1A7FD3-A650-4330-9A3E-4716BCE83D61}" destId="{350A4281-E5EE-408B-B4CE-D2150EDEAE0F}" srcOrd="3" destOrd="0" parTransId="{3AB1C775-FB72-487E-A6D8-62F487D94538}" sibTransId="{FE6B21AF-AE8C-4720-90E3-62618E21755F}"/>
    <dgm:cxn modelId="{43C8DA46-1442-4895-8766-80F3FDB52A73}" srcId="{8F1A7FD3-A650-4330-9A3E-4716BCE83D61}" destId="{0C9E3A2D-2F1A-4D66-851E-35DE398E7CF8}" srcOrd="0" destOrd="0" parTransId="{3EBDEFD5-6249-48E0-88B3-AD7CF678FE76}" sibTransId="{417AF4BB-A513-45F0-B397-459280D0A1FD}"/>
    <dgm:cxn modelId="{27830356-1ED5-4F27-9EBE-AD75F210F73D}" srcId="{8F1A7FD3-A650-4330-9A3E-4716BCE83D61}" destId="{11E39CF3-8B19-42E8-B604-1A0A3D2CEC3A}" srcOrd="1" destOrd="0" parTransId="{E270EBD7-D333-482C-962B-90B6B669D0BE}" sibTransId="{BDBD2E7C-3234-4B3A-9586-C7C2F6113EB4}"/>
    <dgm:cxn modelId="{082A27A6-D668-43FD-9611-0A6F1D027035}" type="presOf" srcId="{11E39CF3-8B19-42E8-B604-1A0A3D2CEC3A}" destId="{4E182AAB-1DA4-49B6-8CB1-1E78AC5FEF44}" srcOrd="0" destOrd="0" presId="urn:microsoft.com/office/officeart/2005/8/layout/vList2"/>
    <dgm:cxn modelId="{95FD06AF-6DDF-4808-934E-229F7D696435}" srcId="{8F1A7FD3-A650-4330-9A3E-4716BCE83D61}" destId="{1CFD3BC4-0462-442E-ADD0-25C66ECB3A06}" srcOrd="2" destOrd="0" parTransId="{A8C9E379-D8D0-4FF1-93F9-BB396A289306}" sibTransId="{27ABE9B1-113E-4AEF-9F3F-8DEBD0FF7A3A}"/>
    <dgm:cxn modelId="{F2D2AFE6-E6CB-4702-B3C7-54769E126C8F}" type="presOf" srcId="{1CFD3BC4-0462-442E-ADD0-25C66ECB3A06}" destId="{6A943BF6-B096-4127-A109-7D3D2EA6B3DE}" srcOrd="0" destOrd="0" presId="urn:microsoft.com/office/officeart/2005/8/layout/vList2"/>
    <dgm:cxn modelId="{BF93A8DF-E12B-4B7C-BD22-FB4D58E0D8E7}" type="presParOf" srcId="{7425C962-FF74-4959-B295-B2E95BDB6B00}" destId="{2968C268-E97D-43D5-A171-9535A8842031}" srcOrd="0" destOrd="0" presId="urn:microsoft.com/office/officeart/2005/8/layout/vList2"/>
    <dgm:cxn modelId="{8D30A8F2-3B8F-492D-851C-461F4C2DACA3}" type="presParOf" srcId="{7425C962-FF74-4959-B295-B2E95BDB6B00}" destId="{70FED44B-8C0E-4522-8D95-1E8273D52388}" srcOrd="1" destOrd="0" presId="urn:microsoft.com/office/officeart/2005/8/layout/vList2"/>
    <dgm:cxn modelId="{9489877D-D5EA-4FFD-BEAA-3C30EE5167BD}" type="presParOf" srcId="{7425C962-FF74-4959-B295-B2E95BDB6B00}" destId="{4E182AAB-1DA4-49B6-8CB1-1E78AC5FEF44}" srcOrd="2" destOrd="0" presId="urn:microsoft.com/office/officeart/2005/8/layout/vList2"/>
    <dgm:cxn modelId="{F6F604F5-EFD8-4847-93D8-F852C80E4C54}" type="presParOf" srcId="{7425C962-FF74-4959-B295-B2E95BDB6B00}" destId="{E7766507-24CE-43FD-AF26-A04AC0FC5692}" srcOrd="3" destOrd="0" presId="urn:microsoft.com/office/officeart/2005/8/layout/vList2"/>
    <dgm:cxn modelId="{75F403BF-747A-4C79-9FEF-6FA64411912F}" type="presParOf" srcId="{7425C962-FF74-4959-B295-B2E95BDB6B00}" destId="{6A943BF6-B096-4127-A109-7D3D2EA6B3DE}" srcOrd="4" destOrd="0" presId="urn:microsoft.com/office/officeart/2005/8/layout/vList2"/>
    <dgm:cxn modelId="{12C5D4D8-7406-4F46-9BF8-6E268EB74CC7}" type="presParOf" srcId="{7425C962-FF74-4959-B295-B2E95BDB6B00}" destId="{47D6D7FD-481D-4764-8105-E17662D7AD69}" srcOrd="5" destOrd="0" presId="urn:microsoft.com/office/officeart/2005/8/layout/vList2"/>
    <dgm:cxn modelId="{7BAB570D-A70B-49AD-A834-CD1CA6704903}" type="presParOf" srcId="{7425C962-FF74-4959-B295-B2E95BDB6B00}" destId="{0D045165-8789-44CA-81F4-5C94F27D815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8C268-E97D-43D5-A171-9535A8842031}">
      <dsp:nvSpPr>
        <dsp:cNvPr id="0" name=""/>
        <dsp:cNvSpPr/>
      </dsp:nvSpPr>
      <dsp:spPr>
        <a:xfrm>
          <a:off x="0" y="744540"/>
          <a:ext cx="5943599" cy="8669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Is a mechanism that allows a new class to be based on an existing class</a:t>
          </a:r>
        </a:p>
      </dsp:txBody>
      <dsp:txXfrm>
        <a:off x="42322" y="786862"/>
        <a:ext cx="5858955" cy="782326"/>
      </dsp:txXfrm>
    </dsp:sp>
    <dsp:sp modelId="{4E182AAB-1DA4-49B6-8CB1-1E78AC5FEF44}">
      <dsp:nvSpPr>
        <dsp:cNvPr id="0" name=""/>
        <dsp:cNvSpPr/>
      </dsp:nvSpPr>
      <dsp:spPr>
        <a:xfrm>
          <a:off x="0" y="1686390"/>
          <a:ext cx="5943599" cy="866970"/>
        </a:xfrm>
        <a:prstGeom prst="roundRect">
          <a:avLst/>
        </a:prstGeom>
        <a:solidFill>
          <a:schemeClr val="accent2">
            <a:hueOff val="-502537"/>
            <a:satOff val="-311"/>
            <a:lumOff val="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Inherits all the attributes and methods of the original class </a:t>
          </a:r>
        </a:p>
      </dsp:txBody>
      <dsp:txXfrm>
        <a:off x="42322" y="1728712"/>
        <a:ext cx="5858955" cy="782326"/>
      </dsp:txXfrm>
    </dsp:sp>
    <dsp:sp modelId="{6A943BF6-B096-4127-A109-7D3D2EA6B3DE}">
      <dsp:nvSpPr>
        <dsp:cNvPr id="0" name=""/>
        <dsp:cNvSpPr/>
      </dsp:nvSpPr>
      <dsp:spPr>
        <a:xfrm>
          <a:off x="0" y="2628240"/>
          <a:ext cx="5943599" cy="866970"/>
        </a:xfrm>
        <a:prstGeom prst="roundRect">
          <a:avLst/>
        </a:prstGeom>
        <a:solidFill>
          <a:schemeClr val="accent2">
            <a:hueOff val="-1005073"/>
            <a:satOff val="-621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Parent class is the class being inherited from, base class </a:t>
          </a:r>
        </a:p>
      </dsp:txBody>
      <dsp:txXfrm>
        <a:off x="42322" y="2670562"/>
        <a:ext cx="5858955" cy="782326"/>
      </dsp:txXfrm>
    </dsp:sp>
    <dsp:sp modelId="{0D045165-8789-44CA-81F4-5C94F27D8152}">
      <dsp:nvSpPr>
        <dsp:cNvPr id="0" name=""/>
        <dsp:cNvSpPr/>
      </dsp:nvSpPr>
      <dsp:spPr>
        <a:xfrm>
          <a:off x="0" y="3570090"/>
          <a:ext cx="5943599" cy="866970"/>
        </a:xfrm>
        <a:prstGeom prst="roundRect">
          <a:avLst/>
        </a:prstGeom>
        <a:solidFill>
          <a:schemeClr val="accent2">
            <a:hueOff val="-1507610"/>
            <a:satOff val="-932"/>
            <a:lumOff val="7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Child class is the class that inherits from another class, derived class  </a:t>
          </a:r>
        </a:p>
      </dsp:txBody>
      <dsp:txXfrm>
        <a:off x="42322" y="3612412"/>
        <a:ext cx="5858955" cy="782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7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3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8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3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8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7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6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5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9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747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90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243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101010 data lines to infinity">
            <a:extLst>
              <a:ext uri="{FF2B5EF4-FFF2-40B4-BE49-F238E27FC236}">
                <a16:creationId xmlns:a16="http://schemas.microsoft.com/office/drawing/2014/main" id="{BFEC6BD3-7CA3-5FA5-D205-9CA3D46A58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128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6C92E7-622F-A55B-E23F-A6D9046B1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1" y="1256045"/>
            <a:ext cx="6962052" cy="1884207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 Python 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9CACB-E0BC-E9B2-AB8A-64B1B3E96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857" y="5159228"/>
            <a:ext cx="6581930" cy="7466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Made by Alexander </a:t>
            </a:r>
            <a:r>
              <a:rPr lang="en-US" dirty="0" err="1">
                <a:solidFill>
                  <a:srgbClr val="FFFFFF"/>
                </a:solidFill>
              </a:rPr>
              <a:t>skadal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kyrkjeeide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48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A7295-1CFA-DA8D-F48D-1BAD89EC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4" y="800100"/>
            <a:ext cx="3945531" cy="1443597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dirty="0"/>
              <a:t>What is Python Inheritance?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10100" y="2589817"/>
            <a:ext cx="0" cy="3468083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0A4F7DF-43FA-6543-3A33-A5BEE332CE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742328"/>
              </p:ext>
            </p:extLst>
          </p:nvPr>
        </p:nvGraphicFramePr>
        <p:xfrm>
          <a:off x="5334000" y="876300"/>
          <a:ext cx="5943599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954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E4ECE-98EC-97BC-ED55-22EE9250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238" y="895440"/>
            <a:ext cx="6125361" cy="1560083"/>
          </a:xfrm>
        </p:spPr>
        <p:txBody>
          <a:bodyPr>
            <a:normAutofit/>
          </a:bodyPr>
          <a:lstStyle/>
          <a:p>
            <a:r>
              <a:rPr lang="en-US" dirty="0"/>
              <a:t>Why do we use Python Inheritance?</a:t>
            </a:r>
          </a:p>
        </p:txBody>
      </p:sp>
      <p:pic>
        <p:nvPicPr>
          <p:cNvPr id="14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40300E5A-E9F6-CF72-5B6B-680FC14F2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09" r="7248" b="-2"/>
          <a:stretch/>
        </p:blipFill>
        <p:spPr>
          <a:xfrm>
            <a:off x="1" y="-16591"/>
            <a:ext cx="4610100" cy="6874591"/>
          </a:xfrm>
          <a:prstGeom prst="rect">
            <a:avLst/>
          </a:prstGeom>
        </p:spPr>
      </p:pic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FD75B24-6A14-0522-7B9C-7DC75CCD7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717" y="2753546"/>
            <a:ext cx="5302882" cy="3494854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Inheritance allows to reuse code from existing classes, reducing the amount of code we need to write and increasing code modularity</a:t>
            </a:r>
          </a:p>
          <a:p>
            <a:pPr>
              <a:lnSpc>
                <a:spcPct val="110000"/>
              </a:lnSpc>
            </a:pPr>
            <a:r>
              <a:rPr lang="en-US" sz="1700"/>
              <a:t>Inheritance allows us to define a hierarchy of classes with similar attributes and behaviors, making it easier to write more general and flexible code </a:t>
            </a:r>
          </a:p>
          <a:p>
            <a:pPr>
              <a:lnSpc>
                <a:spcPct val="110000"/>
              </a:lnSpc>
            </a:pPr>
            <a:r>
              <a:rPr lang="en-US" sz="1700"/>
              <a:t>Inheritance enables us to create new classes that are variations of existing classes, adding new functionality or modifying existing behavior (extend its features) </a:t>
            </a:r>
          </a:p>
          <a:p>
            <a:pPr>
              <a:lnSpc>
                <a:spcPct val="11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51066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5C11-BE2E-9385-FE51-77B3F18A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use Python Inheritance?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46852-0AC1-3948-9797-4D7709005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define a new class that inherits from an existing class using the ‘class‘ keyword and the parent class name in parentheses after the child class name: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903F0-BD9C-69D6-071A-CEB601568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55" y="3429000"/>
            <a:ext cx="7202289" cy="154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5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4CEA-0F4A-C288-7EF8-CDB214B0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Python Inheritance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BA62FE-F1CB-16C5-7AF6-9F9C5BE57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188" y="2373877"/>
            <a:ext cx="7792537" cy="3286584"/>
          </a:xfrm>
        </p:spPr>
      </p:pic>
    </p:spTree>
    <p:extLst>
      <p:ext uri="{BB962C8B-B14F-4D97-AF65-F5344CB8AC3E}">
        <p14:creationId xmlns:p14="http://schemas.microsoft.com/office/powerpoint/2010/main" val="2676045745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0F3F0"/>
      </a:lt2>
      <a:accent1>
        <a:srgbClr val="E329E7"/>
      </a:accent1>
      <a:accent2>
        <a:srgbClr val="8217D5"/>
      </a:accent2>
      <a:accent3>
        <a:srgbClr val="472CE7"/>
      </a:accent3>
      <a:accent4>
        <a:srgbClr val="174BD5"/>
      </a:accent4>
      <a:accent5>
        <a:srgbClr val="29ACE7"/>
      </a:accent5>
      <a:accent6>
        <a:srgbClr val="15C1AF"/>
      </a:accent6>
      <a:hlink>
        <a:srgbClr val="3F82BF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185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Georgia Pro Light</vt:lpstr>
      <vt:lpstr>VaultVTI</vt:lpstr>
      <vt:lpstr> Python Inheritance</vt:lpstr>
      <vt:lpstr>What is Python Inheritance?</vt:lpstr>
      <vt:lpstr>Why do we use Python Inheritance?</vt:lpstr>
      <vt:lpstr>How do we use Python Inheritance? </vt:lpstr>
      <vt:lpstr>Example of Python Inheritance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Python Inheritance</dc:title>
  <dc:creator>Alexander</dc:creator>
  <cp:lastModifiedBy>Alexander</cp:lastModifiedBy>
  <cp:revision>1</cp:revision>
  <dcterms:created xsi:type="dcterms:W3CDTF">2023-04-18T01:22:39Z</dcterms:created>
  <dcterms:modified xsi:type="dcterms:W3CDTF">2023-04-18T01:56:40Z</dcterms:modified>
</cp:coreProperties>
</file>