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33"/>
    <p:restoredTop sz="93216"/>
  </p:normalViewPr>
  <p:slideViewPr>
    <p:cSldViewPr snapToGrid="0" snapToObjects="1">
      <p:cViewPr varScale="1">
        <p:scale>
          <a:sx n="101" d="100"/>
          <a:sy n="101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F7AA7-A0CE-4D44-8E9B-D0A916E2E938}" type="datetimeFigureOut">
              <a:rPr lang="pt-BR" smtClean="0"/>
              <a:t>14/06/17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E499B-0789-3F41-B159-A7D7274892F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286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027-D128-F740-A306-C8C5165CD024}" type="datetimeFigureOut">
              <a:rPr lang="pt-BR" smtClean="0"/>
              <a:t>14/06/17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013A-E503-604C-80CF-A7C10473081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49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027-D128-F740-A306-C8C5165CD024}" type="datetimeFigureOut">
              <a:rPr lang="pt-BR" smtClean="0"/>
              <a:t>14/06/17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013A-E503-604C-80CF-A7C10473081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16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027-D128-F740-A306-C8C5165CD024}" type="datetimeFigureOut">
              <a:rPr lang="pt-BR" smtClean="0"/>
              <a:t>14/06/17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013A-E503-604C-80CF-A7C10473081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03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529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529B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15"/>
              </a:lnSpc>
            </a:pPr>
            <a:r>
              <a:rPr dirty="0"/>
              <a:t>#GartnerSYM</a:t>
            </a:r>
          </a:p>
          <a:p>
            <a:pPr marL="254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z="700" spc="-5" dirty="0">
                <a:solidFill>
                  <a:srgbClr val="B1B1B1"/>
                </a:solidFill>
              </a:rPr>
              <a:t>‹n.º›</a:t>
            </a:fld>
            <a:r>
              <a:rPr sz="700" spc="-5" dirty="0">
                <a:solidFill>
                  <a:srgbClr val="B1B1B1"/>
                </a:solidFill>
              </a:rPr>
              <a:t>   CONFIDENTIAL AND PROPRIETARY  I      </a:t>
            </a:r>
            <a:r>
              <a:rPr sz="700" spc="70" dirty="0">
                <a:solidFill>
                  <a:srgbClr val="B1B1B1"/>
                </a:solidFill>
              </a:rPr>
              <a:t> </a:t>
            </a:r>
            <a:r>
              <a:rPr sz="700" spc="-5" dirty="0">
                <a:solidFill>
                  <a:srgbClr val="B1B1B1"/>
                </a:solidFill>
              </a:rPr>
              <a:t>© </a:t>
            </a:r>
            <a:r>
              <a:rPr sz="700" spc="-10" dirty="0">
                <a:solidFill>
                  <a:srgbClr val="B1B1B1"/>
                </a:solidFill>
              </a:rPr>
              <a:t>2016 </a:t>
            </a:r>
            <a:r>
              <a:rPr sz="700" spc="-5" dirty="0">
                <a:solidFill>
                  <a:srgbClr val="B1B1B1"/>
                </a:solidFill>
              </a:rPr>
              <a:t>Gartner, </a:t>
            </a:r>
            <a:r>
              <a:rPr sz="700" spc="-10" dirty="0">
                <a:solidFill>
                  <a:srgbClr val="B1B1B1"/>
                </a:solidFill>
              </a:rPr>
              <a:t>Inc. and/or </a:t>
            </a:r>
            <a:r>
              <a:rPr sz="700" spc="-5" dirty="0">
                <a:solidFill>
                  <a:srgbClr val="B1B1B1"/>
                </a:solidFill>
              </a:rPr>
              <a:t>its affiliates. All rights </a:t>
            </a:r>
            <a:r>
              <a:rPr sz="700" spc="-10" dirty="0">
                <a:solidFill>
                  <a:srgbClr val="B1B1B1"/>
                </a:solidFill>
              </a:rPr>
              <a:t>reserved. </a:t>
            </a:r>
            <a:r>
              <a:rPr sz="700" spc="-5" dirty="0">
                <a:solidFill>
                  <a:srgbClr val="B1B1B1"/>
                </a:solidFill>
              </a:rPr>
              <a:t>Gartner </a:t>
            </a:r>
            <a:r>
              <a:rPr sz="700" spc="-10" dirty="0">
                <a:solidFill>
                  <a:srgbClr val="B1B1B1"/>
                </a:solidFill>
              </a:rPr>
              <a:t>and ITxpo are </a:t>
            </a:r>
            <a:r>
              <a:rPr sz="700" spc="-5" dirty="0">
                <a:solidFill>
                  <a:srgbClr val="B1B1B1"/>
                </a:solidFill>
              </a:rPr>
              <a:t>registered trademarks of Gartner, </a:t>
            </a:r>
            <a:r>
              <a:rPr sz="700" spc="-10" dirty="0">
                <a:solidFill>
                  <a:srgbClr val="B1B1B1"/>
                </a:solidFill>
              </a:rPr>
              <a:t>Inc. </a:t>
            </a:r>
            <a:r>
              <a:rPr sz="700" spc="-5" dirty="0">
                <a:solidFill>
                  <a:srgbClr val="B1B1B1"/>
                </a:solidFill>
              </a:rPr>
              <a:t>or its affiliates.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202109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027-D128-F740-A306-C8C5165CD024}" type="datetimeFigureOut">
              <a:rPr lang="pt-BR" smtClean="0"/>
              <a:t>14/06/17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013A-E503-604C-80CF-A7C10473081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5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027-D128-F740-A306-C8C5165CD024}" type="datetimeFigureOut">
              <a:rPr lang="pt-BR" smtClean="0"/>
              <a:t>14/06/17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013A-E503-604C-80CF-A7C10473081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027-D128-F740-A306-C8C5165CD024}" type="datetimeFigureOut">
              <a:rPr lang="pt-BR" smtClean="0"/>
              <a:t>14/06/17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013A-E503-604C-80CF-A7C10473081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09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027-D128-F740-A306-C8C5165CD024}" type="datetimeFigureOut">
              <a:rPr lang="pt-BR" smtClean="0"/>
              <a:t>14/06/17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013A-E503-604C-80CF-A7C10473081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027-D128-F740-A306-C8C5165CD024}" type="datetimeFigureOut">
              <a:rPr lang="pt-BR" smtClean="0"/>
              <a:t>14/06/17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013A-E503-604C-80CF-A7C10473081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23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027-D128-F740-A306-C8C5165CD024}" type="datetimeFigureOut">
              <a:rPr lang="pt-BR" smtClean="0"/>
              <a:t>14/06/17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013A-E503-604C-80CF-A7C10473081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53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027-D128-F740-A306-C8C5165CD024}" type="datetimeFigureOut">
              <a:rPr lang="pt-BR" smtClean="0"/>
              <a:t>14/06/17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013A-E503-604C-80CF-A7C10473081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44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027-D128-F740-A306-C8C5165CD024}" type="datetimeFigureOut">
              <a:rPr lang="pt-BR" smtClean="0"/>
              <a:t>14/06/17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013A-E503-604C-80CF-A7C10473081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6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027-D128-F740-A306-C8C5165CD024}" type="datetimeFigureOut">
              <a:rPr lang="pt-BR" smtClean="0"/>
              <a:t>14/06/17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F013A-E503-604C-80CF-A7C10473081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05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Governo Digital é uma</a:t>
            </a:r>
            <a:r>
              <a:rPr spc="-135" dirty="0"/>
              <a:t> </a:t>
            </a:r>
            <a:r>
              <a:rPr spc="-5" dirty="0"/>
              <a:t>Jornada!</a:t>
            </a:r>
          </a:p>
        </p:txBody>
      </p:sp>
      <p:sp>
        <p:nvSpPr>
          <p:cNvPr id="3" name="object 3"/>
          <p:cNvSpPr/>
          <p:nvPr/>
        </p:nvSpPr>
        <p:spPr>
          <a:xfrm>
            <a:off x="4057141" y="2912173"/>
            <a:ext cx="1744345" cy="597535"/>
          </a:xfrm>
          <a:custGeom>
            <a:avLst/>
            <a:gdLst/>
            <a:ahLst/>
            <a:cxnLst/>
            <a:rect l="l" t="t" r="r" b="b"/>
            <a:pathLst>
              <a:path w="1744345" h="597535">
                <a:moveTo>
                  <a:pt x="0" y="596963"/>
                </a:moveTo>
                <a:lnTo>
                  <a:pt x="1743964" y="596963"/>
                </a:lnTo>
                <a:lnTo>
                  <a:pt x="1743964" y="0"/>
                </a:lnTo>
                <a:lnTo>
                  <a:pt x="0" y="0"/>
                </a:lnTo>
                <a:lnTo>
                  <a:pt x="0" y="596963"/>
                </a:lnTo>
                <a:close/>
              </a:path>
            </a:pathLst>
          </a:custGeom>
          <a:solidFill>
            <a:srgbClr val="90C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57141" y="3509200"/>
            <a:ext cx="1744345" cy="597535"/>
          </a:xfrm>
          <a:custGeom>
            <a:avLst/>
            <a:gdLst/>
            <a:ahLst/>
            <a:cxnLst/>
            <a:rect l="l" t="t" r="r" b="b"/>
            <a:pathLst>
              <a:path w="1744345" h="597535">
                <a:moveTo>
                  <a:pt x="0" y="596963"/>
                </a:moveTo>
                <a:lnTo>
                  <a:pt x="1743964" y="596963"/>
                </a:lnTo>
                <a:lnTo>
                  <a:pt x="1743964" y="0"/>
                </a:lnTo>
                <a:lnTo>
                  <a:pt x="0" y="0"/>
                </a:lnTo>
                <a:lnTo>
                  <a:pt x="0" y="596963"/>
                </a:lnTo>
                <a:close/>
              </a:path>
            </a:pathLst>
          </a:custGeom>
          <a:solidFill>
            <a:srgbClr val="90C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7141" y="4106100"/>
            <a:ext cx="1744345" cy="597535"/>
          </a:xfrm>
          <a:custGeom>
            <a:avLst/>
            <a:gdLst/>
            <a:ahLst/>
            <a:cxnLst/>
            <a:rect l="l" t="t" r="r" b="b"/>
            <a:pathLst>
              <a:path w="1744345" h="597535">
                <a:moveTo>
                  <a:pt x="0" y="596963"/>
                </a:moveTo>
                <a:lnTo>
                  <a:pt x="1743964" y="596963"/>
                </a:lnTo>
                <a:lnTo>
                  <a:pt x="1743964" y="0"/>
                </a:lnTo>
                <a:lnTo>
                  <a:pt x="0" y="0"/>
                </a:lnTo>
                <a:lnTo>
                  <a:pt x="0" y="596963"/>
                </a:lnTo>
                <a:close/>
              </a:path>
            </a:pathLst>
          </a:custGeom>
          <a:solidFill>
            <a:srgbClr val="90C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7141" y="4703000"/>
            <a:ext cx="1744345" cy="597535"/>
          </a:xfrm>
          <a:custGeom>
            <a:avLst/>
            <a:gdLst/>
            <a:ahLst/>
            <a:cxnLst/>
            <a:rect l="l" t="t" r="r" b="b"/>
            <a:pathLst>
              <a:path w="1744345" h="597535">
                <a:moveTo>
                  <a:pt x="0" y="596963"/>
                </a:moveTo>
                <a:lnTo>
                  <a:pt x="1743964" y="596963"/>
                </a:lnTo>
                <a:lnTo>
                  <a:pt x="1743964" y="0"/>
                </a:lnTo>
                <a:lnTo>
                  <a:pt x="0" y="0"/>
                </a:lnTo>
                <a:lnTo>
                  <a:pt x="0" y="596963"/>
                </a:lnTo>
                <a:close/>
              </a:path>
            </a:pathLst>
          </a:custGeom>
          <a:solidFill>
            <a:srgbClr val="90C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57141" y="5300014"/>
            <a:ext cx="1744345" cy="597535"/>
          </a:xfrm>
          <a:custGeom>
            <a:avLst/>
            <a:gdLst/>
            <a:ahLst/>
            <a:cxnLst/>
            <a:rect l="l" t="t" r="r" b="b"/>
            <a:pathLst>
              <a:path w="1744345" h="597535">
                <a:moveTo>
                  <a:pt x="0" y="596963"/>
                </a:moveTo>
                <a:lnTo>
                  <a:pt x="1743964" y="596963"/>
                </a:lnTo>
                <a:lnTo>
                  <a:pt x="1743964" y="0"/>
                </a:lnTo>
                <a:lnTo>
                  <a:pt x="0" y="0"/>
                </a:lnTo>
                <a:lnTo>
                  <a:pt x="0" y="596963"/>
                </a:lnTo>
                <a:close/>
              </a:path>
            </a:pathLst>
          </a:custGeom>
          <a:solidFill>
            <a:srgbClr val="90C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0791" y="3502786"/>
            <a:ext cx="1757045" cy="12700"/>
          </a:xfrm>
          <a:custGeom>
            <a:avLst/>
            <a:gdLst/>
            <a:ahLst/>
            <a:cxnLst/>
            <a:rect l="l" t="t" r="r" b="b"/>
            <a:pathLst>
              <a:path w="1757045" h="12700">
                <a:moveTo>
                  <a:pt x="0" y="12700"/>
                </a:moveTo>
                <a:lnTo>
                  <a:pt x="1756664" y="12700"/>
                </a:lnTo>
                <a:lnTo>
                  <a:pt x="1756664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50791" y="4099814"/>
            <a:ext cx="1757045" cy="12700"/>
          </a:xfrm>
          <a:custGeom>
            <a:avLst/>
            <a:gdLst/>
            <a:ahLst/>
            <a:cxnLst/>
            <a:rect l="l" t="t" r="r" b="b"/>
            <a:pathLst>
              <a:path w="1757045" h="12700">
                <a:moveTo>
                  <a:pt x="0" y="12700"/>
                </a:moveTo>
                <a:lnTo>
                  <a:pt x="1756664" y="12700"/>
                </a:lnTo>
                <a:lnTo>
                  <a:pt x="1756664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0791" y="4696714"/>
            <a:ext cx="1757045" cy="12700"/>
          </a:xfrm>
          <a:custGeom>
            <a:avLst/>
            <a:gdLst/>
            <a:ahLst/>
            <a:cxnLst/>
            <a:rect l="l" t="t" r="r" b="b"/>
            <a:pathLst>
              <a:path w="1757045" h="12700">
                <a:moveTo>
                  <a:pt x="0" y="12700"/>
                </a:moveTo>
                <a:lnTo>
                  <a:pt x="1756664" y="12700"/>
                </a:lnTo>
                <a:lnTo>
                  <a:pt x="1756664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0791" y="5293614"/>
            <a:ext cx="1757045" cy="12700"/>
          </a:xfrm>
          <a:custGeom>
            <a:avLst/>
            <a:gdLst/>
            <a:ahLst/>
            <a:cxnLst/>
            <a:rect l="l" t="t" r="r" b="b"/>
            <a:pathLst>
              <a:path w="1757045" h="12700">
                <a:moveTo>
                  <a:pt x="0" y="12700"/>
                </a:moveTo>
                <a:lnTo>
                  <a:pt x="1756664" y="12700"/>
                </a:lnTo>
                <a:lnTo>
                  <a:pt x="1756664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57141" y="2905886"/>
            <a:ext cx="0" cy="2997835"/>
          </a:xfrm>
          <a:custGeom>
            <a:avLst/>
            <a:gdLst/>
            <a:ahLst/>
            <a:cxnLst/>
            <a:rect l="l" t="t" r="r" b="b"/>
            <a:pathLst>
              <a:path h="2997835">
                <a:moveTo>
                  <a:pt x="0" y="0"/>
                </a:moveTo>
                <a:lnTo>
                  <a:pt x="0" y="299744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01105" y="2905886"/>
            <a:ext cx="0" cy="2997835"/>
          </a:xfrm>
          <a:custGeom>
            <a:avLst/>
            <a:gdLst/>
            <a:ahLst/>
            <a:cxnLst/>
            <a:rect l="l" t="t" r="r" b="b"/>
            <a:pathLst>
              <a:path h="2997835">
                <a:moveTo>
                  <a:pt x="0" y="0"/>
                </a:moveTo>
                <a:lnTo>
                  <a:pt x="0" y="299744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50791" y="2912236"/>
            <a:ext cx="1757045" cy="0"/>
          </a:xfrm>
          <a:custGeom>
            <a:avLst/>
            <a:gdLst/>
            <a:ahLst/>
            <a:cxnLst/>
            <a:rect l="l" t="t" r="r" b="b"/>
            <a:pathLst>
              <a:path w="1757045">
                <a:moveTo>
                  <a:pt x="0" y="0"/>
                </a:moveTo>
                <a:lnTo>
                  <a:pt x="17566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50791" y="5896978"/>
            <a:ext cx="1757045" cy="0"/>
          </a:xfrm>
          <a:custGeom>
            <a:avLst/>
            <a:gdLst/>
            <a:ahLst/>
            <a:cxnLst/>
            <a:rect l="l" t="t" r="r" b="b"/>
            <a:pathLst>
              <a:path w="1757045">
                <a:moveTo>
                  <a:pt x="0" y="0"/>
                </a:moveTo>
                <a:lnTo>
                  <a:pt x="17566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69485" y="2992373"/>
            <a:ext cx="131953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5080" indent="-3048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Transparência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&amp;  Abertura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38421" y="3589528"/>
            <a:ext cx="158369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5080" indent="-3479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Governo como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uma  </a:t>
            </a:r>
            <a:r>
              <a:rPr sz="1400" dirty="0">
                <a:latin typeface="Arial"/>
                <a:cs typeface="Arial"/>
              </a:rPr>
              <a:t>Plataforma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19065" y="4293361"/>
            <a:ext cx="41973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CDO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48150" y="4783454"/>
            <a:ext cx="136080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Dados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Abertos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Serviços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Abertos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27753" y="5380482"/>
            <a:ext cx="160401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129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No. </a:t>
            </a:r>
            <a:r>
              <a:rPr sz="1400" dirty="0">
                <a:latin typeface="Arial"/>
                <a:cs typeface="Arial"/>
              </a:rPr>
              <a:t>de </a:t>
            </a:r>
            <a:r>
              <a:rPr sz="1400" spc="-5" dirty="0">
                <a:latin typeface="Arial"/>
                <a:cs typeface="Arial"/>
              </a:rPr>
              <a:t>Serviços  </a:t>
            </a:r>
            <a:r>
              <a:rPr sz="1400" dirty="0">
                <a:latin typeface="Arial"/>
                <a:cs typeface="Arial"/>
              </a:rPr>
              <a:t>Orientados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Dados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85078" y="2879483"/>
            <a:ext cx="1751964" cy="606425"/>
          </a:xfrm>
          <a:custGeom>
            <a:avLst/>
            <a:gdLst/>
            <a:ahLst/>
            <a:cxnLst/>
            <a:rect l="l" t="t" r="r" b="b"/>
            <a:pathLst>
              <a:path w="1751965" h="606425">
                <a:moveTo>
                  <a:pt x="0" y="606285"/>
                </a:moveTo>
                <a:lnTo>
                  <a:pt x="1751710" y="606285"/>
                </a:lnTo>
                <a:lnTo>
                  <a:pt x="1751710" y="0"/>
                </a:lnTo>
                <a:lnTo>
                  <a:pt x="0" y="0"/>
                </a:lnTo>
                <a:lnTo>
                  <a:pt x="0" y="606285"/>
                </a:lnTo>
                <a:close/>
              </a:path>
            </a:pathLst>
          </a:custGeom>
          <a:solidFill>
            <a:srgbClr val="EE99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85078" y="3485781"/>
            <a:ext cx="1751964" cy="606425"/>
          </a:xfrm>
          <a:custGeom>
            <a:avLst/>
            <a:gdLst/>
            <a:ahLst/>
            <a:cxnLst/>
            <a:rect l="l" t="t" r="r" b="b"/>
            <a:pathLst>
              <a:path w="1751965" h="606425">
                <a:moveTo>
                  <a:pt x="0" y="606285"/>
                </a:moveTo>
                <a:lnTo>
                  <a:pt x="1751710" y="606285"/>
                </a:lnTo>
                <a:lnTo>
                  <a:pt x="1751710" y="0"/>
                </a:lnTo>
                <a:lnTo>
                  <a:pt x="0" y="0"/>
                </a:lnTo>
                <a:lnTo>
                  <a:pt x="0" y="606285"/>
                </a:lnTo>
                <a:close/>
              </a:path>
            </a:pathLst>
          </a:custGeom>
          <a:solidFill>
            <a:srgbClr val="EE99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85078" y="4092079"/>
            <a:ext cx="1751964" cy="606425"/>
          </a:xfrm>
          <a:custGeom>
            <a:avLst/>
            <a:gdLst/>
            <a:ahLst/>
            <a:cxnLst/>
            <a:rect l="l" t="t" r="r" b="b"/>
            <a:pathLst>
              <a:path w="1751965" h="606425">
                <a:moveTo>
                  <a:pt x="0" y="606285"/>
                </a:moveTo>
                <a:lnTo>
                  <a:pt x="1751710" y="606285"/>
                </a:lnTo>
                <a:lnTo>
                  <a:pt x="1751710" y="0"/>
                </a:lnTo>
                <a:lnTo>
                  <a:pt x="0" y="0"/>
                </a:lnTo>
                <a:lnTo>
                  <a:pt x="0" y="606285"/>
                </a:lnTo>
                <a:close/>
              </a:path>
            </a:pathLst>
          </a:custGeom>
          <a:solidFill>
            <a:srgbClr val="EE99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85078" y="4698377"/>
            <a:ext cx="1751964" cy="606425"/>
          </a:xfrm>
          <a:custGeom>
            <a:avLst/>
            <a:gdLst/>
            <a:ahLst/>
            <a:cxnLst/>
            <a:rect l="l" t="t" r="r" b="b"/>
            <a:pathLst>
              <a:path w="1751965" h="606425">
                <a:moveTo>
                  <a:pt x="0" y="606285"/>
                </a:moveTo>
                <a:lnTo>
                  <a:pt x="1751710" y="606285"/>
                </a:lnTo>
                <a:lnTo>
                  <a:pt x="1751710" y="0"/>
                </a:lnTo>
                <a:lnTo>
                  <a:pt x="0" y="0"/>
                </a:lnTo>
                <a:lnTo>
                  <a:pt x="0" y="606285"/>
                </a:lnTo>
                <a:close/>
              </a:path>
            </a:pathLst>
          </a:custGeom>
          <a:solidFill>
            <a:srgbClr val="EE99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5078" y="5304650"/>
            <a:ext cx="1751964" cy="606425"/>
          </a:xfrm>
          <a:custGeom>
            <a:avLst/>
            <a:gdLst/>
            <a:ahLst/>
            <a:cxnLst/>
            <a:rect l="l" t="t" r="r" b="b"/>
            <a:pathLst>
              <a:path w="1751965" h="606425">
                <a:moveTo>
                  <a:pt x="0" y="606285"/>
                </a:moveTo>
                <a:lnTo>
                  <a:pt x="1751710" y="606285"/>
                </a:lnTo>
                <a:lnTo>
                  <a:pt x="1751710" y="0"/>
                </a:lnTo>
                <a:lnTo>
                  <a:pt x="0" y="0"/>
                </a:lnTo>
                <a:lnTo>
                  <a:pt x="0" y="606285"/>
                </a:lnTo>
                <a:close/>
              </a:path>
            </a:pathLst>
          </a:custGeom>
          <a:solidFill>
            <a:srgbClr val="EE99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78728" y="3479419"/>
            <a:ext cx="1764664" cy="12700"/>
          </a:xfrm>
          <a:custGeom>
            <a:avLst/>
            <a:gdLst/>
            <a:ahLst/>
            <a:cxnLst/>
            <a:rect l="l" t="t" r="r" b="b"/>
            <a:pathLst>
              <a:path w="1764665" h="12700">
                <a:moveTo>
                  <a:pt x="0" y="12700"/>
                </a:moveTo>
                <a:lnTo>
                  <a:pt x="1764411" y="12700"/>
                </a:lnTo>
                <a:lnTo>
                  <a:pt x="176441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78728" y="4085716"/>
            <a:ext cx="1764664" cy="12700"/>
          </a:xfrm>
          <a:custGeom>
            <a:avLst/>
            <a:gdLst/>
            <a:ahLst/>
            <a:cxnLst/>
            <a:rect l="l" t="t" r="r" b="b"/>
            <a:pathLst>
              <a:path w="1764665" h="12700">
                <a:moveTo>
                  <a:pt x="0" y="12699"/>
                </a:moveTo>
                <a:lnTo>
                  <a:pt x="1764411" y="12699"/>
                </a:lnTo>
                <a:lnTo>
                  <a:pt x="1764411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78728" y="4692015"/>
            <a:ext cx="1764664" cy="12700"/>
          </a:xfrm>
          <a:custGeom>
            <a:avLst/>
            <a:gdLst/>
            <a:ahLst/>
            <a:cxnLst/>
            <a:rect l="l" t="t" r="r" b="b"/>
            <a:pathLst>
              <a:path w="1764665" h="12700">
                <a:moveTo>
                  <a:pt x="0" y="12700"/>
                </a:moveTo>
                <a:lnTo>
                  <a:pt x="1764411" y="12700"/>
                </a:lnTo>
                <a:lnTo>
                  <a:pt x="176441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78728" y="5298313"/>
            <a:ext cx="1764664" cy="12700"/>
          </a:xfrm>
          <a:custGeom>
            <a:avLst/>
            <a:gdLst/>
            <a:ahLst/>
            <a:cxnLst/>
            <a:rect l="l" t="t" r="r" b="b"/>
            <a:pathLst>
              <a:path w="1764665" h="12700">
                <a:moveTo>
                  <a:pt x="0" y="12700"/>
                </a:moveTo>
                <a:lnTo>
                  <a:pt x="1764411" y="12700"/>
                </a:lnTo>
                <a:lnTo>
                  <a:pt x="176441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85078" y="2873120"/>
            <a:ext cx="0" cy="3044190"/>
          </a:xfrm>
          <a:custGeom>
            <a:avLst/>
            <a:gdLst/>
            <a:ahLst/>
            <a:cxnLst/>
            <a:rect l="l" t="t" r="r" b="b"/>
            <a:pathLst>
              <a:path h="3044190">
                <a:moveTo>
                  <a:pt x="0" y="0"/>
                </a:moveTo>
                <a:lnTo>
                  <a:pt x="0" y="304416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36789" y="2873120"/>
            <a:ext cx="0" cy="3044190"/>
          </a:xfrm>
          <a:custGeom>
            <a:avLst/>
            <a:gdLst/>
            <a:ahLst/>
            <a:cxnLst/>
            <a:rect l="l" t="t" r="r" b="b"/>
            <a:pathLst>
              <a:path h="3044190">
                <a:moveTo>
                  <a:pt x="0" y="0"/>
                </a:moveTo>
                <a:lnTo>
                  <a:pt x="0" y="304416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82432" y="287947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78728" y="2879470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81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78728" y="5910935"/>
            <a:ext cx="1764664" cy="0"/>
          </a:xfrm>
          <a:custGeom>
            <a:avLst/>
            <a:gdLst/>
            <a:ahLst/>
            <a:cxnLst/>
            <a:rect l="l" t="t" r="r" b="b"/>
            <a:pathLst>
              <a:path w="1764665">
                <a:moveTo>
                  <a:pt x="0" y="0"/>
                </a:moveTo>
                <a:lnTo>
                  <a:pt x="176441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129909" y="3071114"/>
            <a:ext cx="16637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latin typeface="Arial"/>
                <a:cs typeface="Arial"/>
              </a:rPr>
              <a:t>Valor </a:t>
            </a:r>
            <a:r>
              <a:rPr sz="1400" dirty="0">
                <a:latin typeface="Arial"/>
                <a:cs typeface="Arial"/>
              </a:rPr>
              <a:t>do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Constituinte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15836" y="3570604"/>
            <a:ext cx="129095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843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Canais </a:t>
            </a:r>
            <a:r>
              <a:rPr sz="1400" spc="-5" dirty="0">
                <a:latin typeface="Arial"/>
                <a:cs typeface="Arial"/>
              </a:rPr>
              <a:t>Não-  </a:t>
            </a:r>
            <a:r>
              <a:rPr sz="1400" dirty="0">
                <a:latin typeface="Arial"/>
                <a:cs typeface="Arial"/>
              </a:rPr>
              <a:t>go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erna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entais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49948" y="4177157"/>
            <a:ext cx="102235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Unidades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  </a:t>
            </a:r>
            <a:r>
              <a:rPr sz="1400" dirty="0">
                <a:latin typeface="Arial"/>
                <a:cs typeface="Arial"/>
              </a:rPr>
              <a:t>Negócio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47840" y="4783454"/>
            <a:ext cx="122809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marR="5080" indent="-33845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Qualquer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Dado  </a:t>
            </a:r>
            <a:r>
              <a:rPr sz="1400" dirty="0">
                <a:latin typeface="Arial"/>
                <a:cs typeface="Arial"/>
              </a:rPr>
              <a:t>Aberto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58865" y="5390007"/>
            <a:ext cx="160401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256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No. </a:t>
            </a:r>
            <a:r>
              <a:rPr sz="1400" dirty="0">
                <a:latin typeface="Arial"/>
                <a:cs typeface="Arial"/>
              </a:rPr>
              <a:t>de </a:t>
            </a:r>
            <a:r>
              <a:rPr sz="1400" spc="-5" dirty="0">
                <a:latin typeface="Arial"/>
                <a:cs typeface="Arial"/>
              </a:rPr>
              <a:t>Serviços  </a:t>
            </a:r>
            <a:r>
              <a:rPr sz="1400" dirty="0">
                <a:latin typeface="Arial"/>
                <a:cs typeface="Arial"/>
              </a:rPr>
              <a:t>Orientados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Dados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60016" y="2912173"/>
            <a:ext cx="1659889" cy="597535"/>
          </a:xfrm>
          <a:custGeom>
            <a:avLst/>
            <a:gdLst/>
            <a:ahLst/>
            <a:cxnLst/>
            <a:rect l="l" t="t" r="r" b="b"/>
            <a:pathLst>
              <a:path w="1659889" h="597535">
                <a:moveTo>
                  <a:pt x="0" y="596963"/>
                </a:moveTo>
                <a:lnTo>
                  <a:pt x="1659889" y="596963"/>
                </a:lnTo>
                <a:lnTo>
                  <a:pt x="1659889" y="0"/>
                </a:lnTo>
                <a:lnTo>
                  <a:pt x="0" y="0"/>
                </a:lnTo>
                <a:lnTo>
                  <a:pt x="0" y="596963"/>
                </a:lnTo>
                <a:close/>
              </a:path>
            </a:pathLst>
          </a:custGeom>
          <a:solidFill>
            <a:srgbClr val="669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0016" y="3509200"/>
            <a:ext cx="1659889" cy="597535"/>
          </a:xfrm>
          <a:custGeom>
            <a:avLst/>
            <a:gdLst/>
            <a:ahLst/>
            <a:cxnLst/>
            <a:rect l="l" t="t" r="r" b="b"/>
            <a:pathLst>
              <a:path w="1659889" h="597535">
                <a:moveTo>
                  <a:pt x="0" y="596963"/>
                </a:moveTo>
                <a:lnTo>
                  <a:pt x="1659889" y="596963"/>
                </a:lnTo>
                <a:lnTo>
                  <a:pt x="1659889" y="0"/>
                </a:lnTo>
                <a:lnTo>
                  <a:pt x="0" y="0"/>
                </a:lnTo>
                <a:lnTo>
                  <a:pt x="0" y="596963"/>
                </a:lnTo>
                <a:close/>
              </a:path>
            </a:pathLst>
          </a:custGeom>
          <a:solidFill>
            <a:srgbClr val="669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60016" y="4106100"/>
            <a:ext cx="1659889" cy="597535"/>
          </a:xfrm>
          <a:custGeom>
            <a:avLst/>
            <a:gdLst/>
            <a:ahLst/>
            <a:cxnLst/>
            <a:rect l="l" t="t" r="r" b="b"/>
            <a:pathLst>
              <a:path w="1659889" h="597535">
                <a:moveTo>
                  <a:pt x="0" y="596963"/>
                </a:moveTo>
                <a:lnTo>
                  <a:pt x="1659889" y="596963"/>
                </a:lnTo>
                <a:lnTo>
                  <a:pt x="1659889" y="0"/>
                </a:lnTo>
                <a:lnTo>
                  <a:pt x="0" y="0"/>
                </a:lnTo>
                <a:lnTo>
                  <a:pt x="0" y="596963"/>
                </a:lnTo>
                <a:close/>
              </a:path>
            </a:pathLst>
          </a:custGeom>
          <a:solidFill>
            <a:srgbClr val="669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60016" y="4703000"/>
            <a:ext cx="1659889" cy="597535"/>
          </a:xfrm>
          <a:custGeom>
            <a:avLst/>
            <a:gdLst/>
            <a:ahLst/>
            <a:cxnLst/>
            <a:rect l="l" t="t" r="r" b="b"/>
            <a:pathLst>
              <a:path w="1659889" h="597535">
                <a:moveTo>
                  <a:pt x="0" y="596963"/>
                </a:moveTo>
                <a:lnTo>
                  <a:pt x="1659889" y="596963"/>
                </a:lnTo>
                <a:lnTo>
                  <a:pt x="1659889" y="0"/>
                </a:lnTo>
                <a:lnTo>
                  <a:pt x="0" y="0"/>
                </a:lnTo>
                <a:lnTo>
                  <a:pt x="0" y="596963"/>
                </a:lnTo>
                <a:close/>
              </a:path>
            </a:pathLst>
          </a:custGeom>
          <a:solidFill>
            <a:srgbClr val="669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60016" y="5300014"/>
            <a:ext cx="1659889" cy="597535"/>
          </a:xfrm>
          <a:custGeom>
            <a:avLst/>
            <a:gdLst/>
            <a:ahLst/>
            <a:cxnLst/>
            <a:rect l="l" t="t" r="r" b="b"/>
            <a:pathLst>
              <a:path w="1659889" h="597535">
                <a:moveTo>
                  <a:pt x="0" y="596963"/>
                </a:moveTo>
                <a:lnTo>
                  <a:pt x="1659889" y="596963"/>
                </a:lnTo>
                <a:lnTo>
                  <a:pt x="1659889" y="0"/>
                </a:lnTo>
                <a:lnTo>
                  <a:pt x="0" y="0"/>
                </a:lnTo>
                <a:lnTo>
                  <a:pt x="0" y="596963"/>
                </a:lnTo>
                <a:close/>
              </a:path>
            </a:pathLst>
          </a:custGeom>
          <a:solidFill>
            <a:srgbClr val="669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53666" y="3502786"/>
            <a:ext cx="1672589" cy="12700"/>
          </a:xfrm>
          <a:custGeom>
            <a:avLst/>
            <a:gdLst/>
            <a:ahLst/>
            <a:cxnLst/>
            <a:rect l="l" t="t" r="r" b="b"/>
            <a:pathLst>
              <a:path w="1672589" h="12700">
                <a:moveTo>
                  <a:pt x="0" y="12700"/>
                </a:moveTo>
                <a:lnTo>
                  <a:pt x="1672589" y="12700"/>
                </a:lnTo>
                <a:lnTo>
                  <a:pt x="167258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53666" y="4099814"/>
            <a:ext cx="1672589" cy="12700"/>
          </a:xfrm>
          <a:custGeom>
            <a:avLst/>
            <a:gdLst/>
            <a:ahLst/>
            <a:cxnLst/>
            <a:rect l="l" t="t" r="r" b="b"/>
            <a:pathLst>
              <a:path w="1672589" h="12700">
                <a:moveTo>
                  <a:pt x="0" y="12700"/>
                </a:moveTo>
                <a:lnTo>
                  <a:pt x="1672589" y="12700"/>
                </a:lnTo>
                <a:lnTo>
                  <a:pt x="167258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53666" y="4696714"/>
            <a:ext cx="1672589" cy="12700"/>
          </a:xfrm>
          <a:custGeom>
            <a:avLst/>
            <a:gdLst/>
            <a:ahLst/>
            <a:cxnLst/>
            <a:rect l="l" t="t" r="r" b="b"/>
            <a:pathLst>
              <a:path w="1672589" h="12700">
                <a:moveTo>
                  <a:pt x="0" y="12700"/>
                </a:moveTo>
                <a:lnTo>
                  <a:pt x="1672589" y="12700"/>
                </a:lnTo>
                <a:lnTo>
                  <a:pt x="167258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53666" y="5293614"/>
            <a:ext cx="1672589" cy="12700"/>
          </a:xfrm>
          <a:custGeom>
            <a:avLst/>
            <a:gdLst/>
            <a:ahLst/>
            <a:cxnLst/>
            <a:rect l="l" t="t" r="r" b="b"/>
            <a:pathLst>
              <a:path w="1672589" h="12700">
                <a:moveTo>
                  <a:pt x="0" y="12700"/>
                </a:moveTo>
                <a:lnTo>
                  <a:pt x="1672589" y="12700"/>
                </a:lnTo>
                <a:lnTo>
                  <a:pt x="167258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60016" y="2905886"/>
            <a:ext cx="0" cy="2997835"/>
          </a:xfrm>
          <a:custGeom>
            <a:avLst/>
            <a:gdLst/>
            <a:ahLst/>
            <a:cxnLst/>
            <a:rect l="l" t="t" r="r" b="b"/>
            <a:pathLst>
              <a:path h="2997835">
                <a:moveTo>
                  <a:pt x="0" y="0"/>
                </a:moveTo>
                <a:lnTo>
                  <a:pt x="0" y="299744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19905" y="2905886"/>
            <a:ext cx="0" cy="2997835"/>
          </a:xfrm>
          <a:custGeom>
            <a:avLst/>
            <a:gdLst/>
            <a:ahLst/>
            <a:cxnLst/>
            <a:rect l="l" t="t" r="r" b="b"/>
            <a:pathLst>
              <a:path h="2997835">
                <a:moveTo>
                  <a:pt x="0" y="0"/>
                </a:moveTo>
                <a:lnTo>
                  <a:pt x="0" y="299744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53666" y="2912236"/>
            <a:ext cx="1672589" cy="0"/>
          </a:xfrm>
          <a:custGeom>
            <a:avLst/>
            <a:gdLst/>
            <a:ahLst/>
            <a:cxnLst/>
            <a:rect l="l" t="t" r="r" b="b"/>
            <a:pathLst>
              <a:path w="1672589">
                <a:moveTo>
                  <a:pt x="0" y="0"/>
                </a:moveTo>
                <a:lnTo>
                  <a:pt x="167258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53666" y="5896978"/>
            <a:ext cx="1672589" cy="0"/>
          </a:xfrm>
          <a:custGeom>
            <a:avLst/>
            <a:gdLst/>
            <a:ahLst/>
            <a:cxnLst/>
            <a:rect l="l" t="t" r="r" b="b"/>
            <a:pathLst>
              <a:path w="1672589">
                <a:moveTo>
                  <a:pt x="0" y="0"/>
                </a:moveTo>
                <a:lnTo>
                  <a:pt x="167258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394966" y="2992373"/>
            <a:ext cx="119189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 marR="5080" indent="-20002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onfor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idad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,  Eficiência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743961" y="3696207"/>
            <a:ext cx="49212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Portal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608326" y="4293361"/>
            <a:ext cx="76454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IO/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789682" y="4890389"/>
            <a:ext cx="401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SOA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50185" y="5487212"/>
            <a:ext cx="147955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%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Serviços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Online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321056" y="3132368"/>
          <a:ext cx="1906187" cy="2575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187"/>
              </a:tblGrid>
              <a:tr h="387731">
                <a:tc>
                  <a:txBody>
                    <a:bodyPr/>
                    <a:lstStyle/>
                    <a:p>
                      <a:pPr marR="120014" algn="r">
                        <a:lnSpc>
                          <a:spcPts val="1420"/>
                        </a:lnSpc>
                      </a:pPr>
                      <a:r>
                        <a:rPr sz="1400" b="1" spc="-5" dirty="0">
                          <a:solidFill>
                            <a:srgbClr val="00529B"/>
                          </a:solidFill>
                          <a:latin typeface="Arial"/>
                          <a:cs typeface="Arial"/>
                        </a:rPr>
                        <a:t>Foco de</a:t>
                      </a:r>
                      <a:r>
                        <a:rPr sz="1400" b="1" spc="-110" dirty="0">
                          <a:solidFill>
                            <a:srgbClr val="00529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529B"/>
                          </a:solidFill>
                          <a:latin typeface="Arial"/>
                          <a:cs typeface="Arial"/>
                        </a:rPr>
                        <a:t>valor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971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20014" algn="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529B"/>
                          </a:solidFill>
                          <a:latin typeface="Arial"/>
                          <a:cs typeface="Arial"/>
                        </a:rPr>
                        <a:t>Estratégia </a:t>
                      </a:r>
                      <a:r>
                        <a:rPr sz="1400" b="1" spc="-5" dirty="0">
                          <a:solidFill>
                            <a:srgbClr val="00529B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400" b="1" spc="-155" dirty="0">
                          <a:solidFill>
                            <a:srgbClr val="00529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00529B"/>
                          </a:solidFill>
                          <a:latin typeface="Arial"/>
                          <a:cs typeface="Arial"/>
                        </a:rPr>
                        <a:t>canal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97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19380" algn="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00529B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dirty="0">
                          <a:solidFill>
                            <a:srgbClr val="00529B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10" dirty="0">
                          <a:solidFill>
                            <a:srgbClr val="00529B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solidFill>
                            <a:srgbClr val="00529B"/>
                          </a:solidFill>
                          <a:latin typeface="Arial"/>
                          <a:cs typeface="Arial"/>
                        </a:rPr>
                        <a:t>era</a:t>
                      </a:r>
                      <a:r>
                        <a:rPr sz="1400" b="1" spc="-10" dirty="0">
                          <a:solidFill>
                            <a:srgbClr val="00529B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00529B"/>
                          </a:solidFill>
                          <a:latin typeface="Arial"/>
                          <a:cs typeface="Arial"/>
                        </a:rPr>
                        <a:t>ça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968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19380" algn="r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00529B"/>
                          </a:solidFill>
                          <a:latin typeface="Arial"/>
                          <a:cs typeface="Arial"/>
                        </a:rPr>
                        <a:t>Foco de</a:t>
                      </a:r>
                      <a:r>
                        <a:rPr sz="1400" b="1" spc="-100" dirty="0">
                          <a:solidFill>
                            <a:srgbClr val="00529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00529B"/>
                          </a:solidFill>
                          <a:latin typeface="Arial"/>
                          <a:cs typeface="Arial"/>
                        </a:rPr>
                        <a:t>Tecnologia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77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19380" algn="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529B"/>
                          </a:solidFill>
                          <a:latin typeface="Arial"/>
                          <a:cs typeface="Arial"/>
                        </a:rPr>
                        <a:t>Métricas</a:t>
                      </a:r>
                      <a:r>
                        <a:rPr sz="1400" b="1" spc="-120" dirty="0">
                          <a:solidFill>
                            <a:srgbClr val="00529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529B"/>
                          </a:solidFill>
                          <a:latin typeface="Arial"/>
                          <a:cs typeface="Arial"/>
                        </a:rPr>
                        <a:t>chave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4634865" y="1646046"/>
            <a:ext cx="67246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5" dirty="0">
                <a:solidFill>
                  <a:srgbClr val="00294E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00294E"/>
                </a:solidFill>
                <a:latin typeface="Arial"/>
                <a:cs typeface="Arial"/>
              </a:rPr>
              <a:t>berto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129654" y="1557020"/>
            <a:ext cx="159956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294E"/>
                </a:solidFill>
                <a:latin typeface="Arial"/>
                <a:cs typeface="Arial"/>
              </a:rPr>
              <a:t>Cen</a:t>
            </a:r>
            <a:r>
              <a:rPr sz="1600" b="1" spc="-15" dirty="0">
                <a:solidFill>
                  <a:srgbClr val="00294E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00294E"/>
                </a:solidFill>
                <a:latin typeface="Arial"/>
                <a:cs typeface="Arial"/>
              </a:rPr>
              <a:t>rad</a:t>
            </a:r>
            <a:r>
              <a:rPr sz="1600" b="1" spc="-10" dirty="0">
                <a:solidFill>
                  <a:srgbClr val="00294E"/>
                </a:solidFill>
                <a:latin typeface="Arial"/>
                <a:cs typeface="Arial"/>
              </a:rPr>
              <a:t>o-</a:t>
            </a:r>
            <a:r>
              <a:rPr sz="1600" b="1" spc="-5" dirty="0">
                <a:solidFill>
                  <a:srgbClr val="00294E"/>
                </a:solidFill>
                <a:latin typeface="Arial"/>
                <a:cs typeface="Arial"/>
              </a:rPr>
              <a:t>Dad</a:t>
            </a:r>
            <a:r>
              <a:rPr sz="1600" b="1" spc="-15" dirty="0">
                <a:solidFill>
                  <a:srgbClr val="00294E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00294E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115045" y="1299464"/>
            <a:ext cx="1543685" cy="44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1645" marR="5080" indent="-449580">
              <a:lnSpc>
                <a:spcPts val="1730"/>
              </a:lnSpc>
            </a:pPr>
            <a:r>
              <a:rPr sz="1600" b="1" spc="-5" dirty="0">
                <a:solidFill>
                  <a:srgbClr val="00294E"/>
                </a:solidFill>
                <a:latin typeface="Arial"/>
                <a:cs typeface="Arial"/>
              </a:rPr>
              <a:t>Co</a:t>
            </a:r>
            <a:r>
              <a:rPr sz="1600" b="1" spc="-15" dirty="0">
                <a:solidFill>
                  <a:srgbClr val="00294E"/>
                </a:solidFill>
                <a:latin typeface="Arial"/>
                <a:cs typeface="Arial"/>
              </a:rPr>
              <a:t>m</a:t>
            </a:r>
            <a:r>
              <a:rPr sz="1600" b="1" spc="-5" dirty="0">
                <a:solidFill>
                  <a:srgbClr val="00294E"/>
                </a:solidFill>
                <a:latin typeface="Arial"/>
                <a:cs typeface="Arial"/>
              </a:rPr>
              <a:t>ple</a:t>
            </a:r>
            <a:r>
              <a:rPr sz="1600" b="1" spc="-15" dirty="0">
                <a:solidFill>
                  <a:srgbClr val="00294E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00294E"/>
                </a:solidFill>
                <a:latin typeface="Arial"/>
                <a:cs typeface="Arial"/>
              </a:rPr>
              <a:t>amen</a:t>
            </a:r>
            <a:r>
              <a:rPr sz="1600" b="1" spc="-15" dirty="0">
                <a:solidFill>
                  <a:srgbClr val="00294E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00294E"/>
                </a:solidFill>
                <a:latin typeface="Arial"/>
                <a:cs typeface="Arial"/>
              </a:rPr>
              <a:t>e  Digital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312654" y="1196721"/>
            <a:ext cx="1191260" cy="44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4" marR="5080" indent="-20320">
              <a:lnSpc>
                <a:spcPts val="1730"/>
              </a:lnSpc>
            </a:pPr>
            <a:r>
              <a:rPr sz="1600" b="1" spc="-130" dirty="0">
                <a:solidFill>
                  <a:srgbClr val="00294E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00294E"/>
                </a:solidFill>
                <a:latin typeface="Arial"/>
                <a:cs typeface="Arial"/>
              </a:rPr>
              <a:t>ecn</a:t>
            </a:r>
            <a:r>
              <a:rPr sz="1600" b="1" spc="-10" dirty="0">
                <a:solidFill>
                  <a:srgbClr val="00294E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00294E"/>
                </a:solidFill>
                <a:latin typeface="Arial"/>
                <a:cs typeface="Arial"/>
              </a:rPr>
              <a:t>lo</a:t>
            </a:r>
            <a:r>
              <a:rPr sz="1600" b="1" spc="-15" dirty="0">
                <a:solidFill>
                  <a:srgbClr val="00294E"/>
                </a:solidFill>
                <a:latin typeface="Arial"/>
                <a:cs typeface="Arial"/>
              </a:rPr>
              <a:t>g</a:t>
            </a:r>
            <a:r>
              <a:rPr sz="1600" b="1" spc="-5" dirty="0">
                <a:solidFill>
                  <a:srgbClr val="00294E"/>
                </a:solidFill>
                <a:latin typeface="Arial"/>
                <a:cs typeface="Arial"/>
              </a:rPr>
              <a:t>ias  Inteligentes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84145" y="1735073"/>
            <a:ext cx="6578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294E"/>
                </a:solidFill>
                <a:latin typeface="Arial"/>
                <a:cs typeface="Arial"/>
              </a:rPr>
              <a:t>E</a:t>
            </a:r>
            <a:r>
              <a:rPr sz="1600" b="1" spc="-10" dirty="0">
                <a:solidFill>
                  <a:srgbClr val="00294E"/>
                </a:solidFill>
                <a:latin typeface="Arial"/>
                <a:cs typeface="Arial"/>
              </a:rPr>
              <a:t>-</a:t>
            </a:r>
            <a:r>
              <a:rPr sz="1600" b="1" spc="-15" dirty="0">
                <a:solidFill>
                  <a:srgbClr val="00294E"/>
                </a:solidFill>
                <a:latin typeface="Arial"/>
                <a:cs typeface="Arial"/>
              </a:rPr>
              <a:t>G</a:t>
            </a:r>
            <a:r>
              <a:rPr sz="1600" b="1" spc="-5" dirty="0">
                <a:solidFill>
                  <a:srgbClr val="00294E"/>
                </a:solidFill>
                <a:latin typeface="Arial"/>
                <a:cs typeface="Arial"/>
              </a:rPr>
              <a:t>o</a:t>
            </a:r>
            <a:r>
              <a:rPr sz="1600" b="1" spc="-165" dirty="0">
                <a:solidFill>
                  <a:srgbClr val="00294E"/>
                </a:solidFill>
                <a:latin typeface="Arial"/>
                <a:cs typeface="Arial"/>
              </a:rPr>
              <a:t>v</a:t>
            </a:r>
            <a:r>
              <a:rPr sz="1600" b="1" spc="-5" dirty="0">
                <a:solidFill>
                  <a:srgbClr val="00294E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141215" y="2440177"/>
            <a:ext cx="1659889" cy="457200"/>
          </a:xfrm>
          <a:custGeom>
            <a:avLst/>
            <a:gdLst/>
            <a:ahLst/>
            <a:cxnLst/>
            <a:rect l="l" t="t" r="r" b="b"/>
            <a:pathLst>
              <a:path w="1659889" h="457200">
                <a:moveTo>
                  <a:pt x="0" y="457200"/>
                </a:moveTo>
                <a:lnTo>
                  <a:pt x="1659889" y="457200"/>
                </a:lnTo>
                <a:lnTo>
                  <a:pt x="165988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6A2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41215" y="2433827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01105" y="2433827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34865" y="2433827"/>
            <a:ext cx="1672589" cy="12700"/>
          </a:xfrm>
          <a:custGeom>
            <a:avLst/>
            <a:gdLst/>
            <a:ahLst/>
            <a:cxnLst/>
            <a:rect l="l" t="t" r="r" b="b"/>
            <a:pathLst>
              <a:path w="1672589" h="12700">
                <a:moveTo>
                  <a:pt x="0" y="12700"/>
                </a:moveTo>
                <a:lnTo>
                  <a:pt x="1672589" y="12700"/>
                </a:lnTo>
                <a:lnTo>
                  <a:pt x="167258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34865" y="2897377"/>
            <a:ext cx="1672589" cy="0"/>
          </a:xfrm>
          <a:custGeom>
            <a:avLst/>
            <a:gdLst/>
            <a:ahLst/>
            <a:cxnLst/>
            <a:rect l="l" t="t" r="r" b="b"/>
            <a:pathLst>
              <a:path w="1672589">
                <a:moveTo>
                  <a:pt x="0" y="0"/>
                </a:moveTo>
                <a:lnTo>
                  <a:pt x="167258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224020" y="2556890"/>
            <a:ext cx="14973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Desenvolvimento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122542" y="2348738"/>
            <a:ext cx="1659889" cy="548640"/>
          </a:xfrm>
          <a:custGeom>
            <a:avLst/>
            <a:gdLst/>
            <a:ahLst/>
            <a:cxnLst/>
            <a:rect l="l" t="t" r="r" b="b"/>
            <a:pathLst>
              <a:path w="1659890" h="548639">
                <a:moveTo>
                  <a:pt x="0" y="548639"/>
                </a:moveTo>
                <a:lnTo>
                  <a:pt x="1659889" y="548639"/>
                </a:lnTo>
                <a:lnTo>
                  <a:pt x="1659889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E454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22542" y="2342388"/>
            <a:ext cx="0" cy="561340"/>
          </a:xfrm>
          <a:custGeom>
            <a:avLst/>
            <a:gdLst/>
            <a:ahLst/>
            <a:cxnLst/>
            <a:rect l="l" t="t" r="r" b="b"/>
            <a:pathLst>
              <a:path h="561339">
                <a:moveTo>
                  <a:pt x="0" y="0"/>
                </a:moveTo>
                <a:lnTo>
                  <a:pt x="0" y="5613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82432" y="2342388"/>
            <a:ext cx="0" cy="561340"/>
          </a:xfrm>
          <a:custGeom>
            <a:avLst/>
            <a:gdLst/>
            <a:ahLst/>
            <a:cxnLst/>
            <a:rect l="l" t="t" r="r" b="b"/>
            <a:pathLst>
              <a:path h="561339">
                <a:moveTo>
                  <a:pt x="0" y="0"/>
                </a:moveTo>
                <a:lnTo>
                  <a:pt x="0" y="5613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116192" y="2342388"/>
            <a:ext cx="1672589" cy="12700"/>
          </a:xfrm>
          <a:custGeom>
            <a:avLst/>
            <a:gdLst/>
            <a:ahLst/>
            <a:cxnLst/>
            <a:rect l="l" t="t" r="r" b="b"/>
            <a:pathLst>
              <a:path w="1672590" h="12700">
                <a:moveTo>
                  <a:pt x="0" y="12700"/>
                </a:moveTo>
                <a:lnTo>
                  <a:pt x="1672589" y="12700"/>
                </a:lnTo>
                <a:lnTo>
                  <a:pt x="167258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16192" y="2897377"/>
            <a:ext cx="1672589" cy="0"/>
          </a:xfrm>
          <a:custGeom>
            <a:avLst/>
            <a:gdLst/>
            <a:ahLst/>
            <a:cxnLst/>
            <a:rect l="l" t="t" r="r" b="b"/>
            <a:pathLst>
              <a:path w="1672590">
                <a:moveTo>
                  <a:pt x="0" y="0"/>
                </a:moveTo>
                <a:lnTo>
                  <a:pt x="167258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584950" y="2511171"/>
            <a:ext cx="73787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Definido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8097393" y="2250948"/>
          <a:ext cx="1659889" cy="3639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9889"/>
              </a:tblGrid>
              <a:tr h="647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Gerenciável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7559">
                      <a:solidFill>
                        <a:srgbClr val="FFFFFF"/>
                      </a:solidFill>
                      <a:prstDash val="solid"/>
                    </a:lnB>
                    <a:solidFill>
                      <a:srgbClr val="FBAE17"/>
                    </a:solidFill>
                  </a:tcPr>
                </a:tc>
              </a:tr>
              <a:tr h="6043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Transformação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755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CF74"/>
                    </a:solidFill>
                  </a:tcPr>
                </a:tc>
              </a:tr>
              <a:tr h="597026">
                <a:tc>
                  <a:txBody>
                    <a:bodyPr/>
                    <a:lstStyle/>
                    <a:p>
                      <a:pPr marL="422909" marR="137160" indent="-2762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erdadeir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te  Multicanal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CF74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502284" marR="137160" indent="-3556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erdadeir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te  Bimodal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CF74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"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Coisas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"</a:t>
                      </a:r>
                      <a:r>
                        <a:rPr sz="1400" spc="-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como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Dados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CF74"/>
                    </a:solidFill>
                  </a:tcPr>
                </a:tc>
              </a:tr>
              <a:tr h="597014">
                <a:tc>
                  <a:txBody>
                    <a:bodyPr/>
                    <a:lstStyle/>
                    <a:p>
                      <a:pPr marL="487045" marR="287020" indent="-1924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% Dados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das 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"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Coisas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"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CF7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object 77"/>
          <p:cNvGraphicFramePr>
            <a:graphicFrameLocks noGrp="1"/>
          </p:cNvGraphicFramePr>
          <p:nvPr/>
        </p:nvGraphicFramePr>
        <p:xfrm>
          <a:off x="10078719" y="2159507"/>
          <a:ext cx="1659889" cy="3731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9889"/>
              </a:tblGrid>
              <a:tr h="738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Otimizável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7559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</a:tr>
              <a:tr h="6043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Sustentabilidade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755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6666"/>
                    </a:solidFill>
                  </a:tcPr>
                </a:tc>
              </a:tr>
              <a:tr h="597026">
                <a:tc>
                  <a:txBody>
                    <a:bodyPr/>
                    <a:lstStyle/>
                    <a:p>
                      <a:pPr marL="161290" marR="152400" indent="211454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Automação  Subistitui</a:t>
                      </a:r>
                      <a:r>
                        <a:rPr sz="14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Portais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6666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558800" marR="54800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o) 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6666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Máquinas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Inteligentes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6666"/>
                    </a:solidFill>
                  </a:tcPr>
                </a:tc>
              </a:tr>
              <a:tr h="597014">
                <a:tc>
                  <a:txBody>
                    <a:bodyPr/>
                    <a:lstStyle/>
                    <a:p>
                      <a:pPr marL="482600" marR="147320" indent="-32512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Diminuição</a:t>
                      </a:r>
                      <a:r>
                        <a:rPr sz="1400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 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Serviços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6666"/>
                    </a:solidFill>
                  </a:tcPr>
                </a:tc>
              </a:tr>
            </a:tbl>
          </a:graphicData>
        </a:graphic>
      </p:graphicFrame>
      <p:sp>
        <p:nvSpPr>
          <p:cNvPr id="78" name="object 78"/>
          <p:cNvSpPr/>
          <p:nvPr/>
        </p:nvSpPr>
        <p:spPr>
          <a:xfrm>
            <a:off x="2160016" y="2531617"/>
            <a:ext cx="1659889" cy="365760"/>
          </a:xfrm>
          <a:custGeom>
            <a:avLst/>
            <a:gdLst/>
            <a:ahLst/>
            <a:cxnLst/>
            <a:rect l="l" t="t" r="r" b="b"/>
            <a:pathLst>
              <a:path w="1659889" h="365760">
                <a:moveTo>
                  <a:pt x="0" y="365760"/>
                </a:moveTo>
                <a:lnTo>
                  <a:pt x="1659889" y="365760"/>
                </a:lnTo>
                <a:lnTo>
                  <a:pt x="1659889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0052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160016" y="2525267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19905" y="2525267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53666" y="2525267"/>
            <a:ext cx="1672589" cy="12700"/>
          </a:xfrm>
          <a:custGeom>
            <a:avLst/>
            <a:gdLst/>
            <a:ahLst/>
            <a:cxnLst/>
            <a:rect l="l" t="t" r="r" b="b"/>
            <a:pathLst>
              <a:path w="1672589" h="12700">
                <a:moveTo>
                  <a:pt x="0" y="12700"/>
                </a:moveTo>
                <a:lnTo>
                  <a:pt x="1672589" y="12700"/>
                </a:lnTo>
                <a:lnTo>
                  <a:pt x="167258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153666" y="2897377"/>
            <a:ext cx="1672589" cy="0"/>
          </a:xfrm>
          <a:custGeom>
            <a:avLst/>
            <a:gdLst/>
            <a:ahLst/>
            <a:cxnLst/>
            <a:rect l="l" t="t" r="r" b="b"/>
            <a:pathLst>
              <a:path w="1672589">
                <a:moveTo>
                  <a:pt x="0" y="0"/>
                </a:moveTo>
                <a:lnTo>
                  <a:pt x="167258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2724150" y="2602610"/>
            <a:ext cx="5321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icial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701289" y="2012442"/>
            <a:ext cx="579120" cy="579120"/>
          </a:xfrm>
          <a:custGeom>
            <a:avLst/>
            <a:gdLst/>
            <a:ahLst/>
            <a:cxnLst/>
            <a:rect l="l" t="t" r="r" b="b"/>
            <a:pathLst>
              <a:path w="579120" h="579119">
                <a:moveTo>
                  <a:pt x="289560" y="0"/>
                </a:moveTo>
                <a:lnTo>
                  <a:pt x="242598" y="3790"/>
                </a:lnTo>
                <a:lnTo>
                  <a:pt x="198046" y="14764"/>
                </a:lnTo>
                <a:lnTo>
                  <a:pt x="156502" y="32325"/>
                </a:lnTo>
                <a:lnTo>
                  <a:pt x="118561" y="55875"/>
                </a:lnTo>
                <a:lnTo>
                  <a:pt x="84820" y="84820"/>
                </a:lnTo>
                <a:lnTo>
                  <a:pt x="55875" y="118561"/>
                </a:lnTo>
                <a:lnTo>
                  <a:pt x="32325" y="156502"/>
                </a:lnTo>
                <a:lnTo>
                  <a:pt x="14764" y="198046"/>
                </a:lnTo>
                <a:lnTo>
                  <a:pt x="3790" y="242598"/>
                </a:lnTo>
                <a:lnTo>
                  <a:pt x="0" y="289560"/>
                </a:lnTo>
                <a:lnTo>
                  <a:pt x="3790" y="336521"/>
                </a:lnTo>
                <a:lnTo>
                  <a:pt x="14764" y="381073"/>
                </a:lnTo>
                <a:lnTo>
                  <a:pt x="32325" y="422617"/>
                </a:lnTo>
                <a:lnTo>
                  <a:pt x="55875" y="460558"/>
                </a:lnTo>
                <a:lnTo>
                  <a:pt x="84820" y="494299"/>
                </a:lnTo>
                <a:lnTo>
                  <a:pt x="118561" y="523244"/>
                </a:lnTo>
                <a:lnTo>
                  <a:pt x="156502" y="546794"/>
                </a:lnTo>
                <a:lnTo>
                  <a:pt x="198046" y="564355"/>
                </a:lnTo>
                <a:lnTo>
                  <a:pt x="242598" y="575329"/>
                </a:lnTo>
                <a:lnTo>
                  <a:pt x="289560" y="579120"/>
                </a:lnTo>
                <a:lnTo>
                  <a:pt x="336521" y="575329"/>
                </a:lnTo>
                <a:lnTo>
                  <a:pt x="381073" y="564355"/>
                </a:lnTo>
                <a:lnTo>
                  <a:pt x="422617" y="546794"/>
                </a:lnTo>
                <a:lnTo>
                  <a:pt x="460558" y="523244"/>
                </a:lnTo>
                <a:lnTo>
                  <a:pt x="494299" y="494299"/>
                </a:lnTo>
                <a:lnTo>
                  <a:pt x="523244" y="460558"/>
                </a:lnTo>
                <a:lnTo>
                  <a:pt x="546794" y="422617"/>
                </a:lnTo>
                <a:lnTo>
                  <a:pt x="564355" y="381073"/>
                </a:lnTo>
                <a:lnTo>
                  <a:pt x="575329" y="336521"/>
                </a:lnTo>
                <a:lnTo>
                  <a:pt x="579120" y="289560"/>
                </a:lnTo>
                <a:lnTo>
                  <a:pt x="575329" y="242598"/>
                </a:lnTo>
                <a:lnTo>
                  <a:pt x="564355" y="198046"/>
                </a:lnTo>
                <a:lnTo>
                  <a:pt x="546794" y="156502"/>
                </a:lnTo>
                <a:lnTo>
                  <a:pt x="523244" y="118561"/>
                </a:lnTo>
                <a:lnTo>
                  <a:pt x="494299" y="84820"/>
                </a:lnTo>
                <a:lnTo>
                  <a:pt x="460558" y="55875"/>
                </a:lnTo>
                <a:lnTo>
                  <a:pt x="422617" y="32325"/>
                </a:lnTo>
                <a:lnTo>
                  <a:pt x="381073" y="14764"/>
                </a:lnTo>
                <a:lnTo>
                  <a:pt x="336521" y="3790"/>
                </a:lnTo>
                <a:lnTo>
                  <a:pt x="28956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01289" y="2012442"/>
            <a:ext cx="579120" cy="579120"/>
          </a:xfrm>
          <a:custGeom>
            <a:avLst/>
            <a:gdLst/>
            <a:ahLst/>
            <a:cxnLst/>
            <a:rect l="l" t="t" r="r" b="b"/>
            <a:pathLst>
              <a:path w="579120" h="579119">
                <a:moveTo>
                  <a:pt x="0" y="289560"/>
                </a:moveTo>
                <a:lnTo>
                  <a:pt x="3790" y="242598"/>
                </a:lnTo>
                <a:lnTo>
                  <a:pt x="14764" y="198046"/>
                </a:lnTo>
                <a:lnTo>
                  <a:pt x="32325" y="156502"/>
                </a:lnTo>
                <a:lnTo>
                  <a:pt x="55875" y="118561"/>
                </a:lnTo>
                <a:lnTo>
                  <a:pt x="84820" y="84820"/>
                </a:lnTo>
                <a:lnTo>
                  <a:pt x="118561" y="55875"/>
                </a:lnTo>
                <a:lnTo>
                  <a:pt x="156502" y="32325"/>
                </a:lnTo>
                <a:lnTo>
                  <a:pt x="198046" y="14764"/>
                </a:lnTo>
                <a:lnTo>
                  <a:pt x="242598" y="3790"/>
                </a:lnTo>
                <a:lnTo>
                  <a:pt x="289560" y="0"/>
                </a:lnTo>
                <a:lnTo>
                  <a:pt x="336521" y="3790"/>
                </a:lnTo>
                <a:lnTo>
                  <a:pt x="381073" y="14764"/>
                </a:lnTo>
                <a:lnTo>
                  <a:pt x="422617" y="32325"/>
                </a:lnTo>
                <a:lnTo>
                  <a:pt x="460558" y="55875"/>
                </a:lnTo>
                <a:lnTo>
                  <a:pt x="494299" y="84820"/>
                </a:lnTo>
                <a:lnTo>
                  <a:pt x="523244" y="118561"/>
                </a:lnTo>
                <a:lnTo>
                  <a:pt x="546794" y="156502"/>
                </a:lnTo>
                <a:lnTo>
                  <a:pt x="564355" y="198046"/>
                </a:lnTo>
                <a:lnTo>
                  <a:pt x="575329" y="242598"/>
                </a:lnTo>
                <a:lnTo>
                  <a:pt x="579120" y="289560"/>
                </a:lnTo>
                <a:lnTo>
                  <a:pt x="575329" y="336521"/>
                </a:lnTo>
                <a:lnTo>
                  <a:pt x="564355" y="381073"/>
                </a:lnTo>
                <a:lnTo>
                  <a:pt x="546794" y="422617"/>
                </a:lnTo>
                <a:lnTo>
                  <a:pt x="523244" y="460558"/>
                </a:lnTo>
                <a:lnTo>
                  <a:pt x="494299" y="494299"/>
                </a:lnTo>
                <a:lnTo>
                  <a:pt x="460558" y="523244"/>
                </a:lnTo>
                <a:lnTo>
                  <a:pt x="422617" y="546794"/>
                </a:lnTo>
                <a:lnTo>
                  <a:pt x="381073" y="564355"/>
                </a:lnTo>
                <a:lnTo>
                  <a:pt x="336521" y="575329"/>
                </a:lnTo>
                <a:lnTo>
                  <a:pt x="289560" y="579120"/>
                </a:lnTo>
                <a:lnTo>
                  <a:pt x="242598" y="575329"/>
                </a:lnTo>
                <a:lnTo>
                  <a:pt x="198046" y="564355"/>
                </a:lnTo>
                <a:lnTo>
                  <a:pt x="156502" y="546794"/>
                </a:lnTo>
                <a:lnTo>
                  <a:pt x="118561" y="523244"/>
                </a:lnTo>
                <a:lnTo>
                  <a:pt x="84820" y="494299"/>
                </a:lnTo>
                <a:lnTo>
                  <a:pt x="55875" y="460558"/>
                </a:lnTo>
                <a:lnTo>
                  <a:pt x="32325" y="422617"/>
                </a:lnTo>
                <a:lnTo>
                  <a:pt x="14764" y="381073"/>
                </a:lnTo>
                <a:lnTo>
                  <a:pt x="3790" y="336521"/>
                </a:lnTo>
                <a:lnTo>
                  <a:pt x="0" y="28956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2851150" y="2158619"/>
            <a:ext cx="2787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682490" y="1928622"/>
            <a:ext cx="579120" cy="579120"/>
          </a:xfrm>
          <a:custGeom>
            <a:avLst/>
            <a:gdLst/>
            <a:ahLst/>
            <a:cxnLst/>
            <a:rect l="l" t="t" r="r" b="b"/>
            <a:pathLst>
              <a:path w="579120" h="579119">
                <a:moveTo>
                  <a:pt x="289560" y="0"/>
                </a:moveTo>
                <a:lnTo>
                  <a:pt x="242598" y="3790"/>
                </a:lnTo>
                <a:lnTo>
                  <a:pt x="198046" y="14764"/>
                </a:lnTo>
                <a:lnTo>
                  <a:pt x="156502" y="32325"/>
                </a:lnTo>
                <a:lnTo>
                  <a:pt x="118561" y="55875"/>
                </a:lnTo>
                <a:lnTo>
                  <a:pt x="84820" y="84820"/>
                </a:lnTo>
                <a:lnTo>
                  <a:pt x="55875" y="118561"/>
                </a:lnTo>
                <a:lnTo>
                  <a:pt x="32325" y="156502"/>
                </a:lnTo>
                <a:lnTo>
                  <a:pt x="14764" y="198046"/>
                </a:lnTo>
                <a:lnTo>
                  <a:pt x="3790" y="242598"/>
                </a:lnTo>
                <a:lnTo>
                  <a:pt x="0" y="289560"/>
                </a:lnTo>
                <a:lnTo>
                  <a:pt x="3790" y="336521"/>
                </a:lnTo>
                <a:lnTo>
                  <a:pt x="14764" y="381073"/>
                </a:lnTo>
                <a:lnTo>
                  <a:pt x="32325" y="422617"/>
                </a:lnTo>
                <a:lnTo>
                  <a:pt x="55875" y="460558"/>
                </a:lnTo>
                <a:lnTo>
                  <a:pt x="84820" y="494299"/>
                </a:lnTo>
                <a:lnTo>
                  <a:pt x="118561" y="523244"/>
                </a:lnTo>
                <a:lnTo>
                  <a:pt x="156502" y="546794"/>
                </a:lnTo>
                <a:lnTo>
                  <a:pt x="198046" y="564355"/>
                </a:lnTo>
                <a:lnTo>
                  <a:pt x="242598" y="575329"/>
                </a:lnTo>
                <a:lnTo>
                  <a:pt x="289560" y="579119"/>
                </a:lnTo>
                <a:lnTo>
                  <a:pt x="336521" y="575329"/>
                </a:lnTo>
                <a:lnTo>
                  <a:pt x="381073" y="564355"/>
                </a:lnTo>
                <a:lnTo>
                  <a:pt x="422617" y="546794"/>
                </a:lnTo>
                <a:lnTo>
                  <a:pt x="460558" y="523244"/>
                </a:lnTo>
                <a:lnTo>
                  <a:pt x="494299" y="494299"/>
                </a:lnTo>
                <a:lnTo>
                  <a:pt x="523244" y="460558"/>
                </a:lnTo>
                <a:lnTo>
                  <a:pt x="546794" y="422617"/>
                </a:lnTo>
                <a:lnTo>
                  <a:pt x="564355" y="381073"/>
                </a:lnTo>
                <a:lnTo>
                  <a:pt x="575329" y="336521"/>
                </a:lnTo>
                <a:lnTo>
                  <a:pt x="579120" y="289560"/>
                </a:lnTo>
                <a:lnTo>
                  <a:pt x="575329" y="242598"/>
                </a:lnTo>
                <a:lnTo>
                  <a:pt x="564355" y="198046"/>
                </a:lnTo>
                <a:lnTo>
                  <a:pt x="546794" y="156502"/>
                </a:lnTo>
                <a:lnTo>
                  <a:pt x="523244" y="118561"/>
                </a:lnTo>
                <a:lnTo>
                  <a:pt x="494299" y="84820"/>
                </a:lnTo>
                <a:lnTo>
                  <a:pt x="460558" y="55875"/>
                </a:lnTo>
                <a:lnTo>
                  <a:pt x="422617" y="32325"/>
                </a:lnTo>
                <a:lnTo>
                  <a:pt x="381073" y="14764"/>
                </a:lnTo>
                <a:lnTo>
                  <a:pt x="336521" y="3790"/>
                </a:lnTo>
                <a:lnTo>
                  <a:pt x="28956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682490" y="1928622"/>
            <a:ext cx="579120" cy="579120"/>
          </a:xfrm>
          <a:custGeom>
            <a:avLst/>
            <a:gdLst/>
            <a:ahLst/>
            <a:cxnLst/>
            <a:rect l="l" t="t" r="r" b="b"/>
            <a:pathLst>
              <a:path w="579120" h="579119">
                <a:moveTo>
                  <a:pt x="0" y="289560"/>
                </a:moveTo>
                <a:lnTo>
                  <a:pt x="3790" y="242598"/>
                </a:lnTo>
                <a:lnTo>
                  <a:pt x="14764" y="198046"/>
                </a:lnTo>
                <a:lnTo>
                  <a:pt x="32325" y="156502"/>
                </a:lnTo>
                <a:lnTo>
                  <a:pt x="55875" y="118561"/>
                </a:lnTo>
                <a:lnTo>
                  <a:pt x="84820" y="84820"/>
                </a:lnTo>
                <a:lnTo>
                  <a:pt x="118561" y="55875"/>
                </a:lnTo>
                <a:lnTo>
                  <a:pt x="156502" y="32325"/>
                </a:lnTo>
                <a:lnTo>
                  <a:pt x="198046" y="14764"/>
                </a:lnTo>
                <a:lnTo>
                  <a:pt x="242598" y="3790"/>
                </a:lnTo>
                <a:lnTo>
                  <a:pt x="289560" y="0"/>
                </a:lnTo>
                <a:lnTo>
                  <a:pt x="336521" y="3790"/>
                </a:lnTo>
                <a:lnTo>
                  <a:pt x="381073" y="14764"/>
                </a:lnTo>
                <a:lnTo>
                  <a:pt x="422617" y="32325"/>
                </a:lnTo>
                <a:lnTo>
                  <a:pt x="460558" y="55875"/>
                </a:lnTo>
                <a:lnTo>
                  <a:pt x="494299" y="84820"/>
                </a:lnTo>
                <a:lnTo>
                  <a:pt x="523244" y="118561"/>
                </a:lnTo>
                <a:lnTo>
                  <a:pt x="546794" y="156502"/>
                </a:lnTo>
                <a:lnTo>
                  <a:pt x="564355" y="198046"/>
                </a:lnTo>
                <a:lnTo>
                  <a:pt x="575329" y="242598"/>
                </a:lnTo>
                <a:lnTo>
                  <a:pt x="579120" y="289560"/>
                </a:lnTo>
                <a:lnTo>
                  <a:pt x="575329" y="336521"/>
                </a:lnTo>
                <a:lnTo>
                  <a:pt x="564355" y="381073"/>
                </a:lnTo>
                <a:lnTo>
                  <a:pt x="546794" y="422617"/>
                </a:lnTo>
                <a:lnTo>
                  <a:pt x="523244" y="460558"/>
                </a:lnTo>
                <a:lnTo>
                  <a:pt x="494299" y="494299"/>
                </a:lnTo>
                <a:lnTo>
                  <a:pt x="460558" y="523244"/>
                </a:lnTo>
                <a:lnTo>
                  <a:pt x="422617" y="546794"/>
                </a:lnTo>
                <a:lnTo>
                  <a:pt x="381073" y="564355"/>
                </a:lnTo>
                <a:lnTo>
                  <a:pt x="336521" y="575329"/>
                </a:lnTo>
                <a:lnTo>
                  <a:pt x="289560" y="579119"/>
                </a:lnTo>
                <a:lnTo>
                  <a:pt x="242598" y="575329"/>
                </a:lnTo>
                <a:lnTo>
                  <a:pt x="198046" y="564355"/>
                </a:lnTo>
                <a:lnTo>
                  <a:pt x="156502" y="546794"/>
                </a:lnTo>
                <a:lnTo>
                  <a:pt x="118561" y="523244"/>
                </a:lnTo>
                <a:lnTo>
                  <a:pt x="84820" y="494299"/>
                </a:lnTo>
                <a:lnTo>
                  <a:pt x="55875" y="460558"/>
                </a:lnTo>
                <a:lnTo>
                  <a:pt x="32325" y="422617"/>
                </a:lnTo>
                <a:lnTo>
                  <a:pt x="14764" y="381073"/>
                </a:lnTo>
                <a:lnTo>
                  <a:pt x="3790" y="336521"/>
                </a:lnTo>
                <a:lnTo>
                  <a:pt x="0" y="289560"/>
                </a:lnTo>
                <a:close/>
              </a:path>
            </a:pathLst>
          </a:custGeom>
          <a:ln w="289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4832730" y="2074798"/>
            <a:ext cx="2787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663690" y="1844801"/>
            <a:ext cx="579120" cy="579120"/>
          </a:xfrm>
          <a:custGeom>
            <a:avLst/>
            <a:gdLst/>
            <a:ahLst/>
            <a:cxnLst/>
            <a:rect l="l" t="t" r="r" b="b"/>
            <a:pathLst>
              <a:path w="579120" h="579119">
                <a:moveTo>
                  <a:pt x="289559" y="0"/>
                </a:moveTo>
                <a:lnTo>
                  <a:pt x="242598" y="3790"/>
                </a:lnTo>
                <a:lnTo>
                  <a:pt x="198046" y="14764"/>
                </a:lnTo>
                <a:lnTo>
                  <a:pt x="156502" y="32325"/>
                </a:lnTo>
                <a:lnTo>
                  <a:pt x="118561" y="55875"/>
                </a:lnTo>
                <a:lnTo>
                  <a:pt x="84820" y="84820"/>
                </a:lnTo>
                <a:lnTo>
                  <a:pt x="55875" y="118561"/>
                </a:lnTo>
                <a:lnTo>
                  <a:pt x="32325" y="156502"/>
                </a:lnTo>
                <a:lnTo>
                  <a:pt x="14764" y="198046"/>
                </a:lnTo>
                <a:lnTo>
                  <a:pt x="3790" y="242598"/>
                </a:lnTo>
                <a:lnTo>
                  <a:pt x="0" y="289560"/>
                </a:lnTo>
                <a:lnTo>
                  <a:pt x="3790" y="336521"/>
                </a:lnTo>
                <a:lnTo>
                  <a:pt x="14764" y="381073"/>
                </a:lnTo>
                <a:lnTo>
                  <a:pt x="32325" y="422617"/>
                </a:lnTo>
                <a:lnTo>
                  <a:pt x="55875" y="460558"/>
                </a:lnTo>
                <a:lnTo>
                  <a:pt x="84820" y="494299"/>
                </a:lnTo>
                <a:lnTo>
                  <a:pt x="118561" y="523244"/>
                </a:lnTo>
                <a:lnTo>
                  <a:pt x="156502" y="546794"/>
                </a:lnTo>
                <a:lnTo>
                  <a:pt x="198046" y="564355"/>
                </a:lnTo>
                <a:lnTo>
                  <a:pt x="242598" y="575329"/>
                </a:lnTo>
                <a:lnTo>
                  <a:pt x="289559" y="579120"/>
                </a:lnTo>
                <a:lnTo>
                  <a:pt x="336521" y="575329"/>
                </a:lnTo>
                <a:lnTo>
                  <a:pt x="381073" y="564355"/>
                </a:lnTo>
                <a:lnTo>
                  <a:pt x="422617" y="546794"/>
                </a:lnTo>
                <a:lnTo>
                  <a:pt x="460558" y="523244"/>
                </a:lnTo>
                <a:lnTo>
                  <a:pt x="494299" y="494299"/>
                </a:lnTo>
                <a:lnTo>
                  <a:pt x="523244" y="460558"/>
                </a:lnTo>
                <a:lnTo>
                  <a:pt x="546794" y="422617"/>
                </a:lnTo>
                <a:lnTo>
                  <a:pt x="564355" y="381073"/>
                </a:lnTo>
                <a:lnTo>
                  <a:pt x="575329" y="336521"/>
                </a:lnTo>
                <a:lnTo>
                  <a:pt x="579119" y="289560"/>
                </a:lnTo>
                <a:lnTo>
                  <a:pt x="575329" y="242598"/>
                </a:lnTo>
                <a:lnTo>
                  <a:pt x="564355" y="198046"/>
                </a:lnTo>
                <a:lnTo>
                  <a:pt x="546794" y="156502"/>
                </a:lnTo>
                <a:lnTo>
                  <a:pt x="523244" y="118561"/>
                </a:lnTo>
                <a:lnTo>
                  <a:pt x="494299" y="84820"/>
                </a:lnTo>
                <a:lnTo>
                  <a:pt x="460558" y="55875"/>
                </a:lnTo>
                <a:lnTo>
                  <a:pt x="422617" y="32325"/>
                </a:lnTo>
                <a:lnTo>
                  <a:pt x="381073" y="14764"/>
                </a:lnTo>
                <a:lnTo>
                  <a:pt x="336521" y="3790"/>
                </a:lnTo>
                <a:lnTo>
                  <a:pt x="28955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663690" y="1844801"/>
            <a:ext cx="579120" cy="579120"/>
          </a:xfrm>
          <a:custGeom>
            <a:avLst/>
            <a:gdLst/>
            <a:ahLst/>
            <a:cxnLst/>
            <a:rect l="l" t="t" r="r" b="b"/>
            <a:pathLst>
              <a:path w="579120" h="579119">
                <a:moveTo>
                  <a:pt x="0" y="289560"/>
                </a:moveTo>
                <a:lnTo>
                  <a:pt x="3790" y="242598"/>
                </a:lnTo>
                <a:lnTo>
                  <a:pt x="14764" y="198046"/>
                </a:lnTo>
                <a:lnTo>
                  <a:pt x="32325" y="156502"/>
                </a:lnTo>
                <a:lnTo>
                  <a:pt x="55875" y="118561"/>
                </a:lnTo>
                <a:lnTo>
                  <a:pt x="84820" y="84820"/>
                </a:lnTo>
                <a:lnTo>
                  <a:pt x="118561" y="55875"/>
                </a:lnTo>
                <a:lnTo>
                  <a:pt x="156502" y="32325"/>
                </a:lnTo>
                <a:lnTo>
                  <a:pt x="198046" y="14764"/>
                </a:lnTo>
                <a:lnTo>
                  <a:pt x="242598" y="3790"/>
                </a:lnTo>
                <a:lnTo>
                  <a:pt x="289559" y="0"/>
                </a:lnTo>
                <a:lnTo>
                  <a:pt x="336521" y="3790"/>
                </a:lnTo>
                <a:lnTo>
                  <a:pt x="381073" y="14764"/>
                </a:lnTo>
                <a:lnTo>
                  <a:pt x="422617" y="32325"/>
                </a:lnTo>
                <a:lnTo>
                  <a:pt x="460558" y="55875"/>
                </a:lnTo>
                <a:lnTo>
                  <a:pt x="494299" y="84820"/>
                </a:lnTo>
                <a:lnTo>
                  <a:pt x="523244" y="118561"/>
                </a:lnTo>
                <a:lnTo>
                  <a:pt x="546794" y="156502"/>
                </a:lnTo>
                <a:lnTo>
                  <a:pt x="564355" y="198046"/>
                </a:lnTo>
                <a:lnTo>
                  <a:pt x="575329" y="242598"/>
                </a:lnTo>
                <a:lnTo>
                  <a:pt x="579119" y="289560"/>
                </a:lnTo>
                <a:lnTo>
                  <a:pt x="575329" y="336521"/>
                </a:lnTo>
                <a:lnTo>
                  <a:pt x="564355" y="381073"/>
                </a:lnTo>
                <a:lnTo>
                  <a:pt x="546794" y="422617"/>
                </a:lnTo>
                <a:lnTo>
                  <a:pt x="523244" y="460558"/>
                </a:lnTo>
                <a:lnTo>
                  <a:pt x="494299" y="494299"/>
                </a:lnTo>
                <a:lnTo>
                  <a:pt x="460558" y="523244"/>
                </a:lnTo>
                <a:lnTo>
                  <a:pt x="422617" y="546794"/>
                </a:lnTo>
                <a:lnTo>
                  <a:pt x="381073" y="564355"/>
                </a:lnTo>
                <a:lnTo>
                  <a:pt x="336521" y="575329"/>
                </a:lnTo>
                <a:lnTo>
                  <a:pt x="289559" y="579120"/>
                </a:lnTo>
                <a:lnTo>
                  <a:pt x="242598" y="575329"/>
                </a:lnTo>
                <a:lnTo>
                  <a:pt x="198046" y="564355"/>
                </a:lnTo>
                <a:lnTo>
                  <a:pt x="156502" y="546794"/>
                </a:lnTo>
                <a:lnTo>
                  <a:pt x="118561" y="523244"/>
                </a:lnTo>
                <a:lnTo>
                  <a:pt x="84820" y="494299"/>
                </a:lnTo>
                <a:lnTo>
                  <a:pt x="55875" y="460558"/>
                </a:lnTo>
                <a:lnTo>
                  <a:pt x="32325" y="422617"/>
                </a:lnTo>
                <a:lnTo>
                  <a:pt x="14764" y="381073"/>
                </a:lnTo>
                <a:lnTo>
                  <a:pt x="3790" y="336521"/>
                </a:lnTo>
                <a:lnTo>
                  <a:pt x="0" y="289560"/>
                </a:lnTo>
                <a:close/>
              </a:path>
            </a:pathLst>
          </a:custGeom>
          <a:ln w="289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814184" y="1990597"/>
            <a:ext cx="2787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8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8644890" y="1760982"/>
            <a:ext cx="579120" cy="579120"/>
          </a:xfrm>
          <a:custGeom>
            <a:avLst/>
            <a:gdLst/>
            <a:ahLst/>
            <a:cxnLst/>
            <a:rect l="l" t="t" r="r" b="b"/>
            <a:pathLst>
              <a:path w="579120" h="579119">
                <a:moveTo>
                  <a:pt x="289559" y="0"/>
                </a:moveTo>
                <a:lnTo>
                  <a:pt x="242598" y="3790"/>
                </a:lnTo>
                <a:lnTo>
                  <a:pt x="198046" y="14764"/>
                </a:lnTo>
                <a:lnTo>
                  <a:pt x="156502" y="32325"/>
                </a:lnTo>
                <a:lnTo>
                  <a:pt x="118561" y="55875"/>
                </a:lnTo>
                <a:lnTo>
                  <a:pt x="84820" y="84820"/>
                </a:lnTo>
                <a:lnTo>
                  <a:pt x="55875" y="118561"/>
                </a:lnTo>
                <a:lnTo>
                  <a:pt x="32325" y="156502"/>
                </a:lnTo>
                <a:lnTo>
                  <a:pt x="14764" y="198046"/>
                </a:lnTo>
                <a:lnTo>
                  <a:pt x="3790" y="242598"/>
                </a:lnTo>
                <a:lnTo>
                  <a:pt x="0" y="289559"/>
                </a:lnTo>
                <a:lnTo>
                  <a:pt x="3790" y="336521"/>
                </a:lnTo>
                <a:lnTo>
                  <a:pt x="14764" y="381073"/>
                </a:lnTo>
                <a:lnTo>
                  <a:pt x="32325" y="422617"/>
                </a:lnTo>
                <a:lnTo>
                  <a:pt x="55875" y="460558"/>
                </a:lnTo>
                <a:lnTo>
                  <a:pt x="84820" y="494299"/>
                </a:lnTo>
                <a:lnTo>
                  <a:pt x="118561" y="523244"/>
                </a:lnTo>
                <a:lnTo>
                  <a:pt x="156502" y="546794"/>
                </a:lnTo>
                <a:lnTo>
                  <a:pt x="198046" y="564355"/>
                </a:lnTo>
                <a:lnTo>
                  <a:pt x="242598" y="575329"/>
                </a:lnTo>
                <a:lnTo>
                  <a:pt x="289559" y="579119"/>
                </a:lnTo>
                <a:lnTo>
                  <a:pt x="336521" y="575329"/>
                </a:lnTo>
                <a:lnTo>
                  <a:pt x="381073" y="564355"/>
                </a:lnTo>
                <a:lnTo>
                  <a:pt x="422617" y="546794"/>
                </a:lnTo>
                <a:lnTo>
                  <a:pt x="460558" y="523244"/>
                </a:lnTo>
                <a:lnTo>
                  <a:pt x="494299" y="494299"/>
                </a:lnTo>
                <a:lnTo>
                  <a:pt x="523244" y="460558"/>
                </a:lnTo>
                <a:lnTo>
                  <a:pt x="546794" y="422617"/>
                </a:lnTo>
                <a:lnTo>
                  <a:pt x="564355" y="381073"/>
                </a:lnTo>
                <a:lnTo>
                  <a:pt x="575329" y="336521"/>
                </a:lnTo>
                <a:lnTo>
                  <a:pt x="579119" y="289559"/>
                </a:lnTo>
                <a:lnTo>
                  <a:pt x="575329" y="242598"/>
                </a:lnTo>
                <a:lnTo>
                  <a:pt x="564355" y="198046"/>
                </a:lnTo>
                <a:lnTo>
                  <a:pt x="546794" y="156502"/>
                </a:lnTo>
                <a:lnTo>
                  <a:pt x="523244" y="118561"/>
                </a:lnTo>
                <a:lnTo>
                  <a:pt x="494299" y="84820"/>
                </a:lnTo>
                <a:lnTo>
                  <a:pt x="460558" y="55875"/>
                </a:lnTo>
                <a:lnTo>
                  <a:pt x="422617" y="32325"/>
                </a:lnTo>
                <a:lnTo>
                  <a:pt x="381073" y="14764"/>
                </a:lnTo>
                <a:lnTo>
                  <a:pt x="336521" y="3790"/>
                </a:lnTo>
                <a:lnTo>
                  <a:pt x="28955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644890" y="1760982"/>
            <a:ext cx="579120" cy="579120"/>
          </a:xfrm>
          <a:custGeom>
            <a:avLst/>
            <a:gdLst/>
            <a:ahLst/>
            <a:cxnLst/>
            <a:rect l="l" t="t" r="r" b="b"/>
            <a:pathLst>
              <a:path w="579120" h="579119">
                <a:moveTo>
                  <a:pt x="0" y="289559"/>
                </a:moveTo>
                <a:lnTo>
                  <a:pt x="3790" y="242598"/>
                </a:lnTo>
                <a:lnTo>
                  <a:pt x="14764" y="198046"/>
                </a:lnTo>
                <a:lnTo>
                  <a:pt x="32325" y="156502"/>
                </a:lnTo>
                <a:lnTo>
                  <a:pt x="55875" y="118561"/>
                </a:lnTo>
                <a:lnTo>
                  <a:pt x="84820" y="84820"/>
                </a:lnTo>
                <a:lnTo>
                  <a:pt x="118561" y="55875"/>
                </a:lnTo>
                <a:lnTo>
                  <a:pt x="156502" y="32325"/>
                </a:lnTo>
                <a:lnTo>
                  <a:pt x="198046" y="14764"/>
                </a:lnTo>
                <a:lnTo>
                  <a:pt x="242598" y="3790"/>
                </a:lnTo>
                <a:lnTo>
                  <a:pt x="289559" y="0"/>
                </a:lnTo>
                <a:lnTo>
                  <a:pt x="336521" y="3790"/>
                </a:lnTo>
                <a:lnTo>
                  <a:pt x="381073" y="14764"/>
                </a:lnTo>
                <a:lnTo>
                  <a:pt x="422617" y="32325"/>
                </a:lnTo>
                <a:lnTo>
                  <a:pt x="460558" y="55875"/>
                </a:lnTo>
                <a:lnTo>
                  <a:pt x="494299" y="84820"/>
                </a:lnTo>
                <a:lnTo>
                  <a:pt x="523244" y="118561"/>
                </a:lnTo>
                <a:lnTo>
                  <a:pt x="546794" y="156502"/>
                </a:lnTo>
                <a:lnTo>
                  <a:pt x="564355" y="198046"/>
                </a:lnTo>
                <a:lnTo>
                  <a:pt x="575329" y="242598"/>
                </a:lnTo>
                <a:lnTo>
                  <a:pt x="579119" y="289559"/>
                </a:lnTo>
                <a:lnTo>
                  <a:pt x="575329" y="336521"/>
                </a:lnTo>
                <a:lnTo>
                  <a:pt x="564355" y="381073"/>
                </a:lnTo>
                <a:lnTo>
                  <a:pt x="546794" y="422617"/>
                </a:lnTo>
                <a:lnTo>
                  <a:pt x="523244" y="460558"/>
                </a:lnTo>
                <a:lnTo>
                  <a:pt x="494299" y="494299"/>
                </a:lnTo>
                <a:lnTo>
                  <a:pt x="460558" y="523244"/>
                </a:lnTo>
                <a:lnTo>
                  <a:pt x="422617" y="546794"/>
                </a:lnTo>
                <a:lnTo>
                  <a:pt x="381073" y="564355"/>
                </a:lnTo>
                <a:lnTo>
                  <a:pt x="336521" y="575329"/>
                </a:lnTo>
                <a:lnTo>
                  <a:pt x="289559" y="579119"/>
                </a:lnTo>
                <a:lnTo>
                  <a:pt x="242598" y="575329"/>
                </a:lnTo>
                <a:lnTo>
                  <a:pt x="198046" y="564355"/>
                </a:lnTo>
                <a:lnTo>
                  <a:pt x="156502" y="546794"/>
                </a:lnTo>
                <a:lnTo>
                  <a:pt x="118561" y="523244"/>
                </a:lnTo>
                <a:lnTo>
                  <a:pt x="84820" y="494299"/>
                </a:lnTo>
                <a:lnTo>
                  <a:pt x="55875" y="460558"/>
                </a:lnTo>
                <a:lnTo>
                  <a:pt x="32325" y="422617"/>
                </a:lnTo>
                <a:lnTo>
                  <a:pt x="14764" y="381073"/>
                </a:lnTo>
                <a:lnTo>
                  <a:pt x="3790" y="336521"/>
                </a:lnTo>
                <a:lnTo>
                  <a:pt x="0" y="289559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8795766" y="1906778"/>
            <a:ext cx="2787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0626090" y="1677161"/>
            <a:ext cx="579120" cy="579120"/>
          </a:xfrm>
          <a:custGeom>
            <a:avLst/>
            <a:gdLst/>
            <a:ahLst/>
            <a:cxnLst/>
            <a:rect l="l" t="t" r="r" b="b"/>
            <a:pathLst>
              <a:path w="579120" h="579119">
                <a:moveTo>
                  <a:pt x="289559" y="0"/>
                </a:moveTo>
                <a:lnTo>
                  <a:pt x="242598" y="3790"/>
                </a:lnTo>
                <a:lnTo>
                  <a:pt x="198046" y="14764"/>
                </a:lnTo>
                <a:lnTo>
                  <a:pt x="156502" y="32325"/>
                </a:lnTo>
                <a:lnTo>
                  <a:pt x="118561" y="55875"/>
                </a:lnTo>
                <a:lnTo>
                  <a:pt x="84820" y="84820"/>
                </a:lnTo>
                <a:lnTo>
                  <a:pt x="55875" y="118561"/>
                </a:lnTo>
                <a:lnTo>
                  <a:pt x="32325" y="156502"/>
                </a:lnTo>
                <a:lnTo>
                  <a:pt x="14764" y="198046"/>
                </a:lnTo>
                <a:lnTo>
                  <a:pt x="3790" y="242598"/>
                </a:lnTo>
                <a:lnTo>
                  <a:pt x="0" y="289560"/>
                </a:lnTo>
                <a:lnTo>
                  <a:pt x="3790" y="336521"/>
                </a:lnTo>
                <a:lnTo>
                  <a:pt x="14764" y="381073"/>
                </a:lnTo>
                <a:lnTo>
                  <a:pt x="32325" y="422617"/>
                </a:lnTo>
                <a:lnTo>
                  <a:pt x="55875" y="460558"/>
                </a:lnTo>
                <a:lnTo>
                  <a:pt x="84820" y="494299"/>
                </a:lnTo>
                <a:lnTo>
                  <a:pt x="118561" y="523244"/>
                </a:lnTo>
                <a:lnTo>
                  <a:pt x="156502" y="546794"/>
                </a:lnTo>
                <a:lnTo>
                  <a:pt x="198046" y="564355"/>
                </a:lnTo>
                <a:lnTo>
                  <a:pt x="242598" y="575329"/>
                </a:lnTo>
                <a:lnTo>
                  <a:pt x="289559" y="579120"/>
                </a:lnTo>
                <a:lnTo>
                  <a:pt x="336521" y="575329"/>
                </a:lnTo>
                <a:lnTo>
                  <a:pt x="381073" y="564355"/>
                </a:lnTo>
                <a:lnTo>
                  <a:pt x="422617" y="546794"/>
                </a:lnTo>
                <a:lnTo>
                  <a:pt x="460558" y="523244"/>
                </a:lnTo>
                <a:lnTo>
                  <a:pt x="494299" y="494299"/>
                </a:lnTo>
                <a:lnTo>
                  <a:pt x="523244" y="460558"/>
                </a:lnTo>
                <a:lnTo>
                  <a:pt x="546794" y="422617"/>
                </a:lnTo>
                <a:lnTo>
                  <a:pt x="564355" y="381073"/>
                </a:lnTo>
                <a:lnTo>
                  <a:pt x="575329" y="336521"/>
                </a:lnTo>
                <a:lnTo>
                  <a:pt x="579119" y="289560"/>
                </a:lnTo>
                <a:lnTo>
                  <a:pt x="575329" y="242598"/>
                </a:lnTo>
                <a:lnTo>
                  <a:pt x="564355" y="198046"/>
                </a:lnTo>
                <a:lnTo>
                  <a:pt x="546794" y="156502"/>
                </a:lnTo>
                <a:lnTo>
                  <a:pt x="523244" y="118561"/>
                </a:lnTo>
                <a:lnTo>
                  <a:pt x="494299" y="84820"/>
                </a:lnTo>
                <a:lnTo>
                  <a:pt x="460558" y="55875"/>
                </a:lnTo>
                <a:lnTo>
                  <a:pt x="422617" y="32325"/>
                </a:lnTo>
                <a:lnTo>
                  <a:pt x="381073" y="14764"/>
                </a:lnTo>
                <a:lnTo>
                  <a:pt x="336521" y="3790"/>
                </a:lnTo>
                <a:lnTo>
                  <a:pt x="28955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626090" y="1677161"/>
            <a:ext cx="579120" cy="579120"/>
          </a:xfrm>
          <a:custGeom>
            <a:avLst/>
            <a:gdLst/>
            <a:ahLst/>
            <a:cxnLst/>
            <a:rect l="l" t="t" r="r" b="b"/>
            <a:pathLst>
              <a:path w="579120" h="579119">
                <a:moveTo>
                  <a:pt x="0" y="289560"/>
                </a:moveTo>
                <a:lnTo>
                  <a:pt x="3790" y="242598"/>
                </a:lnTo>
                <a:lnTo>
                  <a:pt x="14764" y="198046"/>
                </a:lnTo>
                <a:lnTo>
                  <a:pt x="32325" y="156502"/>
                </a:lnTo>
                <a:lnTo>
                  <a:pt x="55875" y="118561"/>
                </a:lnTo>
                <a:lnTo>
                  <a:pt x="84820" y="84820"/>
                </a:lnTo>
                <a:lnTo>
                  <a:pt x="118561" y="55875"/>
                </a:lnTo>
                <a:lnTo>
                  <a:pt x="156502" y="32325"/>
                </a:lnTo>
                <a:lnTo>
                  <a:pt x="198046" y="14764"/>
                </a:lnTo>
                <a:lnTo>
                  <a:pt x="242598" y="3790"/>
                </a:lnTo>
                <a:lnTo>
                  <a:pt x="289559" y="0"/>
                </a:lnTo>
                <a:lnTo>
                  <a:pt x="336521" y="3790"/>
                </a:lnTo>
                <a:lnTo>
                  <a:pt x="381073" y="14764"/>
                </a:lnTo>
                <a:lnTo>
                  <a:pt x="422617" y="32325"/>
                </a:lnTo>
                <a:lnTo>
                  <a:pt x="460558" y="55875"/>
                </a:lnTo>
                <a:lnTo>
                  <a:pt x="494299" y="84820"/>
                </a:lnTo>
                <a:lnTo>
                  <a:pt x="523244" y="118561"/>
                </a:lnTo>
                <a:lnTo>
                  <a:pt x="546794" y="156502"/>
                </a:lnTo>
                <a:lnTo>
                  <a:pt x="564355" y="198046"/>
                </a:lnTo>
                <a:lnTo>
                  <a:pt x="575329" y="242598"/>
                </a:lnTo>
                <a:lnTo>
                  <a:pt x="579119" y="289560"/>
                </a:lnTo>
                <a:lnTo>
                  <a:pt x="575329" y="336521"/>
                </a:lnTo>
                <a:lnTo>
                  <a:pt x="564355" y="381073"/>
                </a:lnTo>
                <a:lnTo>
                  <a:pt x="546794" y="422617"/>
                </a:lnTo>
                <a:lnTo>
                  <a:pt x="523244" y="460558"/>
                </a:lnTo>
                <a:lnTo>
                  <a:pt x="494299" y="494299"/>
                </a:lnTo>
                <a:lnTo>
                  <a:pt x="460558" y="523244"/>
                </a:lnTo>
                <a:lnTo>
                  <a:pt x="422617" y="546794"/>
                </a:lnTo>
                <a:lnTo>
                  <a:pt x="381073" y="564355"/>
                </a:lnTo>
                <a:lnTo>
                  <a:pt x="336521" y="575329"/>
                </a:lnTo>
                <a:lnTo>
                  <a:pt x="289559" y="579120"/>
                </a:lnTo>
                <a:lnTo>
                  <a:pt x="242598" y="575329"/>
                </a:lnTo>
                <a:lnTo>
                  <a:pt x="198046" y="564355"/>
                </a:lnTo>
                <a:lnTo>
                  <a:pt x="156502" y="546794"/>
                </a:lnTo>
                <a:lnTo>
                  <a:pt x="118561" y="523244"/>
                </a:lnTo>
                <a:lnTo>
                  <a:pt x="84820" y="494299"/>
                </a:lnTo>
                <a:lnTo>
                  <a:pt x="55875" y="460558"/>
                </a:lnTo>
                <a:lnTo>
                  <a:pt x="32325" y="422617"/>
                </a:lnTo>
                <a:lnTo>
                  <a:pt x="14764" y="381073"/>
                </a:lnTo>
                <a:lnTo>
                  <a:pt x="3790" y="336521"/>
                </a:lnTo>
                <a:lnTo>
                  <a:pt x="0" y="289560"/>
                </a:lnTo>
                <a:close/>
              </a:path>
            </a:pathLst>
          </a:custGeom>
          <a:ln w="289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10777219" y="1822958"/>
            <a:ext cx="2787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09752" y="2602610"/>
            <a:ext cx="170370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529B"/>
                </a:solidFill>
                <a:latin typeface="Arial"/>
                <a:cs typeface="Arial"/>
              </a:rPr>
              <a:t>Nível de</a:t>
            </a:r>
            <a:r>
              <a:rPr sz="1400" b="1" spc="-55" dirty="0">
                <a:solidFill>
                  <a:srgbClr val="00529B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529B"/>
                </a:solidFill>
                <a:latin typeface="Arial"/>
                <a:cs typeface="Arial"/>
              </a:rPr>
              <a:t>Maturidade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819144" y="2455164"/>
            <a:ext cx="318770" cy="3435350"/>
          </a:xfrm>
          <a:custGeom>
            <a:avLst/>
            <a:gdLst/>
            <a:ahLst/>
            <a:cxnLst/>
            <a:rect l="l" t="t" r="r" b="b"/>
            <a:pathLst>
              <a:path w="318770" h="3435350">
                <a:moveTo>
                  <a:pt x="318515" y="0"/>
                </a:moveTo>
                <a:lnTo>
                  <a:pt x="0" y="73151"/>
                </a:lnTo>
                <a:lnTo>
                  <a:pt x="0" y="3435096"/>
                </a:lnTo>
                <a:lnTo>
                  <a:pt x="318515" y="3435096"/>
                </a:lnTo>
                <a:lnTo>
                  <a:pt x="31851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803391" y="2362200"/>
            <a:ext cx="317500" cy="3528060"/>
          </a:xfrm>
          <a:custGeom>
            <a:avLst/>
            <a:gdLst/>
            <a:ahLst/>
            <a:cxnLst/>
            <a:rect l="l" t="t" r="r" b="b"/>
            <a:pathLst>
              <a:path w="317500" h="3528060">
                <a:moveTo>
                  <a:pt x="316992" y="0"/>
                </a:moveTo>
                <a:lnTo>
                  <a:pt x="0" y="75057"/>
                </a:lnTo>
                <a:lnTo>
                  <a:pt x="0" y="3528060"/>
                </a:lnTo>
                <a:lnTo>
                  <a:pt x="316992" y="3528060"/>
                </a:lnTo>
                <a:lnTo>
                  <a:pt x="31699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784592" y="2273807"/>
            <a:ext cx="317500" cy="3616960"/>
          </a:xfrm>
          <a:custGeom>
            <a:avLst/>
            <a:gdLst/>
            <a:ahLst/>
            <a:cxnLst/>
            <a:rect l="l" t="t" r="r" b="b"/>
            <a:pathLst>
              <a:path w="317500" h="3616960">
                <a:moveTo>
                  <a:pt x="316991" y="0"/>
                </a:moveTo>
                <a:lnTo>
                  <a:pt x="0" y="76962"/>
                </a:lnTo>
                <a:lnTo>
                  <a:pt x="0" y="3616452"/>
                </a:lnTo>
                <a:lnTo>
                  <a:pt x="316991" y="3616452"/>
                </a:lnTo>
                <a:lnTo>
                  <a:pt x="316991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765792" y="2176272"/>
            <a:ext cx="317500" cy="3714115"/>
          </a:xfrm>
          <a:custGeom>
            <a:avLst/>
            <a:gdLst/>
            <a:ahLst/>
            <a:cxnLst/>
            <a:rect l="l" t="t" r="r" b="b"/>
            <a:pathLst>
              <a:path w="317500" h="3714115">
                <a:moveTo>
                  <a:pt x="316991" y="0"/>
                </a:moveTo>
                <a:lnTo>
                  <a:pt x="0" y="79120"/>
                </a:lnTo>
                <a:lnTo>
                  <a:pt x="0" y="3713988"/>
                </a:lnTo>
                <a:lnTo>
                  <a:pt x="316991" y="3713988"/>
                </a:lnTo>
                <a:lnTo>
                  <a:pt x="316991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746"/>
                </a:moveTo>
                <a:lnTo>
                  <a:pt x="12192000" y="6857746"/>
                </a:lnTo>
                <a:lnTo>
                  <a:pt x="12192000" y="0"/>
                </a:lnTo>
                <a:lnTo>
                  <a:pt x="0" y="0"/>
                </a:lnTo>
                <a:lnTo>
                  <a:pt x="0" y="68577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15"/>
              </a:lnSpc>
            </a:pPr>
            <a:r>
              <a:rPr dirty="0"/>
              <a:t>#GartnerSYM</a:t>
            </a:r>
          </a:p>
          <a:p>
            <a:pPr marL="25400">
              <a:lnSpc>
                <a:spcPct val="100000"/>
              </a:lnSpc>
              <a:spcBef>
                <a:spcPts val="229"/>
              </a:spcBef>
            </a:pPr>
            <a:r>
              <a:rPr sz="700" spc="-5" dirty="0">
                <a:solidFill>
                  <a:srgbClr val="B1B1B1"/>
                </a:solidFill>
              </a:rPr>
              <a:t>10   CONFIDENTIAL AND PROPRIETARY  I      </a:t>
            </a:r>
            <a:r>
              <a:rPr sz="700" spc="70" dirty="0">
                <a:solidFill>
                  <a:srgbClr val="B1B1B1"/>
                </a:solidFill>
              </a:rPr>
              <a:t> </a:t>
            </a:r>
            <a:r>
              <a:rPr sz="700" spc="-5" dirty="0">
                <a:solidFill>
                  <a:srgbClr val="B1B1B1"/>
                </a:solidFill>
              </a:rPr>
              <a:t>© </a:t>
            </a:r>
            <a:r>
              <a:rPr sz="700" spc="-10" dirty="0">
                <a:solidFill>
                  <a:srgbClr val="B1B1B1"/>
                </a:solidFill>
              </a:rPr>
              <a:t>2016 </a:t>
            </a:r>
            <a:r>
              <a:rPr sz="700" spc="-5" dirty="0">
                <a:solidFill>
                  <a:srgbClr val="B1B1B1"/>
                </a:solidFill>
              </a:rPr>
              <a:t>Gartner, </a:t>
            </a:r>
            <a:r>
              <a:rPr sz="700" spc="-10" dirty="0">
                <a:solidFill>
                  <a:srgbClr val="B1B1B1"/>
                </a:solidFill>
              </a:rPr>
              <a:t>Inc. and/or </a:t>
            </a:r>
            <a:r>
              <a:rPr sz="700" spc="-5" dirty="0">
                <a:solidFill>
                  <a:srgbClr val="B1B1B1"/>
                </a:solidFill>
              </a:rPr>
              <a:t>its affiliates. All rights </a:t>
            </a:r>
            <a:r>
              <a:rPr sz="700" spc="-10" dirty="0">
                <a:solidFill>
                  <a:srgbClr val="B1B1B1"/>
                </a:solidFill>
              </a:rPr>
              <a:t>reserved. </a:t>
            </a:r>
            <a:r>
              <a:rPr sz="700" spc="-5" dirty="0">
                <a:solidFill>
                  <a:srgbClr val="B1B1B1"/>
                </a:solidFill>
              </a:rPr>
              <a:t>Gartner </a:t>
            </a:r>
            <a:r>
              <a:rPr sz="700" spc="-10" dirty="0">
                <a:solidFill>
                  <a:srgbClr val="B1B1B1"/>
                </a:solidFill>
              </a:rPr>
              <a:t>and ITxpo are </a:t>
            </a:r>
            <a:r>
              <a:rPr sz="700" spc="-5" dirty="0">
                <a:solidFill>
                  <a:srgbClr val="B1B1B1"/>
                </a:solidFill>
              </a:rPr>
              <a:t>registered trademarks of Gartner, </a:t>
            </a:r>
            <a:r>
              <a:rPr sz="700" spc="-10" dirty="0">
                <a:solidFill>
                  <a:srgbClr val="B1B1B1"/>
                </a:solidFill>
              </a:rPr>
              <a:t>Inc. </a:t>
            </a:r>
            <a:r>
              <a:rPr sz="700" spc="-5" dirty="0">
                <a:solidFill>
                  <a:srgbClr val="B1B1B1"/>
                </a:solidFill>
              </a:rPr>
              <a:t>or its affiliates.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176045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6393" y="149225"/>
            <a:ext cx="10515600" cy="655955"/>
          </a:xfrm>
        </p:spPr>
        <p:txBody>
          <a:bodyPr/>
          <a:lstStyle/>
          <a:p>
            <a:pPr algn="ctr"/>
            <a:r>
              <a:rPr lang="pt-BR" dirty="0" smtClean="0"/>
              <a:t>FRAMEWORK FACIN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87" y="901700"/>
            <a:ext cx="7896013" cy="592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17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154</Words>
  <Application>Microsoft Macintosh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Governo Digital é uma Jornada!</vt:lpstr>
      <vt:lpstr>FRAMEWORK FACIN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Governo Digital é uma Jornada!</dc:title>
  <dc:creator>Sergio Akio Tanaka</dc:creator>
  <cp:lastModifiedBy>Sergio Akio Tanaka</cp:lastModifiedBy>
  <cp:revision>2</cp:revision>
  <dcterms:created xsi:type="dcterms:W3CDTF">2017-06-14T19:49:40Z</dcterms:created>
  <dcterms:modified xsi:type="dcterms:W3CDTF">2017-06-14T20:11:41Z</dcterms:modified>
</cp:coreProperties>
</file>