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0" r:id="rId4"/>
    <p:sldId id="282" r:id="rId5"/>
    <p:sldId id="283" r:id="rId6"/>
    <p:sldId id="279" r:id="rId7"/>
    <p:sldId id="262" r:id="rId8"/>
    <p:sldId id="272" r:id="rId9"/>
    <p:sldId id="273" r:id="rId10"/>
    <p:sldId id="274" r:id="rId11"/>
    <p:sldId id="276" r:id="rId12"/>
    <p:sldId id="277" r:id="rId13"/>
    <p:sldId id="278" r:id="rId14"/>
    <p:sldId id="275" r:id="rId15"/>
    <p:sldId id="280" r:id="rId16"/>
    <p:sldId id="281" r:id="rId17"/>
    <p:sldId id="284" r:id="rId18"/>
    <p:sldId id="285" r:id="rId19"/>
    <p:sldId id="287" r:id="rId20"/>
    <p:sldId id="286" r:id="rId21"/>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2784" autoAdjust="0"/>
  </p:normalViewPr>
  <p:slideViewPr>
    <p:cSldViewPr>
      <p:cViewPr varScale="1">
        <p:scale>
          <a:sx n="111" d="100"/>
          <a:sy n="111" d="100"/>
        </p:scale>
        <p:origin x="-78" y="-2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D21D83F-4859-4AC2-8E39-27374C59B26C}" type="datetimeFigureOut">
              <a:rPr lang="pt-BR" smtClean="0"/>
              <a:t>05/04/2019</a:t>
            </a:fld>
            <a:endParaRPr lang="pt-BR"/>
          </a:p>
        </p:txBody>
      </p:sp>
      <p:sp>
        <p:nvSpPr>
          <p:cNvPr id="4" name="Espaço Reservado para Imagem de Slide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B4BBA7E0-E1AA-467E-B25E-403604D200B0}" type="slidenum">
              <a:rPr lang="pt-BR" smtClean="0"/>
              <a:t>‹nº›</a:t>
            </a:fld>
            <a:endParaRPr lang="pt-BR"/>
          </a:p>
        </p:txBody>
      </p:sp>
    </p:spTree>
    <p:extLst>
      <p:ext uri="{BB962C8B-B14F-4D97-AF65-F5344CB8AC3E}">
        <p14:creationId xmlns:p14="http://schemas.microsoft.com/office/powerpoint/2010/main" val="214753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t.wikipedia.org/wiki/Heteroscedasticidad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t.wikipedia.org/wiki/Regress%C3%A3o"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2</a:t>
            </a:fld>
            <a:endParaRPr lang="pt-BR"/>
          </a:p>
        </p:txBody>
      </p:sp>
    </p:spTree>
    <p:extLst>
      <p:ext uri="{BB962C8B-B14F-4D97-AF65-F5344CB8AC3E}">
        <p14:creationId xmlns:p14="http://schemas.microsoft.com/office/powerpoint/2010/main" val="224567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4</a:t>
            </a:fld>
            <a:endParaRPr lang="pt-BR"/>
          </a:p>
        </p:txBody>
      </p:sp>
    </p:spTree>
    <p:extLst>
      <p:ext uri="{BB962C8B-B14F-4D97-AF65-F5344CB8AC3E}">
        <p14:creationId xmlns:p14="http://schemas.microsoft.com/office/powerpoint/2010/main" val="403245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 </a:t>
            </a:r>
            <a:r>
              <a:rPr lang="pt-BR" sz="1200" dirty="0" err="1" smtClean="0">
                <a:hlinkClick r:id="rId3"/>
              </a:rPr>
              <a:t>heteroscedasticidade</a:t>
            </a:r>
            <a:r>
              <a:rPr lang="pt-BR" sz="1200" dirty="0" smtClean="0"/>
              <a:t>- </a:t>
            </a:r>
            <a:r>
              <a:rPr lang="pt-BR" sz="1200" b="0" i="0" kern="1200" dirty="0" smtClean="0">
                <a:solidFill>
                  <a:schemeClr val="tx1"/>
                </a:solidFill>
                <a:effectLst/>
                <a:latin typeface="+mn-lt"/>
                <a:ea typeface="+mn-ea"/>
                <a:cs typeface="+mn-cs"/>
              </a:rPr>
              <a:t>Uma definição mais precisa seria na qual uma distribuição de frequência em que todas as distribuições condicionadas têm desvios padrão diferentes.</a:t>
            </a:r>
          </a:p>
          <a:p>
            <a:endParaRPr lang="pt-BR" sz="1200" b="0" i="0" kern="1200" dirty="0" smtClean="0">
              <a:solidFill>
                <a:schemeClr val="tx1"/>
              </a:solidFill>
              <a:effectLst/>
              <a:latin typeface="+mn-lt"/>
              <a:ea typeface="+mn-ea"/>
              <a:cs typeface="+mn-cs"/>
            </a:endParaRPr>
          </a:p>
          <a:p>
            <a:r>
              <a:rPr lang="pt-BR" sz="1200" b="1" i="0" kern="1200" dirty="0" err="1" smtClean="0">
                <a:solidFill>
                  <a:schemeClr val="tx1"/>
                </a:solidFill>
                <a:effectLst/>
                <a:latin typeface="+mn-lt"/>
                <a:ea typeface="+mn-ea"/>
                <a:cs typeface="+mn-cs"/>
              </a:rPr>
              <a:t>Multicolinearidade</a:t>
            </a:r>
            <a:r>
              <a:rPr lang="pt-BR" sz="1200" b="0" i="0" kern="1200" dirty="0" smtClean="0">
                <a:solidFill>
                  <a:schemeClr val="tx1"/>
                </a:solidFill>
                <a:effectLst/>
                <a:latin typeface="+mn-lt"/>
                <a:ea typeface="+mn-ea"/>
                <a:cs typeface="+mn-cs"/>
              </a:rPr>
              <a:t> consiste em um problema comum em </a:t>
            </a:r>
            <a:r>
              <a:rPr lang="pt-BR" sz="1200" b="0" i="0" u="none" strike="noStrike" kern="1200" dirty="0" smtClean="0">
                <a:solidFill>
                  <a:schemeClr val="tx1"/>
                </a:solidFill>
                <a:effectLst/>
                <a:latin typeface="+mn-lt"/>
                <a:ea typeface="+mn-ea"/>
                <a:cs typeface="+mn-cs"/>
                <a:hlinkClick r:id="rId4" tooltip="Regressão"/>
              </a:rPr>
              <a:t>regressões</a:t>
            </a:r>
            <a:r>
              <a:rPr lang="pt-BR" sz="1200" b="0" i="0" kern="1200" dirty="0" smtClean="0">
                <a:solidFill>
                  <a:schemeClr val="tx1"/>
                </a:solidFill>
                <a:effectLst/>
                <a:latin typeface="+mn-lt"/>
                <a:ea typeface="+mn-ea"/>
                <a:cs typeface="+mn-cs"/>
              </a:rPr>
              <a:t>, no qual as variáveis independentes possuem relações lineares exatas ou aproximadamente exatas. </a:t>
            </a:r>
          </a:p>
          <a:p>
            <a:endParaRPr lang="pt-BR" sz="1200" b="0" i="0" kern="1200" dirty="0" smtClean="0">
              <a:solidFill>
                <a:schemeClr val="tx1"/>
              </a:solidFill>
              <a:effectLst/>
              <a:latin typeface="+mn-lt"/>
              <a:ea typeface="+mn-ea"/>
              <a:cs typeface="+mn-cs"/>
            </a:endParaRPr>
          </a:p>
          <a:p>
            <a:endParaRPr lang="pt-BR" dirty="0" smtClean="0"/>
          </a:p>
          <a:p>
            <a:endParaRPr lang="pt-BR"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8</a:t>
            </a:fld>
            <a:endParaRPr lang="pt-BR"/>
          </a:p>
        </p:txBody>
      </p:sp>
    </p:spTree>
    <p:extLst>
      <p:ext uri="{BB962C8B-B14F-4D97-AF65-F5344CB8AC3E}">
        <p14:creationId xmlns:p14="http://schemas.microsoft.com/office/powerpoint/2010/main" val="52095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 Taxa de valores ausentes. É improvável que colunas de dados com muitos valores ausentes possuam muita informação útil. Assim, as colunas de dados com o número de valores omissos maiores que um determinado limite podem ser removidas. Quanto mais alto o limite, mais agressiva é a redução.</a:t>
            </a:r>
          </a:p>
          <a:p>
            <a:endParaRPr lang="pt-BR" dirty="0" smtClean="0"/>
          </a:p>
          <a:p>
            <a:r>
              <a:rPr lang="pt-BR" dirty="0" smtClean="0"/>
              <a:t>- Filtro de baixa variação. Similarmente à técnica anterior, as colunas de dados com pequenas mudanças nos dados carregam pouca informação. Assim, todas as colunas de dados com variância inferior a um determinado limite são removidas. Uma palavra de cautela: a variação é dependente do intervalo; portanto, a normalização é necessária antes de aplicar essa técnica.</a:t>
            </a:r>
          </a:p>
          <a:p>
            <a:endParaRPr lang="pt-BR" dirty="0" smtClean="0"/>
          </a:p>
          <a:p>
            <a:r>
              <a:rPr lang="pt-BR" dirty="0" smtClean="0"/>
              <a:t>- Filtro de alta correlação. Colunas de dados com tendências muito semelhantes também podem conter informações muito semelhantes. Nesse caso, apenas um deles será suficiente para alimentar o modelo de aprendizado de máquina. Aqui, calculamos o coeficiente de correlação entre colunas numéricas e entre colunas nominais como o Coeficiente de Momento do Produto de Pearson e o valor </a:t>
            </a:r>
            <a:r>
              <a:rPr lang="pt-BR" dirty="0" err="1" smtClean="0"/>
              <a:t>qui</a:t>
            </a:r>
            <a:r>
              <a:rPr lang="pt-BR" dirty="0" smtClean="0"/>
              <a:t> quadrado de Pearson, respectivamente. Pares de colunas com coeficiente de correlação maior que um limiar são reduzidos a apenas um. Uma palavra de cautela: a correlação é sensível à escala; portanto, a normalização de coluna é necessária para uma comparação de correlação significativa.</a:t>
            </a:r>
          </a:p>
          <a:p>
            <a:endParaRPr lang="pt-BR" dirty="0" smtClean="0"/>
          </a:p>
          <a:p>
            <a:r>
              <a:rPr lang="pt-BR" dirty="0" smtClean="0"/>
              <a:t>- Florestas Aleatórias / Árvores Ensemble. Conjuntos de árvores de decisão, também conhecidos como florestas aleatórias, são úteis para a seleção de recursos, além de serem classificadores eficazes. Uma abordagem para redução de dimensionalidade é gerar um conjunto grande e cuidadosamente construído de árvores em relação a um atributo de segmentação e, em seguida, usar as estatísticas de uso de cada atributo para encontrar o subconjunto de recursos mais informativo. Especificamente, podemos gerar um conjunto grande (2000) de árvores muito rasas (2 níveis), com cada árvore sendo treinada em uma pequena fração (3) do número total de atributos. Se um atributo é geralmente selecionado como melhor divisão, é mais provável que um recurso informativo seja retido. Uma pontuação calculada nas estatísticas de uso do atributo na floresta aleatória nos diz - em relação aos outros atributos - quais são os atributos mais preditivos.</a:t>
            </a:r>
          </a:p>
          <a:p>
            <a:endParaRPr lang="pt-BR" dirty="0" smtClean="0"/>
          </a:p>
          <a:p>
            <a:r>
              <a:rPr lang="pt-BR" dirty="0" smtClean="0"/>
              <a:t>- Análise de Componentes Principais (PCA). A Análise de Componentes Principais (PCA) é um procedimento estatístico que transforma ortogonalmente as coordenadas n originais de um conjunto de dados em um novo conjunto de coordenadas n chamadas componentes principais. Como resultado da transformação, o primeiro componente principal tem a maior variação possível; cada componente sucessor tem a variação mais alta possível sob a restrição que é ortogonal (isto é, não correlacionada com) aos componentes precedentes. Manter apenas os primeiros m &lt;n componentes reduz a dimensionalidade dos dados, mantendo a maioria das informações de dados, ou seja, a variação nos dados. Observe que a transformação do PCA é sensível ao dimensionamento relativo das variáveis ​​originais. Os intervalos de coluna de dados precisam ser normalizados antes de aplicar o PCA. Observe também que as novas coordenadas (PCs) não são mais variáveis ​​reais produzidas pelo sistema. A aplicação do PCA ao seu conjunto de dados perde sua capacidade de interpretação. Se a </a:t>
            </a:r>
            <a:r>
              <a:rPr lang="pt-BR" dirty="0" err="1" smtClean="0"/>
              <a:t>interpretabilidade</a:t>
            </a:r>
            <a:r>
              <a:rPr lang="pt-BR" dirty="0" smtClean="0"/>
              <a:t> dos resultados é importante para sua análise, o PCA não é a transformação para o seu projeto.</a:t>
            </a:r>
          </a:p>
          <a:p>
            <a:endParaRPr lang="pt-BR" dirty="0" smtClean="0"/>
          </a:p>
          <a:p>
            <a:r>
              <a:rPr lang="pt-BR" dirty="0" smtClean="0"/>
              <a:t>- Eliminação de recurso para trás. Nessa técnica, em uma determinada iteração, o algoritmo de classificação selecionado é treinado em n recursos de entrada. Em seguida, removemos um recurso de entrada de cada vez e treinamos o mesmo modelo em recursos de entrada n-1 n vezes. O recurso de entrada cuja remoção produziu o menor aumento na taxa de erro é removido, deixando-nos com recursos de entrada n-1. A classificação é então repetida usando recursos n-2 e assim por diante. Cada iteração k produz um modelo treinado em recursos n-k e uma taxa de erro e (k). Selecionando a taxa de erro máxima tolerável, definimos o menor número de recursos necessários para alcançar esse desempenho de classificação com o algoritmo de aprendizado de máquina selecionado.</a:t>
            </a:r>
          </a:p>
          <a:p>
            <a:endParaRPr lang="pt-BR" dirty="0" smtClean="0"/>
          </a:p>
          <a:p>
            <a:r>
              <a:rPr lang="pt-BR" dirty="0" smtClean="0"/>
              <a:t>- Construção avançada de recursos. Este é o processo inverso para a eliminação de recurso para trás. Começamos com apenas 1 recurso, adicionando progressivamente 1 recurso por vez, ou seja, o recurso que produz o maior aumento no desempenho. Ambos os algoritmos, </a:t>
            </a:r>
            <a:r>
              <a:rPr lang="pt-BR" dirty="0" err="1" smtClean="0"/>
              <a:t>Backward</a:t>
            </a:r>
            <a:r>
              <a:rPr lang="pt-BR" dirty="0" smtClean="0"/>
              <a:t> </a:t>
            </a:r>
            <a:r>
              <a:rPr lang="pt-BR" dirty="0" err="1" smtClean="0"/>
              <a:t>Feature</a:t>
            </a:r>
            <a:r>
              <a:rPr lang="pt-BR" dirty="0" smtClean="0"/>
              <a:t> </a:t>
            </a:r>
            <a:r>
              <a:rPr lang="pt-BR" dirty="0" err="1" smtClean="0"/>
              <a:t>Elimination</a:t>
            </a:r>
            <a:r>
              <a:rPr lang="pt-BR" dirty="0" smtClean="0"/>
              <a:t> e </a:t>
            </a:r>
            <a:r>
              <a:rPr lang="pt-BR" dirty="0" err="1" smtClean="0"/>
              <a:t>Forward</a:t>
            </a:r>
            <a:r>
              <a:rPr lang="pt-BR" dirty="0" smtClean="0"/>
              <a:t> </a:t>
            </a:r>
            <a:r>
              <a:rPr lang="pt-BR" dirty="0" err="1" smtClean="0"/>
              <a:t>Feature</a:t>
            </a:r>
            <a:r>
              <a:rPr lang="pt-BR" dirty="0" smtClean="0"/>
              <a:t> </a:t>
            </a:r>
            <a:r>
              <a:rPr lang="pt-BR" dirty="0" err="1" smtClean="0"/>
              <a:t>Construction</a:t>
            </a:r>
            <a:r>
              <a:rPr lang="pt-BR" dirty="0" smtClean="0"/>
              <a:t>, são bastante demorados e computacionalmente caros. Eles são praticamente aplicáveis ​​apenas a um conjunto de dados com um número já relativamente baixo de colunas de entrada.</a:t>
            </a:r>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10</a:t>
            </a:fld>
            <a:endParaRPr lang="pt-BR"/>
          </a:p>
        </p:txBody>
      </p:sp>
    </p:spTree>
    <p:extLst>
      <p:ext uri="{BB962C8B-B14F-4D97-AF65-F5344CB8AC3E}">
        <p14:creationId xmlns:p14="http://schemas.microsoft.com/office/powerpoint/2010/main" val="213149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11</a:t>
            </a:fld>
            <a:endParaRPr lang="pt-BR"/>
          </a:p>
        </p:txBody>
      </p:sp>
    </p:spTree>
    <p:extLst>
      <p:ext uri="{BB962C8B-B14F-4D97-AF65-F5344CB8AC3E}">
        <p14:creationId xmlns:p14="http://schemas.microsoft.com/office/powerpoint/2010/main" val="426636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12</a:t>
            </a:fld>
            <a:endParaRPr lang="pt-BR"/>
          </a:p>
        </p:txBody>
      </p:sp>
    </p:spTree>
    <p:extLst>
      <p:ext uri="{BB962C8B-B14F-4D97-AF65-F5344CB8AC3E}">
        <p14:creationId xmlns:p14="http://schemas.microsoft.com/office/powerpoint/2010/main" val="74910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r>
              <a:rPr lang="en-US" sz="1200" b="0" i="1" kern="1200" dirty="0" smtClean="0">
                <a:solidFill>
                  <a:schemeClr val="tx1"/>
                </a:solidFill>
                <a:effectLst/>
                <a:latin typeface="+mn-lt"/>
                <a:ea typeface="+mn-ea"/>
                <a:cs typeface="+mn-cs"/>
              </a:rPr>
              <a:t>–</a:t>
            </a:r>
            <a:r>
              <a:rPr lang="en-US" sz="1200" b="1" i="1" kern="1200" dirty="0" smtClean="0">
                <a:solidFill>
                  <a:schemeClr val="tx1"/>
                </a:solidFill>
                <a:effectLst/>
                <a:latin typeface="+mn-lt"/>
                <a:ea typeface="+mn-ea"/>
                <a:cs typeface="+mn-cs"/>
              </a:rPr>
              <a:t> Missing Values Ratio.</a:t>
            </a:r>
            <a:r>
              <a:rPr lang="en-US" sz="1200" b="0" i="1" kern="1200" dirty="0" smtClean="0">
                <a:solidFill>
                  <a:schemeClr val="tx1"/>
                </a:solidFill>
                <a:effectLst/>
                <a:latin typeface="+mn-lt"/>
                <a:ea typeface="+mn-ea"/>
                <a:cs typeface="+mn-cs"/>
              </a:rPr>
              <a:t> Data columns with too many missing values are unlikely to carry much useful information. Thus data columns with number of missing values greater than a given threshold can be removed. The higher the threshold, the more aggressive the reduction.</a:t>
            </a:r>
            <a:endParaRPr lang="en-US" sz="1200" b="0" i="0" kern="1200" dirty="0" smtClean="0">
              <a:solidFill>
                <a:schemeClr val="tx1"/>
              </a:solidFill>
              <a:effectLst/>
              <a:latin typeface="+mn-lt"/>
              <a:ea typeface="+mn-ea"/>
              <a:cs typeface="+mn-cs"/>
            </a:endParaRPr>
          </a:p>
          <a:p>
            <a:pPr fontAlgn="base"/>
            <a:r>
              <a:rPr lang="en-US" sz="1200" b="0" i="1"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Low Variance Filter.</a:t>
            </a:r>
            <a:r>
              <a:rPr lang="en-US" sz="1200" b="0" i="1" kern="1200" dirty="0" smtClean="0">
                <a:solidFill>
                  <a:schemeClr val="tx1"/>
                </a:solidFill>
                <a:effectLst/>
                <a:latin typeface="+mn-lt"/>
                <a:ea typeface="+mn-ea"/>
                <a:cs typeface="+mn-cs"/>
              </a:rPr>
              <a:t> Similarly to the previous technique, data columns with little changes in the data carry little information. Thus all data columns with variance lower than a given threshold are removed. A word of caution: variance is range dependent; therefore normalization is required before applying this technique.</a:t>
            </a:r>
            <a:endParaRPr lang="en-US" sz="1200" b="0" i="0" kern="1200" dirty="0" smtClean="0">
              <a:solidFill>
                <a:schemeClr val="tx1"/>
              </a:solidFill>
              <a:effectLst/>
              <a:latin typeface="+mn-lt"/>
              <a:ea typeface="+mn-ea"/>
              <a:cs typeface="+mn-cs"/>
            </a:endParaRPr>
          </a:p>
          <a:p>
            <a:pPr fontAlgn="base"/>
            <a:r>
              <a:rPr lang="en-US" sz="1200" b="0" i="1"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High Correlation Filter</a:t>
            </a:r>
            <a:r>
              <a:rPr lang="en-US" sz="1200" b="0" i="1" kern="1200" dirty="0" smtClean="0">
                <a:solidFill>
                  <a:schemeClr val="tx1"/>
                </a:solidFill>
                <a:effectLst/>
                <a:latin typeface="+mn-lt"/>
                <a:ea typeface="+mn-ea"/>
                <a:cs typeface="+mn-cs"/>
              </a:rPr>
              <a:t>. Data columns with very similar trends are also likely to carry very similar information. In this case, only one of them will suffice to feed the machine learning model. Here we calculate the correlation coefficient between numerical columns and between nominal columns as the Pearson’s Product Moment Coefficient and the Pearson’s chi square value respectively. Pairs of columns with correlation coefficient higher than a threshold are reduced to only one. A word of caution: correlation is scale sensitive; therefore column normalization is required for a meaningful correlation comparison.</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 Random Forests / Ensemble Trees.</a:t>
            </a:r>
            <a:r>
              <a:rPr lang="en-US" sz="1200" b="0" i="1" kern="1200" dirty="0" smtClean="0">
                <a:solidFill>
                  <a:schemeClr val="tx1"/>
                </a:solidFill>
                <a:effectLst/>
                <a:latin typeface="+mn-lt"/>
                <a:ea typeface="+mn-ea"/>
                <a:cs typeface="+mn-cs"/>
              </a:rPr>
              <a:t> Decision Tree Ensembles, also referred to as random forests, are useful for feature selection in addition to being effective classifiers. One approach to dimensionality reduction is to generate a large and carefully constructed set of trees against a target attribute and then use each attribute’s usage statistics to find the most informative subset of features. Specifically, we can generate a large set (2000) of very shallow trees (2 levels), with each tree being trained on a small fraction (3) of the total number of attributes. If an attribute is often selected as best split, it is most likely an informative feature to retain. A score calculated on the attribute usage statistics in the random forest tells us ‒ relative to the other attributes ‒ which are the most predictive attributes.</a:t>
            </a:r>
            <a:endParaRPr lang="en-US" sz="1200" b="0" i="0" kern="1200" dirty="0" smtClean="0">
              <a:solidFill>
                <a:schemeClr val="tx1"/>
              </a:solidFill>
              <a:effectLst/>
              <a:latin typeface="+mn-lt"/>
              <a:ea typeface="+mn-ea"/>
              <a:cs typeface="+mn-cs"/>
            </a:endParaRPr>
          </a:p>
          <a:p>
            <a:pPr fontAlgn="base"/>
            <a:r>
              <a:rPr lang="en-US" sz="1200" b="0" i="1" kern="1200" dirty="0" smtClean="0">
                <a:solidFill>
                  <a:schemeClr val="tx1"/>
                </a:solidFill>
                <a:effectLst/>
                <a:latin typeface="+mn-lt"/>
                <a:ea typeface="+mn-ea"/>
                <a:cs typeface="+mn-cs"/>
              </a:rPr>
              <a:t>–</a:t>
            </a:r>
            <a:r>
              <a:rPr lang="en-US" sz="1200" b="1" i="1" kern="1200" dirty="0" smtClean="0">
                <a:solidFill>
                  <a:schemeClr val="tx1"/>
                </a:solidFill>
                <a:effectLst/>
                <a:latin typeface="+mn-lt"/>
                <a:ea typeface="+mn-ea"/>
                <a:cs typeface="+mn-cs"/>
              </a:rPr>
              <a:t> Principal Component Analysis (PCA)</a:t>
            </a:r>
            <a:r>
              <a:rPr lang="en-US" sz="1200" b="0" i="1" kern="1200" dirty="0" smtClean="0">
                <a:solidFill>
                  <a:schemeClr val="tx1"/>
                </a:solidFill>
                <a:effectLst/>
                <a:latin typeface="+mn-lt"/>
                <a:ea typeface="+mn-ea"/>
                <a:cs typeface="+mn-cs"/>
              </a:rPr>
              <a:t>. Principal Component Analysis (PCA) is a statistical procedure that orthogonally transforms the original n coordinates of a data set into a new set of n coordinates called principal components. As a result of the transformation, the first principal component has the largest possible variance; each succeeding component has the highest possible variance under the constraint that it is orthogonal to (i.e., uncorrelated with) the preceding components. Keeping only the first m &lt; n components reduces the data dimensionality while retaining most of the data information, i.e. the variation in the data. Notice that the PCA transformation is sensitive to the relative scaling of the original variables. Data column ranges need to be normalized before applying PCA. Also notice that the new coordinates (PCs) are not real system-produced variables anymore. Applying PCA to your data set loses its interpretability. If interpretability of the results is important for your analysis, PCA is not the transformation for your project.</a:t>
            </a:r>
            <a:endParaRPr lang="en-US" sz="1200" b="0" i="0" kern="1200" dirty="0" smtClean="0">
              <a:solidFill>
                <a:schemeClr val="tx1"/>
              </a:solidFill>
              <a:effectLst/>
              <a:latin typeface="+mn-lt"/>
              <a:ea typeface="+mn-ea"/>
              <a:cs typeface="+mn-cs"/>
            </a:endParaRPr>
          </a:p>
          <a:p>
            <a:pPr fontAlgn="base"/>
            <a:r>
              <a:rPr lang="en-US" sz="1200" b="0" i="1"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Backward Feature Elimination.</a:t>
            </a:r>
            <a:r>
              <a:rPr lang="en-US" sz="1200" b="0" i="1" kern="1200" dirty="0" smtClean="0">
                <a:solidFill>
                  <a:schemeClr val="tx1"/>
                </a:solidFill>
                <a:effectLst/>
                <a:latin typeface="+mn-lt"/>
                <a:ea typeface="+mn-ea"/>
                <a:cs typeface="+mn-cs"/>
              </a:rPr>
              <a:t> In this technique, at a given iteration, the selected classification algorithm is trained on n input features. Then we remove one input feature at a time and train the same model on n-1 input features n times. The input feature whose removal has produced the smallest increase in the error rate is removed, leaving us with n-1 input features. The classification is then repeated using n-2 features, and so on. Each iteration k produces a model trained on n-k features and an error rate e(k). Selecting the maximum tolerable error rate, we define the smallest number of features necessary to reach that classification performance with the selected machine learning algorithm.</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 Forward Feature Construction.</a:t>
            </a:r>
            <a:r>
              <a:rPr lang="en-US" sz="1200" b="0" i="1" kern="1200" dirty="0" smtClean="0">
                <a:solidFill>
                  <a:schemeClr val="tx1"/>
                </a:solidFill>
                <a:effectLst/>
                <a:latin typeface="+mn-lt"/>
                <a:ea typeface="+mn-ea"/>
                <a:cs typeface="+mn-cs"/>
              </a:rPr>
              <a:t> This is the inverse process to the Backward Feature Elimination. We start with 1 feature only, progressively adding 1 feature at a time, i.e. the feature that produces the highest increase in performance. Both algorithms, Backward Feature Elimination and Forward Feature Construction, are quite time and computationally expensive. They are practically only applicable to a data set with an already relatively low number of input columns.</a:t>
            </a:r>
            <a:endParaRPr lang="en-US"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14</a:t>
            </a:fld>
            <a:endParaRPr lang="pt-BR"/>
          </a:p>
        </p:txBody>
      </p:sp>
    </p:spTree>
    <p:extLst>
      <p:ext uri="{BB962C8B-B14F-4D97-AF65-F5344CB8AC3E}">
        <p14:creationId xmlns:p14="http://schemas.microsoft.com/office/powerpoint/2010/main" val="58123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17</a:t>
            </a:fld>
            <a:endParaRPr lang="pt-BR"/>
          </a:p>
        </p:txBody>
      </p:sp>
    </p:spTree>
    <p:extLst>
      <p:ext uri="{BB962C8B-B14F-4D97-AF65-F5344CB8AC3E}">
        <p14:creationId xmlns:p14="http://schemas.microsoft.com/office/powerpoint/2010/main" val="377943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4BBA7E0-E1AA-467E-B25E-403604D200B0}" type="slidenum">
              <a:rPr lang="pt-BR" smtClean="0"/>
              <a:t>20</a:t>
            </a:fld>
            <a:endParaRPr lang="pt-BR"/>
          </a:p>
        </p:txBody>
      </p:sp>
    </p:spTree>
    <p:extLst>
      <p:ext uri="{BB962C8B-B14F-4D97-AF65-F5344CB8AC3E}">
        <p14:creationId xmlns:p14="http://schemas.microsoft.com/office/powerpoint/2010/main" val="381888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045690"/>
            <a:ext cx="9144000" cy="98425"/>
          </a:xfrm>
          <a:custGeom>
            <a:avLst/>
            <a:gdLst/>
            <a:ahLst/>
            <a:cxnLst/>
            <a:rect l="l" t="t" r="r" b="b"/>
            <a:pathLst>
              <a:path w="9144000" h="98425">
                <a:moveTo>
                  <a:pt x="0" y="0"/>
                </a:moveTo>
                <a:lnTo>
                  <a:pt x="9143981" y="0"/>
                </a:lnTo>
                <a:lnTo>
                  <a:pt x="9143981" y="97799"/>
                </a:lnTo>
                <a:lnTo>
                  <a:pt x="0" y="97799"/>
                </a:lnTo>
                <a:lnTo>
                  <a:pt x="0" y="0"/>
                </a:lnTo>
                <a:close/>
              </a:path>
            </a:pathLst>
          </a:custGeom>
          <a:solidFill>
            <a:srgbClr val="CCA577"/>
          </a:solidFill>
        </p:spPr>
        <p:txBody>
          <a:bodyPr wrap="square" lIns="0" tIns="0" rIns="0" bIns="0" rtlCol="0"/>
          <a:lstStyle/>
          <a:p>
            <a:endParaRPr/>
          </a:p>
        </p:txBody>
      </p:sp>
      <p:sp>
        <p:nvSpPr>
          <p:cNvPr id="2" name="Holder 2"/>
          <p:cNvSpPr>
            <a:spLocks noGrp="1"/>
          </p:cNvSpPr>
          <p:nvPr>
            <p:ph type="ctrTitle"/>
          </p:nvPr>
        </p:nvSpPr>
        <p:spPr>
          <a:xfrm>
            <a:off x="384724" y="465488"/>
            <a:ext cx="8374551"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045710"/>
          </a:xfrm>
          <a:custGeom>
            <a:avLst/>
            <a:gdLst/>
            <a:ahLst/>
            <a:cxnLst/>
            <a:rect l="l" t="t" r="r" b="b"/>
            <a:pathLst>
              <a:path w="9144000" h="5045710">
                <a:moveTo>
                  <a:pt x="0" y="5045689"/>
                </a:moveTo>
                <a:lnTo>
                  <a:pt x="9143981" y="5045689"/>
                </a:lnTo>
                <a:lnTo>
                  <a:pt x="9143981" y="0"/>
                </a:lnTo>
                <a:lnTo>
                  <a:pt x="0" y="0"/>
                </a:lnTo>
                <a:lnTo>
                  <a:pt x="0" y="5045689"/>
                </a:lnTo>
                <a:close/>
              </a:path>
            </a:pathLst>
          </a:custGeom>
          <a:solidFill>
            <a:srgbClr val="FFFBEF"/>
          </a:solidFill>
        </p:spPr>
        <p:txBody>
          <a:bodyPr wrap="square" lIns="0" tIns="0" rIns="0" bIns="0" rtlCol="0"/>
          <a:lstStyle/>
          <a:p>
            <a:endParaRPr/>
          </a:p>
        </p:txBody>
      </p:sp>
      <p:sp>
        <p:nvSpPr>
          <p:cNvPr id="17" name="bk object 17"/>
          <p:cNvSpPr/>
          <p:nvPr/>
        </p:nvSpPr>
        <p:spPr>
          <a:xfrm>
            <a:off x="0" y="5045690"/>
            <a:ext cx="9144000" cy="98425"/>
          </a:xfrm>
          <a:custGeom>
            <a:avLst/>
            <a:gdLst/>
            <a:ahLst/>
            <a:cxnLst/>
            <a:rect l="l" t="t" r="r" b="b"/>
            <a:pathLst>
              <a:path w="9144000" h="98425">
                <a:moveTo>
                  <a:pt x="0" y="0"/>
                </a:moveTo>
                <a:lnTo>
                  <a:pt x="9143981" y="0"/>
                </a:lnTo>
                <a:lnTo>
                  <a:pt x="9143981" y="97799"/>
                </a:lnTo>
                <a:lnTo>
                  <a:pt x="0" y="97799"/>
                </a:lnTo>
                <a:lnTo>
                  <a:pt x="0" y="0"/>
                </a:lnTo>
                <a:close/>
              </a:path>
            </a:pathLst>
          </a:custGeom>
          <a:solidFill>
            <a:srgbClr val="26A59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81" cy="514348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930" y="616281"/>
            <a:ext cx="8346138" cy="669290"/>
          </a:xfrm>
          <a:prstGeom prst="rect">
            <a:avLst/>
          </a:prstGeom>
        </p:spPr>
        <p:txBody>
          <a:bodyPr wrap="square" lIns="0" tIns="0" rIns="0" bIns="0">
            <a:spAutoFit/>
          </a:bodyPr>
          <a:lstStyle>
            <a:lvl1pPr>
              <a:defRPr sz="2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384724" y="1235482"/>
            <a:ext cx="8374551" cy="287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ineracaodedados.files.wordpress.com/2015/06/knime_seventechniquesdatadimreduc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c.unicamp.br/~wainer/cursos/2s2016/ml/data1.cs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t.wikipedia.org/wiki/Multicolinearida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pt.wikipedia.org/wiki/Autocorrela%C3%A7%C3%A3o" TargetMode="External"/><Relationship Id="rId4" Type="http://schemas.openxmlformats.org/officeDocument/2006/relationships/hyperlink" Target="http://pt.wikipedia.org/wiki/Heteroscedasticida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85800" y="819150"/>
            <a:ext cx="7848600" cy="1128001"/>
          </a:xfrm>
          <a:prstGeom prst="rect">
            <a:avLst/>
          </a:prstGeom>
        </p:spPr>
        <p:txBody>
          <a:bodyPr vert="horz" wrap="square" lIns="0" tIns="8890" rIns="0" bIns="0" rtlCol="0">
            <a:spAutoFit/>
          </a:bodyPr>
          <a:lstStyle/>
          <a:p>
            <a:pPr marL="12700" marR="5080" algn="ctr">
              <a:lnSpc>
                <a:spcPct val="100699"/>
              </a:lnSpc>
              <a:spcBef>
                <a:spcPts val="70"/>
              </a:spcBef>
            </a:pPr>
            <a:r>
              <a:rPr lang="pt-BR" sz="3600" spc="-525" dirty="0">
                <a:latin typeface="Trebuchet MS"/>
              </a:rPr>
              <a:t>Fundamentos de Data Science, Data  Mining e Análise Preditiva</a:t>
            </a:r>
          </a:p>
        </p:txBody>
      </p:sp>
      <p:sp>
        <p:nvSpPr>
          <p:cNvPr id="7" name="object 7"/>
          <p:cNvSpPr txBox="1"/>
          <p:nvPr/>
        </p:nvSpPr>
        <p:spPr>
          <a:xfrm>
            <a:off x="1753166" y="2577350"/>
            <a:ext cx="5906778" cy="661720"/>
          </a:xfrm>
          <a:prstGeom prst="rect">
            <a:avLst/>
          </a:prstGeom>
        </p:spPr>
        <p:txBody>
          <a:bodyPr vert="horz" wrap="square" lIns="0" tIns="8890" rIns="0" bIns="0" rtlCol="0">
            <a:spAutoFit/>
          </a:bodyPr>
          <a:lstStyle/>
          <a:p>
            <a:pPr marL="12065" marR="5080" algn="ctr">
              <a:lnSpc>
                <a:spcPct val="101200"/>
              </a:lnSpc>
              <a:spcBef>
                <a:spcPts val="70"/>
              </a:spcBef>
            </a:pPr>
            <a:r>
              <a:rPr sz="2100" b="1" spc="-310" dirty="0">
                <a:latin typeface="Trebuchet MS"/>
                <a:cs typeface="Trebuchet MS"/>
              </a:rPr>
              <a:t>Especialização </a:t>
            </a:r>
            <a:r>
              <a:rPr sz="2100" b="1" spc="-465" dirty="0" err="1">
                <a:latin typeface="Trebuchet MS"/>
                <a:cs typeface="Trebuchet MS"/>
              </a:rPr>
              <a:t>em</a:t>
            </a:r>
            <a:r>
              <a:rPr sz="2100" b="1" spc="-465" dirty="0">
                <a:latin typeface="Trebuchet MS"/>
                <a:cs typeface="Trebuchet MS"/>
              </a:rPr>
              <a:t>  </a:t>
            </a:r>
            <a:r>
              <a:rPr lang="en-US" sz="2100" b="1" spc="-465" dirty="0">
                <a:latin typeface="Trebuchet MS"/>
                <a:cs typeface="Trebuchet MS"/>
              </a:rPr>
              <a:t> </a:t>
            </a:r>
            <a:r>
              <a:rPr sz="2100" b="1" spc="-325" dirty="0" err="1">
                <a:latin typeface="Trebuchet MS"/>
                <a:cs typeface="Trebuchet MS"/>
              </a:rPr>
              <a:t>Ciência</a:t>
            </a:r>
            <a:r>
              <a:rPr sz="2100" b="1" spc="-325" dirty="0">
                <a:latin typeface="Trebuchet MS"/>
                <a:cs typeface="Trebuchet MS"/>
              </a:rPr>
              <a:t> </a:t>
            </a:r>
            <a:r>
              <a:rPr sz="2100" b="1" spc="-395" dirty="0">
                <a:latin typeface="Trebuchet MS"/>
                <a:cs typeface="Trebuchet MS"/>
              </a:rPr>
              <a:t>de </a:t>
            </a:r>
            <a:r>
              <a:rPr lang="en-US" sz="2100" b="1" spc="-395" dirty="0">
                <a:latin typeface="Trebuchet MS"/>
                <a:cs typeface="Trebuchet MS"/>
              </a:rPr>
              <a:t> </a:t>
            </a:r>
            <a:r>
              <a:rPr sz="2100" b="1" spc="-320" dirty="0">
                <a:latin typeface="Trebuchet MS"/>
                <a:cs typeface="Trebuchet MS"/>
              </a:rPr>
              <a:t>Dados </a:t>
            </a:r>
            <a:r>
              <a:rPr lang="en-US" sz="2100" b="1" spc="-320" dirty="0">
                <a:latin typeface="Trebuchet MS"/>
                <a:cs typeface="Trebuchet MS"/>
              </a:rPr>
              <a:t> </a:t>
            </a:r>
            <a:r>
              <a:rPr sz="2100" b="1" spc="-415" dirty="0">
                <a:latin typeface="Trebuchet MS"/>
                <a:cs typeface="Trebuchet MS"/>
              </a:rPr>
              <a:t>com </a:t>
            </a:r>
            <a:r>
              <a:rPr lang="en-US" sz="2100" b="1" spc="-415" dirty="0">
                <a:latin typeface="Trebuchet MS"/>
                <a:cs typeface="Trebuchet MS"/>
              </a:rPr>
              <a:t> </a:t>
            </a:r>
            <a:r>
              <a:rPr sz="2100" b="1" spc="-210" dirty="0">
                <a:latin typeface="Trebuchet MS"/>
                <a:cs typeface="Trebuchet MS"/>
              </a:rPr>
              <a:t>Big  </a:t>
            </a:r>
            <a:r>
              <a:rPr sz="2100" b="1" spc="-345" dirty="0">
                <a:latin typeface="Trebuchet MS"/>
                <a:cs typeface="Trebuchet MS"/>
              </a:rPr>
              <a:t>Data, </a:t>
            </a:r>
            <a:r>
              <a:rPr sz="2100" b="1" spc="-229" dirty="0">
                <a:latin typeface="Trebuchet MS"/>
                <a:cs typeface="Trebuchet MS"/>
              </a:rPr>
              <a:t>BI </a:t>
            </a:r>
            <a:r>
              <a:rPr sz="2100" b="1" spc="-415" dirty="0">
                <a:latin typeface="Trebuchet MS"/>
                <a:cs typeface="Trebuchet MS"/>
              </a:rPr>
              <a:t>e </a:t>
            </a:r>
            <a:r>
              <a:rPr lang="en-US" sz="2100" b="1" spc="-415" dirty="0">
                <a:latin typeface="Trebuchet MS"/>
                <a:cs typeface="Trebuchet MS"/>
              </a:rPr>
              <a:t> </a:t>
            </a:r>
            <a:r>
              <a:rPr sz="2100" b="1" spc="-325" dirty="0">
                <a:latin typeface="Trebuchet MS"/>
                <a:cs typeface="Trebuchet MS"/>
              </a:rPr>
              <a:t>Data</a:t>
            </a:r>
            <a:r>
              <a:rPr sz="2100" b="1" spc="-500" dirty="0">
                <a:latin typeface="Trebuchet MS"/>
                <a:cs typeface="Trebuchet MS"/>
              </a:rPr>
              <a:t> </a:t>
            </a:r>
            <a:r>
              <a:rPr sz="2100" b="1" spc="-290" dirty="0">
                <a:latin typeface="Trebuchet MS"/>
                <a:cs typeface="Trebuchet MS"/>
              </a:rPr>
              <a:t>Analytics</a:t>
            </a:r>
            <a:endParaRPr sz="2100" dirty="0">
              <a:latin typeface="Trebuchet MS"/>
              <a:cs typeface="Trebuchet MS"/>
            </a:endParaRPr>
          </a:p>
        </p:txBody>
      </p:sp>
      <p:sp>
        <p:nvSpPr>
          <p:cNvPr id="8" name="object 8"/>
          <p:cNvSpPr txBox="1"/>
          <p:nvPr/>
        </p:nvSpPr>
        <p:spPr>
          <a:xfrm>
            <a:off x="3740912" y="4552950"/>
            <a:ext cx="2012314" cy="345440"/>
          </a:xfrm>
          <a:prstGeom prst="rect">
            <a:avLst/>
          </a:prstGeom>
        </p:spPr>
        <p:txBody>
          <a:bodyPr vert="horz" wrap="square" lIns="0" tIns="12700" rIns="0" bIns="0" rtlCol="0">
            <a:spAutoFit/>
          </a:bodyPr>
          <a:lstStyle/>
          <a:p>
            <a:pPr marL="12700">
              <a:lnSpc>
                <a:spcPct val="100000"/>
              </a:lnSpc>
              <a:spcBef>
                <a:spcPts val="100"/>
              </a:spcBef>
            </a:pPr>
            <a:r>
              <a:rPr sz="2100" spc="-300" dirty="0">
                <a:latin typeface="Trebuchet MS"/>
                <a:cs typeface="Trebuchet MS"/>
              </a:rPr>
              <a:t>Prof. </a:t>
            </a:r>
            <a:r>
              <a:rPr sz="2100" spc="-320" dirty="0">
                <a:latin typeface="Trebuchet MS"/>
                <a:cs typeface="Trebuchet MS"/>
              </a:rPr>
              <a:t>Dr. </a:t>
            </a:r>
            <a:r>
              <a:rPr lang="en-US" sz="2100" spc="-320" dirty="0">
                <a:latin typeface="Trebuchet MS"/>
                <a:cs typeface="Trebuchet MS"/>
              </a:rPr>
              <a:t> Carlos Barros</a:t>
            </a:r>
            <a:endParaRPr sz="2100" dirty="0">
              <a:latin typeface="Trebuchet MS"/>
              <a:cs typeface="Trebuchet MS"/>
            </a:endParaRPr>
          </a:p>
        </p:txBody>
      </p:sp>
      <p:sp>
        <p:nvSpPr>
          <p:cNvPr id="9" name="object 9"/>
          <p:cNvSpPr/>
          <p:nvPr/>
        </p:nvSpPr>
        <p:spPr>
          <a:xfrm>
            <a:off x="4182682" y="3239070"/>
            <a:ext cx="1047747" cy="11144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307777"/>
          </a:xfrm>
        </p:spPr>
        <p:txBody>
          <a:bodyPr/>
          <a:lstStyle/>
          <a:p>
            <a:r>
              <a:rPr lang="pt-BR" sz="2000" b="1" spc="-100" dirty="0">
                <a:solidFill>
                  <a:srgbClr val="111111"/>
                </a:solidFill>
                <a:latin typeface="Arial"/>
                <a:cs typeface="Arial"/>
              </a:rPr>
              <a:t>Redução da </a:t>
            </a:r>
            <a:r>
              <a:rPr lang="pt-BR" sz="2000" b="1" spc="-100" dirty="0" smtClean="0">
                <a:solidFill>
                  <a:srgbClr val="111111"/>
                </a:solidFill>
                <a:latin typeface="Arial"/>
                <a:cs typeface="Arial"/>
              </a:rPr>
              <a:t>dimensionalidade </a:t>
            </a:r>
            <a:endParaRPr lang="pt-BR" dirty="0"/>
          </a:p>
        </p:txBody>
      </p:sp>
      <p:sp>
        <p:nvSpPr>
          <p:cNvPr id="3" name="Espaço Reservado para Texto 2"/>
          <p:cNvSpPr>
            <a:spLocks noGrp="1"/>
          </p:cNvSpPr>
          <p:nvPr>
            <p:ph type="body" idx="1"/>
          </p:nvPr>
        </p:nvSpPr>
        <p:spPr>
          <a:xfrm>
            <a:off x="384724" y="1235482"/>
            <a:ext cx="8374551" cy="830997"/>
          </a:xfrm>
        </p:spPr>
        <p:txBody>
          <a:bodyPr/>
          <a:lstStyle/>
          <a:p>
            <a:r>
              <a:rPr lang="pt-BR" dirty="0" err="1" smtClean="0">
                <a:hlinkClick r:id="rId3"/>
              </a:rPr>
              <a:t>knime_seventechniquesdatadimreduction</a:t>
            </a:r>
            <a:endParaRPr lang="pt-BR" dirty="0" smtClean="0"/>
          </a:p>
          <a:p>
            <a:endParaRPr lang="pt-BR" dirty="0"/>
          </a:p>
          <a:p>
            <a:endParaRPr lang="pt-BR" dirty="0"/>
          </a:p>
        </p:txBody>
      </p:sp>
      <p:pic>
        <p:nvPicPr>
          <p:cNvPr id="1026" name="Picture 2" descr="dimensionality_redu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50246"/>
            <a:ext cx="4781550" cy="334560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5150318" y="742295"/>
            <a:ext cx="3600450" cy="4401205"/>
          </a:xfrm>
          <a:prstGeom prst="rect">
            <a:avLst/>
          </a:prstGeom>
        </p:spPr>
        <p:txBody>
          <a:bodyPr wrap="square">
            <a:spAutoFit/>
          </a:bodyPr>
          <a:lstStyle/>
          <a:p>
            <a:pPr algn="just" fontAlgn="base"/>
            <a:r>
              <a:rPr lang="pt-BR" sz="1400" dirty="0"/>
              <a:t>Apesar da robustez matemática, o PCA apresenta um resultado não tão satisfatório em relação a métodos mais simples de seleção de atributos. Isso pode indicar que esse método não lida tão bem com bases de dados com inconsistências</a:t>
            </a:r>
            <a:r>
              <a:rPr lang="pt-BR" sz="1400" dirty="0" smtClean="0"/>
              <a:t>. Filtro </a:t>
            </a:r>
            <a:r>
              <a:rPr lang="pt-BR" sz="1400" dirty="0"/>
              <a:t>de baixa variância e de valores faltantes são técnicas absolutamente simples e tiveram o mesmo resultado de técnicas algoritmicamente mais complexas como Florestas Aleatórias</a:t>
            </a:r>
            <a:r>
              <a:rPr lang="pt-BR" sz="1400" dirty="0" smtClean="0"/>
              <a:t>. Construção </a:t>
            </a:r>
            <a:r>
              <a:rPr lang="pt-BR" sz="1400" dirty="0"/>
              <a:t>de modelos com inclusão incremental de atributos e eliminação de atributos retroativa são métodos que apresentam uma menor performance e são proibitivos em termos de processamento.</a:t>
            </a:r>
          </a:p>
          <a:p>
            <a:pPr algn="just" fontAlgn="base"/>
            <a:r>
              <a:rPr lang="pt-BR" sz="1400" dirty="0"/>
              <a:t>A estatística básica ainda é uma grande ferramenta para qualquer data </a:t>
            </a:r>
            <a:r>
              <a:rPr lang="pt-BR" sz="1400" dirty="0" err="1"/>
              <a:t>miner</a:t>
            </a:r>
            <a:r>
              <a:rPr lang="pt-BR" sz="1400" dirty="0"/>
              <a:t>, e não somente ajuda em termos de redução do custo temporal (processamento) quanto em custo espacial (custo de armazenamento).</a:t>
            </a:r>
          </a:p>
        </p:txBody>
      </p:sp>
    </p:spTree>
    <p:extLst>
      <p:ext uri="{BB962C8B-B14F-4D97-AF65-F5344CB8AC3E}">
        <p14:creationId xmlns:p14="http://schemas.microsoft.com/office/powerpoint/2010/main" val="9989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endParaRPr lang="pt-B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 y="133350"/>
            <a:ext cx="9068818" cy="474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64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endParaRPr lang="pt-B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7631"/>
            <a:ext cx="8143875" cy="500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93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endParaRPr lang="pt-B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2" y="17981"/>
            <a:ext cx="8457488" cy="494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380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endParaRPr lang="pt-B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734"/>
            <a:ext cx="4466753" cy="5116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019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323165"/>
          </a:xfrm>
        </p:spPr>
        <p:txBody>
          <a:bodyPr/>
          <a:lstStyle/>
          <a:p>
            <a:r>
              <a:rPr lang="pt-BR" dirty="0"/>
              <a:t>D</a:t>
            </a:r>
            <a:r>
              <a:rPr lang="pt-BR" dirty="0" smtClean="0"/>
              <a:t>ados complexos – dados </a:t>
            </a:r>
            <a:r>
              <a:rPr lang="pt-BR" dirty="0" err="1" smtClean="0"/>
              <a:t>estr</a:t>
            </a:r>
            <a:r>
              <a:rPr lang="pt-BR" dirty="0" smtClean="0"/>
              <a:t> &amp; não estruturados (80%)</a:t>
            </a:r>
            <a:endParaRPr lang="pt-BR" dirty="0"/>
          </a:p>
        </p:txBody>
      </p:sp>
      <p:sp>
        <p:nvSpPr>
          <p:cNvPr id="3" name="Espaço Reservado para Texto 2"/>
          <p:cNvSpPr>
            <a:spLocks noGrp="1"/>
          </p:cNvSpPr>
          <p:nvPr>
            <p:ph type="body" idx="1"/>
          </p:nvPr>
        </p:nvSpPr>
        <p:spPr>
          <a:xfrm>
            <a:off x="384724" y="1235482"/>
            <a:ext cx="8374551" cy="1384995"/>
          </a:xfrm>
        </p:spPr>
        <p:txBody>
          <a:bodyPr/>
          <a:lstStyle/>
          <a:p>
            <a:r>
              <a:rPr lang="pt-BR" dirty="0"/>
              <a:t>dados </a:t>
            </a:r>
            <a:r>
              <a:rPr lang="pt-BR" dirty="0" smtClean="0"/>
              <a:t>multimídia (imagens, </a:t>
            </a:r>
            <a:r>
              <a:rPr lang="pt-BR" dirty="0" err="1" smtClean="0"/>
              <a:t>video</a:t>
            </a:r>
            <a:r>
              <a:rPr lang="pt-BR" dirty="0" smtClean="0"/>
              <a:t>, </a:t>
            </a:r>
            <a:r>
              <a:rPr lang="pt-BR" dirty="0" err="1" smtClean="0"/>
              <a:t>audio</a:t>
            </a:r>
            <a:r>
              <a:rPr lang="pt-BR" dirty="0" smtClean="0"/>
              <a:t>) – </a:t>
            </a:r>
            <a:r>
              <a:rPr lang="pt-BR" dirty="0" err="1" smtClean="0"/>
              <a:t>netlfix</a:t>
            </a:r>
            <a:r>
              <a:rPr lang="pt-BR" dirty="0" smtClean="0"/>
              <a:t>, clinicas, </a:t>
            </a:r>
            <a:r>
              <a:rPr lang="pt-BR" dirty="0" err="1" smtClean="0"/>
              <a:t>tv</a:t>
            </a:r>
            <a:r>
              <a:rPr lang="pt-BR" dirty="0" smtClean="0"/>
              <a:t>, </a:t>
            </a:r>
            <a:r>
              <a:rPr lang="pt-BR" dirty="0" err="1" smtClean="0"/>
              <a:t>radios</a:t>
            </a:r>
            <a:endParaRPr lang="pt-BR" dirty="0" smtClean="0"/>
          </a:p>
          <a:p>
            <a:r>
              <a:rPr lang="pt-BR" dirty="0" smtClean="0"/>
              <a:t>dados geográficos - </a:t>
            </a:r>
          </a:p>
          <a:p>
            <a:r>
              <a:rPr lang="pt-BR" dirty="0" smtClean="0"/>
              <a:t>dados temporais - </a:t>
            </a:r>
            <a:r>
              <a:rPr lang="pt-BR" dirty="0" err="1" smtClean="0"/>
              <a:t>funceme</a:t>
            </a:r>
            <a:endParaRPr lang="pt-BR" dirty="0" smtClean="0"/>
          </a:p>
          <a:p>
            <a:r>
              <a:rPr lang="pt-BR" dirty="0" smtClean="0"/>
              <a:t>Dados do genoma -</a:t>
            </a:r>
          </a:p>
          <a:p>
            <a:r>
              <a:rPr lang="pt-BR" dirty="0" smtClean="0"/>
              <a:t>Textos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00350"/>
            <a:ext cx="36195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44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a:xfrm>
            <a:off x="384724" y="1235482"/>
            <a:ext cx="8374551" cy="3600986"/>
          </a:xfrm>
        </p:spPr>
        <p:txBody>
          <a:bodyPr/>
          <a:lstStyle/>
          <a:p>
            <a:r>
              <a:rPr lang="pt-BR" dirty="0"/>
              <a:t>O LHC (</a:t>
            </a:r>
            <a:r>
              <a:rPr lang="pt-BR" dirty="0" err="1"/>
              <a:t>Large</a:t>
            </a:r>
            <a:r>
              <a:rPr lang="pt-BR" dirty="0"/>
              <a:t> </a:t>
            </a:r>
            <a:r>
              <a:rPr lang="pt-BR" dirty="0" err="1"/>
              <a:t>Hadron</a:t>
            </a:r>
            <a:r>
              <a:rPr lang="pt-BR" dirty="0"/>
              <a:t> </a:t>
            </a:r>
            <a:r>
              <a:rPr lang="pt-BR" dirty="0" err="1"/>
              <a:t>Collider</a:t>
            </a:r>
            <a:r>
              <a:rPr lang="pt-BR" dirty="0"/>
              <a:t>) é um acelerador de partículas instalado próximo</a:t>
            </a:r>
          </a:p>
          <a:p>
            <a:r>
              <a:rPr lang="pt-BR" dirty="0"/>
              <a:t>da fronteira entre Suíça e França. Ele contém quatro </a:t>
            </a:r>
            <a:r>
              <a:rPr lang="pt-BR" dirty="0" err="1"/>
              <a:t>detetores</a:t>
            </a:r>
            <a:r>
              <a:rPr lang="pt-BR" dirty="0"/>
              <a:t> de partículas que</a:t>
            </a:r>
          </a:p>
          <a:p>
            <a:r>
              <a:rPr lang="pt-BR" dirty="0"/>
              <a:t>registram 40 milhões de eventos por segundo, registrados por 150 milhões de sensores.</a:t>
            </a:r>
          </a:p>
          <a:p>
            <a:r>
              <a:rPr lang="pt-BR" dirty="0"/>
              <a:t>O volume de dados </a:t>
            </a:r>
            <a:r>
              <a:rPr lang="pt-BR" dirty="0" err="1"/>
              <a:t>pré</a:t>
            </a:r>
            <a:r>
              <a:rPr lang="pt-BR" dirty="0"/>
              <a:t>-processados é aproximadamente igual a 27 </a:t>
            </a:r>
            <a:r>
              <a:rPr lang="pt-BR" dirty="0" err="1"/>
              <a:t>terabytes</a:t>
            </a:r>
            <a:endParaRPr lang="pt-BR" dirty="0"/>
          </a:p>
          <a:p>
            <a:r>
              <a:rPr lang="pt-BR" dirty="0"/>
              <a:t>por </a:t>
            </a:r>
            <a:r>
              <a:rPr lang="pt-BR" dirty="0" smtClean="0"/>
              <a:t>dia.</a:t>
            </a:r>
          </a:p>
          <a:p>
            <a:endParaRPr lang="pt-BR" dirty="0"/>
          </a:p>
          <a:p>
            <a:r>
              <a:rPr lang="pt-BR" dirty="0"/>
              <a:t>O Instituto Nacional de Pesquisas Espaciais tem uma base de dados de imagens de</a:t>
            </a:r>
          </a:p>
          <a:p>
            <a:r>
              <a:rPr lang="pt-BR" dirty="0"/>
              <a:t>satélite com mais de 130 </a:t>
            </a:r>
            <a:r>
              <a:rPr lang="pt-BR" dirty="0" err="1"/>
              <a:t>terabytes</a:t>
            </a:r>
            <a:r>
              <a:rPr lang="pt-BR" dirty="0"/>
              <a:t> [29</a:t>
            </a:r>
            <a:r>
              <a:rPr lang="pt-BR" dirty="0" smtClean="0"/>
              <a:t>].</a:t>
            </a:r>
          </a:p>
          <a:p>
            <a:endParaRPr lang="pt-BR" dirty="0"/>
          </a:p>
          <a:p>
            <a:r>
              <a:rPr lang="pt-BR" dirty="0"/>
              <a:t>O projeto Internet Archive3 mantém um arquivo de diversos tipos de mídia, contendo</a:t>
            </a:r>
          </a:p>
          <a:p>
            <a:r>
              <a:rPr lang="pt-BR" dirty="0"/>
              <a:t>2 </a:t>
            </a:r>
            <a:r>
              <a:rPr lang="pt-BR" dirty="0" err="1"/>
              <a:t>petabytes</a:t>
            </a:r>
            <a:r>
              <a:rPr lang="pt-BR" dirty="0"/>
              <a:t> e crescendo cerca de 20 </a:t>
            </a:r>
            <a:r>
              <a:rPr lang="pt-BR" dirty="0" err="1"/>
              <a:t>terabytes</a:t>
            </a:r>
            <a:r>
              <a:rPr lang="pt-BR" dirty="0"/>
              <a:t> por mês, com aproximadamente</a:t>
            </a:r>
          </a:p>
          <a:p>
            <a:r>
              <a:rPr lang="pt-BR" dirty="0"/>
              <a:t>130.000 vídeos, 330.000 arquivos de áudio, quase 500.000 documentos de texto e</a:t>
            </a:r>
          </a:p>
          <a:p>
            <a:r>
              <a:rPr lang="pt-BR" dirty="0"/>
              <a:t>indexando 85 bilhões de páginas em várias versões.</a:t>
            </a:r>
            <a:endParaRPr lang="pt-BR" dirty="0" smtClean="0"/>
          </a:p>
        </p:txBody>
      </p:sp>
    </p:spTree>
    <p:extLst>
      <p:ext uri="{BB962C8B-B14F-4D97-AF65-F5344CB8AC3E}">
        <p14:creationId xmlns:p14="http://schemas.microsoft.com/office/powerpoint/2010/main" val="3490861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a:xfrm>
            <a:off x="384724" y="1235482"/>
            <a:ext cx="8374551" cy="3508653"/>
          </a:xfrm>
        </p:spPr>
        <p:txBody>
          <a:bodyPr/>
          <a:lstStyle/>
          <a:p>
            <a:r>
              <a:rPr lang="pt-BR" sz="1600" dirty="0"/>
              <a:t>De acordo com algumas estimativas4, o site </a:t>
            </a:r>
            <a:r>
              <a:rPr lang="pt-BR" sz="1600" dirty="0" err="1"/>
              <a:t>YouTube</a:t>
            </a:r>
            <a:r>
              <a:rPr lang="pt-BR" sz="1600" dirty="0"/>
              <a:t> continha 45 </a:t>
            </a:r>
            <a:r>
              <a:rPr lang="pt-BR" sz="1600" dirty="0" err="1"/>
              <a:t>terabytes</a:t>
            </a:r>
            <a:r>
              <a:rPr lang="pt-BR" sz="1600" dirty="0"/>
              <a:t> de</a:t>
            </a:r>
          </a:p>
          <a:p>
            <a:r>
              <a:rPr lang="pt-BR" sz="1600" dirty="0"/>
              <a:t>vídeos em 2006. O site </a:t>
            </a:r>
            <a:r>
              <a:rPr lang="pt-BR" sz="1600" dirty="0" err="1"/>
              <a:t>Flickr</a:t>
            </a:r>
            <a:r>
              <a:rPr lang="pt-BR" sz="1600" dirty="0"/>
              <a:t> tinha 2 bilhões de fotografias digitais5 em 2007 (e</a:t>
            </a:r>
          </a:p>
          <a:p>
            <a:r>
              <a:rPr lang="pt-BR" sz="1600" dirty="0"/>
              <a:t>um teste rápido mostrou que já são ao menos 2.2 bilhões). Considerando que uma</a:t>
            </a:r>
          </a:p>
          <a:p>
            <a:r>
              <a:rPr lang="pt-BR" sz="1600" dirty="0"/>
              <a:t>imagem, suas variantes criadas pelo site e outros dados como comentários ocupem</a:t>
            </a:r>
          </a:p>
          <a:p>
            <a:r>
              <a:rPr lang="pt-BR" sz="1600" dirty="0"/>
              <a:t>um mínimo de 300 </a:t>
            </a:r>
            <a:r>
              <a:rPr lang="pt-BR" sz="1600" dirty="0" err="1"/>
              <a:t>kilobytes</a:t>
            </a:r>
            <a:r>
              <a:rPr lang="pt-BR" sz="1600" dirty="0"/>
              <a:t>, toda a coleção usa mais de 614 </a:t>
            </a:r>
            <a:r>
              <a:rPr lang="pt-BR" sz="1600" dirty="0" err="1"/>
              <a:t>terabytes</a:t>
            </a:r>
            <a:r>
              <a:rPr lang="pt-BR" sz="1600" dirty="0"/>
              <a:t> no total</a:t>
            </a:r>
            <a:r>
              <a:rPr lang="pt-BR" sz="1600" dirty="0" smtClean="0"/>
              <a:t>.</a:t>
            </a:r>
          </a:p>
          <a:p>
            <a:endParaRPr lang="pt-BR" sz="1600" dirty="0"/>
          </a:p>
          <a:p>
            <a:r>
              <a:rPr lang="pt-BR" sz="1600" dirty="0"/>
              <a:t>O banco de dados </a:t>
            </a:r>
            <a:r>
              <a:rPr lang="pt-BR" sz="1600" dirty="0" err="1"/>
              <a:t>GenBank</a:t>
            </a:r>
            <a:r>
              <a:rPr lang="pt-BR" sz="1600" dirty="0"/>
              <a:t> contém coleções anotadas de sequências de nucleotídeos</a:t>
            </a:r>
          </a:p>
          <a:p>
            <a:r>
              <a:rPr lang="pt-BR" sz="1600" dirty="0"/>
              <a:t>e proteínas de mais de 100.000 organismos, em um total de 360 </a:t>
            </a:r>
            <a:r>
              <a:rPr lang="pt-BR" sz="1600" dirty="0" smtClean="0"/>
              <a:t>gigabytes.</a:t>
            </a:r>
          </a:p>
          <a:p>
            <a:endParaRPr lang="pt-BR" sz="1600" dirty="0"/>
          </a:p>
          <a:p>
            <a:r>
              <a:rPr lang="pt-BR" sz="1600" dirty="0"/>
              <a:t>O </a:t>
            </a:r>
            <a:r>
              <a:rPr lang="pt-BR" sz="1600" dirty="0" err="1"/>
              <a:t>Large</a:t>
            </a:r>
            <a:r>
              <a:rPr lang="pt-BR" sz="1600" dirty="0"/>
              <a:t> </a:t>
            </a:r>
            <a:r>
              <a:rPr lang="pt-BR" sz="1600" dirty="0" err="1"/>
              <a:t>Synoptic</a:t>
            </a:r>
            <a:r>
              <a:rPr lang="pt-BR" sz="1600" dirty="0"/>
              <a:t> </a:t>
            </a:r>
            <a:r>
              <a:rPr lang="pt-BR" sz="1600" dirty="0" err="1"/>
              <a:t>Survey</a:t>
            </a:r>
            <a:r>
              <a:rPr lang="pt-BR" sz="1600" dirty="0"/>
              <a:t> Telescope contém uma câmera digital de aproximadamente</a:t>
            </a:r>
          </a:p>
          <a:p>
            <a:r>
              <a:rPr lang="pt-BR" sz="1600" dirty="0"/>
              <a:t>3.2 </a:t>
            </a:r>
            <a:r>
              <a:rPr lang="pt-BR" sz="1600" dirty="0" err="1"/>
              <a:t>gigapixels</a:t>
            </a:r>
            <a:r>
              <a:rPr lang="pt-BR" sz="1600" dirty="0"/>
              <a:t> e deve coletar 20 a 30 </a:t>
            </a:r>
            <a:r>
              <a:rPr lang="pt-BR" sz="1600" dirty="0" err="1"/>
              <a:t>terabytes</a:t>
            </a:r>
            <a:r>
              <a:rPr lang="pt-BR" sz="1600" dirty="0"/>
              <a:t> de imagens por </a:t>
            </a:r>
            <a:r>
              <a:rPr lang="pt-BR" sz="1600" dirty="0" smtClean="0"/>
              <a:t>noite.</a:t>
            </a:r>
          </a:p>
          <a:p>
            <a:endParaRPr lang="pt-BR" sz="1600" dirty="0"/>
          </a:p>
          <a:p>
            <a:r>
              <a:rPr lang="pt-BR" sz="1200" dirty="0"/>
              <a:t>Um levantamento feito </a:t>
            </a:r>
            <a:r>
              <a:rPr lang="pt-BR" sz="1200" dirty="0" err="1"/>
              <a:t>pelaWinter</a:t>
            </a:r>
            <a:r>
              <a:rPr lang="pt-BR" sz="1200" dirty="0"/>
              <a:t> Corporation9 menciona algumas bases de dados</a:t>
            </a:r>
          </a:p>
          <a:p>
            <a:r>
              <a:rPr lang="pt-BR" sz="1200" dirty="0"/>
              <a:t>de grande porte em uso (em 2005): Yahoo! (100 </a:t>
            </a:r>
            <a:r>
              <a:rPr lang="pt-BR" sz="1200" dirty="0" err="1"/>
              <a:t>terabytes</a:t>
            </a:r>
            <a:r>
              <a:rPr lang="pt-BR" sz="1200" dirty="0"/>
              <a:t>), AT&amp;T (93 </a:t>
            </a:r>
            <a:r>
              <a:rPr lang="pt-BR" sz="1200" dirty="0" err="1"/>
              <a:t>terabytes</a:t>
            </a:r>
            <a:r>
              <a:rPr lang="pt-BR" sz="1200" dirty="0"/>
              <a:t>),</a:t>
            </a:r>
          </a:p>
          <a:p>
            <a:r>
              <a:rPr lang="pt-BR" sz="1200" dirty="0" err="1"/>
              <a:t>Amazon</a:t>
            </a:r>
            <a:r>
              <a:rPr lang="pt-BR" sz="1200" dirty="0"/>
              <a:t> (24 </a:t>
            </a:r>
            <a:r>
              <a:rPr lang="pt-BR" sz="1200" dirty="0" err="1"/>
              <a:t>terabytes</a:t>
            </a:r>
            <a:r>
              <a:rPr lang="pt-BR" sz="1200" dirty="0"/>
              <a:t>), </a:t>
            </a:r>
            <a:r>
              <a:rPr lang="pt-BR" sz="1200" dirty="0" err="1"/>
              <a:t>Cingular</a:t>
            </a:r>
            <a:r>
              <a:rPr lang="pt-BR" sz="1200" dirty="0"/>
              <a:t> (25 </a:t>
            </a:r>
            <a:r>
              <a:rPr lang="pt-BR" sz="1200" dirty="0" err="1"/>
              <a:t>terabytes</a:t>
            </a:r>
            <a:r>
              <a:rPr lang="pt-BR" sz="1200" dirty="0"/>
              <a:t>).</a:t>
            </a:r>
            <a:endParaRPr lang="pt-BR" sz="1200" dirty="0" smtClean="0"/>
          </a:p>
        </p:txBody>
      </p:sp>
    </p:spTree>
    <p:extLst>
      <p:ext uri="{BB962C8B-B14F-4D97-AF65-F5344CB8AC3E}">
        <p14:creationId xmlns:p14="http://schemas.microsoft.com/office/powerpoint/2010/main" val="178258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2585323"/>
          </a:xfrm>
        </p:spPr>
        <p:txBody>
          <a:bodyPr/>
          <a:lstStyle/>
          <a:p>
            <a:r>
              <a:rPr lang="pt-BR" dirty="0" err="1" smtClean="0"/>
              <a:t>Minenação</a:t>
            </a:r>
            <a:r>
              <a:rPr lang="pt-BR" dirty="0" smtClean="0"/>
              <a:t> de textos</a:t>
            </a:r>
            <a:br>
              <a:rPr lang="pt-BR" dirty="0" smtClean="0"/>
            </a:br>
            <a:r>
              <a:rPr lang="pt-BR" dirty="0" smtClean="0"/>
              <a:t/>
            </a:r>
            <a:br>
              <a:rPr lang="pt-BR" dirty="0" smtClean="0"/>
            </a:br>
            <a:r>
              <a:rPr lang="pt-BR" dirty="0" smtClean="0"/>
              <a:t>Análise de sentimentos</a:t>
            </a:r>
            <a:br>
              <a:rPr lang="pt-BR" dirty="0" smtClean="0"/>
            </a:br>
            <a:r>
              <a:rPr lang="pt-BR" dirty="0" smtClean="0"/>
              <a:t>Classificação de documentos</a:t>
            </a:r>
            <a:br>
              <a:rPr lang="pt-BR" dirty="0" smtClean="0"/>
            </a:br>
            <a:r>
              <a:rPr lang="pt-BR" dirty="0" smtClean="0"/>
              <a:t>detecção de fraudes</a:t>
            </a:r>
            <a:br>
              <a:rPr lang="pt-BR" dirty="0" smtClean="0"/>
            </a:br>
            <a:r>
              <a:rPr lang="pt-BR" dirty="0" smtClean="0"/>
              <a:t>Anúncios contextualizados</a:t>
            </a:r>
            <a:br>
              <a:rPr lang="pt-BR" dirty="0" smtClean="0"/>
            </a:br>
            <a:r>
              <a:rPr lang="pt-BR" dirty="0" smtClean="0"/>
              <a:t>Filtro de Spam</a:t>
            </a:r>
            <a:br>
              <a:rPr lang="pt-BR" dirty="0" smtClean="0"/>
            </a:br>
            <a:endParaRPr lang="pt-BR" dirty="0"/>
          </a:p>
        </p:txBody>
      </p:sp>
    </p:spTree>
    <p:extLst>
      <p:ext uri="{BB962C8B-B14F-4D97-AF65-F5344CB8AC3E}">
        <p14:creationId xmlns:p14="http://schemas.microsoft.com/office/powerpoint/2010/main" val="250309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827"/>
            <a:ext cx="5595938" cy="5137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4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04" y="306441"/>
            <a:ext cx="4666615" cy="421640"/>
          </a:xfrm>
          <a:prstGeom prst="rect">
            <a:avLst/>
          </a:prstGeom>
        </p:spPr>
        <p:txBody>
          <a:bodyPr vert="horz" wrap="square" lIns="0" tIns="12700" rIns="0" bIns="0" rtlCol="0">
            <a:spAutoFit/>
          </a:bodyPr>
          <a:lstStyle/>
          <a:p>
            <a:pPr marL="12700">
              <a:lnSpc>
                <a:spcPct val="100000"/>
              </a:lnSpc>
              <a:spcBef>
                <a:spcPts val="100"/>
              </a:spcBef>
            </a:pPr>
            <a:r>
              <a:rPr sz="2600" b="1" spc="-100" dirty="0" err="1">
                <a:solidFill>
                  <a:srgbClr val="111111"/>
                </a:solidFill>
                <a:latin typeface="Arial"/>
                <a:cs typeface="Arial"/>
              </a:rPr>
              <a:t>Princípios</a:t>
            </a:r>
            <a:r>
              <a:rPr sz="2600" b="1" spc="-100" dirty="0">
                <a:solidFill>
                  <a:srgbClr val="111111"/>
                </a:solidFill>
                <a:latin typeface="Arial"/>
                <a:cs typeface="Arial"/>
              </a:rPr>
              <a:t> </a:t>
            </a:r>
            <a:r>
              <a:rPr lang="en-US" sz="2600" b="1" spc="-65" dirty="0">
                <a:solidFill>
                  <a:srgbClr val="111111"/>
                </a:solidFill>
                <a:latin typeface="Arial"/>
                <a:cs typeface="Arial"/>
              </a:rPr>
              <a:t>data mining</a:t>
            </a:r>
            <a:endParaRPr sz="2600" dirty="0">
              <a:latin typeface="Arial"/>
              <a:cs typeface="Arial"/>
            </a:endParaRPr>
          </a:p>
        </p:txBody>
      </p:sp>
      <p:sp>
        <p:nvSpPr>
          <p:cNvPr id="3" name="object 3"/>
          <p:cNvSpPr txBox="1"/>
          <p:nvPr/>
        </p:nvSpPr>
        <p:spPr>
          <a:xfrm>
            <a:off x="505820" y="1044629"/>
            <a:ext cx="7281545" cy="3702617"/>
          </a:xfrm>
          <a:prstGeom prst="rect">
            <a:avLst/>
          </a:prstGeom>
        </p:spPr>
        <p:txBody>
          <a:bodyPr vert="horz" wrap="square" lIns="0" tIns="12700" rIns="0" bIns="0" rtlCol="0">
            <a:spAutoFit/>
          </a:bodyPr>
          <a:lstStyle/>
          <a:p>
            <a:pPr marL="287020" indent="-274320">
              <a:lnSpc>
                <a:spcPts val="2865"/>
              </a:lnSpc>
              <a:spcBef>
                <a:spcPts val="100"/>
              </a:spcBef>
              <a:buClr>
                <a:srgbClr val="000000"/>
              </a:buClr>
              <a:buSzPts val="600"/>
              <a:buFont typeface="Arial"/>
              <a:buChar char="●"/>
              <a:tabLst>
                <a:tab pos="287020" algn="l"/>
                <a:tab pos="287655" algn="l"/>
              </a:tabLst>
            </a:pPr>
            <a:r>
              <a:rPr lang="pt-BR" sz="2400" spc="-135" dirty="0">
                <a:latin typeface="Verdana"/>
                <a:cs typeface="Verdana"/>
              </a:rPr>
              <a:t>Introdução a Data Mining e Ciência dos Dados.  Obtendo informações a partir dos dados. Principais Paradigmas e Modelos para mineração de dados. Dados incertos, com ruídos/</a:t>
            </a:r>
            <a:r>
              <a:rPr lang="pt-BR" sz="2400" spc="-135" dirty="0" err="1">
                <a:latin typeface="Verdana"/>
                <a:cs typeface="Verdana"/>
              </a:rPr>
              <a:t>outliers</a:t>
            </a:r>
            <a:r>
              <a:rPr lang="pt-BR" sz="2400" spc="-135" dirty="0">
                <a:latin typeface="Verdana"/>
                <a:cs typeface="Verdana"/>
              </a:rPr>
              <a:t> e confiança nos dados. Análise de dados exploratória. Introdução ao uso de modelos de predição. Escolha de modelos para mineração de dados. </a:t>
            </a:r>
            <a:r>
              <a:rPr lang="pt-BR" sz="2400" spc="-135" dirty="0">
                <a:solidFill>
                  <a:srgbClr val="FF0000"/>
                </a:solidFill>
                <a:latin typeface="Verdana"/>
                <a:cs typeface="Verdana"/>
              </a:rPr>
              <a:t>Redução de dimensionalidade e engenharia de dados. Minerando dados complexos. Trabalhando e limpando os Dados</a:t>
            </a:r>
            <a:r>
              <a:rPr lang="pt-BR" sz="2400" spc="-135" dirty="0">
                <a:solidFill>
                  <a:srgbClr val="46464F"/>
                </a:solidFill>
                <a:latin typeface="Verdana"/>
                <a:cs typeface="Verdana"/>
              </a:rPr>
              <a:t>.</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323165"/>
          </a:xfrm>
        </p:spPr>
        <p:txBody>
          <a:bodyPr/>
          <a:lstStyle/>
          <a:p>
            <a:r>
              <a:rPr lang="pt-BR" dirty="0" smtClean="0"/>
              <a:t>Tarefa 3</a:t>
            </a:r>
            <a:endParaRPr lang="pt-BR" dirty="0"/>
          </a:p>
        </p:txBody>
      </p:sp>
      <p:sp>
        <p:nvSpPr>
          <p:cNvPr id="3" name="Espaço Reservado para Texto 2"/>
          <p:cNvSpPr>
            <a:spLocks noGrp="1"/>
          </p:cNvSpPr>
          <p:nvPr>
            <p:ph type="body" idx="1"/>
          </p:nvPr>
        </p:nvSpPr>
        <p:spPr>
          <a:xfrm>
            <a:off x="384724" y="1235482"/>
            <a:ext cx="8374551" cy="2985433"/>
          </a:xfrm>
        </p:spPr>
        <p:txBody>
          <a:bodyPr/>
          <a:lstStyle/>
          <a:p>
            <a:r>
              <a:rPr lang="pt-BR" sz="1600" dirty="0"/>
              <a:t>Leia os dados do arquivo </a:t>
            </a:r>
            <a:r>
              <a:rPr lang="pt-BR" sz="1600" dirty="0">
                <a:hlinkClick r:id="rId3"/>
              </a:rPr>
              <a:t>data1.csv</a:t>
            </a:r>
            <a:r>
              <a:rPr lang="pt-BR" sz="1600" dirty="0"/>
              <a:t> A classe de cada dado é o valor da última coluna (0 ou 1</a:t>
            </a:r>
            <a:r>
              <a:rPr lang="pt-BR" sz="1600" dirty="0" smtClean="0"/>
              <a:t>). </a:t>
            </a:r>
            <a:endParaRPr lang="pt-BR" sz="1600" dirty="0"/>
          </a:p>
          <a:p>
            <a:r>
              <a:rPr lang="pt-BR" sz="1600" dirty="0"/>
              <a:t>1. faca o PCA dos dados (sem a última coluna). Se </a:t>
            </a:r>
            <a:r>
              <a:rPr lang="pt-BR" sz="1600" dirty="0" smtClean="0"/>
              <a:t>você </a:t>
            </a:r>
            <a:r>
              <a:rPr lang="pt-BR" sz="1600" dirty="0"/>
              <a:t>quiser que os dados transformados tenham </a:t>
            </a:r>
            <a:r>
              <a:rPr lang="pt-BR" sz="1600" dirty="0" smtClean="0"/>
              <a:t>80% </a:t>
            </a:r>
            <a:r>
              <a:rPr lang="pt-BR" sz="1600" dirty="0"/>
              <a:t>da variância original, quantas dimensões do PCA </a:t>
            </a:r>
            <a:r>
              <a:rPr lang="pt-BR" sz="1600" dirty="0" smtClean="0"/>
              <a:t>você </a:t>
            </a:r>
            <a:r>
              <a:rPr lang="pt-BR" sz="1600" dirty="0"/>
              <a:t>precisa manter?</a:t>
            </a:r>
          </a:p>
          <a:p>
            <a:r>
              <a:rPr lang="pt-BR" sz="1600" dirty="0"/>
              <a:t>Gere os dados transformados mantendo </a:t>
            </a:r>
            <a:r>
              <a:rPr lang="pt-BR" sz="1600" dirty="0" smtClean="0"/>
              <a:t>80% </a:t>
            </a:r>
            <a:r>
              <a:rPr lang="pt-BR" sz="1600" dirty="0"/>
              <a:t>da variância. (Atenção este passo não é </a:t>
            </a:r>
            <a:r>
              <a:rPr lang="pt-BR" sz="1600" dirty="0" smtClean="0"/>
              <a:t>100% </a:t>
            </a:r>
            <a:r>
              <a:rPr lang="pt-BR" sz="1600" dirty="0"/>
              <a:t>correto do ponto de vista de aprendizado de maquina. Não repita este passo em outras atividades).</a:t>
            </a:r>
          </a:p>
          <a:p>
            <a:r>
              <a:rPr lang="pt-BR" sz="1600" dirty="0"/>
              <a:t>Considere as primeiras 200 linhas dos dados como o conjunto de treino, e as 276 ultimas como o conjunto de dados</a:t>
            </a:r>
          </a:p>
          <a:p>
            <a:r>
              <a:rPr lang="pt-BR" sz="1600" dirty="0"/>
              <a:t>2. Treine uma regressão logística no conjunto de treino dos dados originais e nos dados transformados. Qual a taxa de acerto no conjunto de teste nas 2 condições (sem e com PCA)?</a:t>
            </a:r>
          </a:p>
          <a:p>
            <a:r>
              <a:rPr lang="pt-BR" sz="1600" dirty="0"/>
              <a:t>3. Treine o </a:t>
            </a:r>
            <a:r>
              <a:rPr lang="pt-BR" sz="1600" dirty="0"/>
              <a:t>LDA, </a:t>
            </a:r>
            <a:r>
              <a:rPr lang="pt-BR" sz="1600" dirty="0" err="1" smtClean="0"/>
              <a:t>ExtraTreesClassifier</a:t>
            </a:r>
            <a:r>
              <a:rPr lang="pt-BR" sz="1600" dirty="0"/>
              <a:t> </a:t>
            </a:r>
            <a:r>
              <a:rPr lang="pt-BR" sz="1600" dirty="0" smtClean="0"/>
              <a:t>e F-Test </a:t>
            </a:r>
            <a:r>
              <a:rPr lang="pt-BR" sz="1600" dirty="0"/>
              <a:t>nos conjuntos de treino com e sem PCA e teste nos respectivos conjuntos de testes. Qual a acurácia nas 2 condições?</a:t>
            </a:r>
          </a:p>
          <a:p>
            <a:r>
              <a:rPr lang="pt-BR" sz="1600" dirty="0"/>
              <a:t>4. Qual a melhor combinação de classificador e PCA ou não</a:t>
            </a:r>
            <a:r>
              <a:rPr lang="pt-BR" sz="1600" dirty="0" smtClean="0"/>
              <a:t>?</a:t>
            </a:r>
            <a:endParaRPr lang="pt-BR" sz="1600" dirty="0"/>
          </a:p>
        </p:txBody>
      </p:sp>
    </p:spTree>
    <p:extLst>
      <p:ext uri="{BB962C8B-B14F-4D97-AF65-F5344CB8AC3E}">
        <p14:creationId xmlns:p14="http://schemas.microsoft.com/office/powerpoint/2010/main" val="193966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xmlns="" id="{E7900053-F4BF-B547-96C0-5960FB336757}"/>
              </a:ext>
            </a:extLst>
          </p:cNvPr>
          <p:cNvSpPr txBox="1"/>
          <p:nvPr/>
        </p:nvSpPr>
        <p:spPr>
          <a:xfrm>
            <a:off x="1371600" y="1428750"/>
            <a:ext cx="6858000" cy="3170099"/>
          </a:xfrm>
          <a:prstGeom prst="rect">
            <a:avLst/>
          </a:prstGeom>
          <a:noFill/>
        </p:spPr>
        <p:txBody>
          <a:bodyPr wrap="square" rtlCol="0">
            <a:spAutoFit/>
          </a:bodyPr>
          <a:lstStyle/>
          <a:p>
            <a:r>
              <a:rPr lang="pt-BR" sz="4000" b="1" dirty="0" smtClean="0">
                <a:solidFill>
                  <a:schemeClr val="bg1"/>
                </a:solidFill>
              </a:rPr>
              <a:t>Redução </a:t>
            </a:r>
            <a:r>
              <a:rPr lang="pt-BR" sz="4000" b="1" dirty="0">
                <a:solidFill>
                  <a:schemeClr val="bg1"/>
                </a:solidFill>
              </a:rPr>
              <a:t>de dimensionalidade e engenharia de dados. </a:t>
            </a:r>
            <a:r>
              <a:rPr lang="pt-BR" sz="4000" b="1" dirty="0">
                <a:solidFill>
                  <a:schemeClr val="bg1"/>
                </a:solidFill>
              </a:rPr>
              <a:t>Minerando dados complexos. Trabalhando e limpando os Dados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323165"/>
          </a:xfrm>
        </p:spPr>
        <p:txBody>
          <a:bodyPr/>
          <a:lstStyle/>
          <a:p>
            <a:r>
              <a:rPr lang="pt-BR" dirty="0"/>
              <a:t>Engenheiro de </a:t>
            </a:r>
            <a:r>
              <a:rPr lang="pt-BR" dirty="0" smtClean="0"/>
              <a:t>Dados</a:t>
            </a:r>
            <a:endParaRPr lang="pt-BR" dirty="0"/>
          </a:p>
        </p:txBody>
      </p:sp>
      <p:sp>
        <p:nvSpPr>
          <p:cNvPr id="3" name="Espaço Reservado para Texto 2"/>
          <p:cNvSpPr>
            <a:spLocks noGrp="1"/>
          </p:cNvSpPr>
          <p:nvPr>
            <p:ph type="body" idx="1"/>
          </p:nvPr>
        </p:nvSpPr>
        <p:spPr>
          <a:xfrm>
            <a:off x="384724" y="1235482"/>
            <a:ext cx="8374551" cy="2769989"/>
          </a:xfrm>
        </p:spPr>
        <p:txBody>
          <a:bodyPr/>
          <a:lstStyle/>
          <a:p>
            <a:r>
              <a:rPr lang="pt-BR" dirty="0"/>
              <a:t>O Engenheiro de Dados é o responsável pela criação do pipeline que transforma os dados brutos que estão nos mais variados formatos, desde bancos de dados transacionais até arquivos de texto, em um formato que permita ao Cientista de Dados começar seu trabalho. Cabe também ao Engenheiro de Dados manter este pipeline em execução para que os dados possam ser coletados no momento certo, com o nível se segurança exigido pela empresa. O trabalho do Engenheiro de dados é tão importante quanto o trabalho do Cientista de Dados, mas eles costumam ter menos visibilidade, uma vez que estão mais distantes do produto final resultado do processo de análise, o que é produzido pelo Cientista de Dados</a:t>
            </a:r>
            <a:r>
              <a:rPr lang="pt-BR" dirty="0" smtClean="0"/>
              <a:t>.</a:t>
            </a:r>
          </a:p>
          <a:p>
            <a:endParaRPr lang="pt-BR" dirty="0"/>
          </a:p>
        </p:txBody>
      </p:sp>
    </p:spTree>
    <p:extLst>
      <p:ext uri="{BB962C8B-B14F-4D97-AF65-F5344CB8AC3E}">
        <p14:creationId xmlns:p14="http://schemas.microsoft.com/office/powerpoint/2010/main" val="408833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4" name="Retângulo 3"/>
          <p:cNvSpPr/>
          <p:nvPr/>
        </p:nvSpPr>
        <p:spPr>
          <a:xfrm>
            <a:off x="487680" y="1657350"/>
            <a:ext cx="6400800" cy="2862322"/>
          </a:xfrm>
          <a:prstGeom prst="rect">
            <a:avLst/>
          </a:prstGeom>
        </p:spPr>
        <p:txBody>
          <a:bodyPr wrap="square">
            <a:spAutoFit/>
          </a:bodyPr>
          <a:lstStyle/>
          <a:p>
            <a:r>
              <a:rPr lang="pt-BR" dirty="0"/>
              <a:t>Imagine uma aplicação e sua arquitetura de dados</a:t>
            </a:r>
          </a:p>
          <a:p>
            <a:endParaRPr lang="pt-BR" dirty="0"/>
          </a:p>
          <a:p>
            <a:r>
              <a:rPr lang="pt-BR" dirty="0"/>
              <a:t>• Entrada – isso envolve a coleta de dados necessários.</a:t>
            </a:r>
          </a:p>
          <a:p>
            <a:r>
              <a:rPr lang="pt-BR" dirty="0"/>
              <a:t>• Processamento – isso envolve o processamento dos dados para obter os resultados finais desejados.</a:t>
            </a:r>
          </a:p>
          <a:p>
            <a:r>
              <a:rPr lang="pt-BR" dirty="0"/>
              <a:t>• Armazenamento – isso envolve armazenar os resultados finais para recuperação rápida.</a:t>
            </a:r>
          </a:p>
          <a:p>
            <a:r>
              <a:rPr lang="pt-BR" dirty="0"/>
              <a:t>• Acesso – você precisará habilitar uma ferramenta ou usuário para acessar os resultados finais do pipeline.</a:t>
            </a:r>
          </a:p>
          <a:p>
            <a:endParaRPr lang="pt-BR" dirty="0"/>
          </a:p>
        </p:txBody>
      </p:sp>
    </p:spTree>
    <p:extLst>
      <p:ext uri="{BB962C8B-B14F-4D97-AF65-F5344CB8AC3E}">
        <p14:creationId xmlns:p14="http://schemas.microsoft.com/office/powerpoint/2010/main" val="31230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323165"/>
          </a:xfrm>
        </p:spPr>
        <p:txBody>
          <a:bodyPr/>
          <a:lstStyle/>
          <a:p>
            <a:r>
              <a:rPr lang="pt-BR" dirty="0"/>
              <a:t>Engenheiro de </a:t>
            </a:r>
            <a:r>
              <a:rPr lang="pt-BR" dirty="0" smtClean="0"/>
              <a:t>Dados</a:t>
            </a:r>
            <a:endParaRPr lang="pt-BR" dirty="0"/>
          </a:p>
        </p:txBody>
      </p:sp>
      <p:sp>
        <p:nvSpPr>
          <p:cNvPr id="3" name="Espaço Reservado para Texto 2"/>
          <p:cNvSpPr>
            <a:spLocks noGrp="1"/>
          </p:cNvSpPr>
          <p:nvPr>
            <p:ph type="body" idx="1"/>
          </p:nvPr>
        </p:nvSpPr>
        <p:spPr>
          <a:xfrm>
            <a:off x="384724" y="1235482"/>
            <a:ext cx="8374551" cy="2492990"/>
          </a:xfrm>
        </p:spPr>
        <p:txBody>
          <a:bodyPr/>
          <a:lstStyle/>
          <a:p>
            <a:r>
              <a:rPr lang="pt-BR" dirty="0"/>
              <a:t>Habilidades do Engenheiro de Dados</a:t>
            </a:r>
          </a:p>
          <a:p>
            <a:r>
              <a:rPr lang="pt-BR" dirty="0"/>
              <a:t>Um Engenheiro de Dados precisa ser bom em:</a:t>
            </a:r>
          </a:p>
          <a:p>
            <a:r>
              <a:rPr lang="pt-BR" dirty="0"/>
              <a:t>• Arquitetar sistemas distribuídos</a:t>
            </a:r>
          </a:p>
          <a:p>
            <a:r>
              <a:rPr lang="pt-BR" dirty="0"/>
              <a:t>• Criar pipelines confiáveis</a:t>
            </a:r>
          </a:p>
          <a:p>
            <a:r>
              <a:rPr lang="pt-BR" dirty="0"/>
              <a:t>• Combinar fontes de dados</a:t>
            </a:r>
          </a:p>
          <a:p>
            <a:r>
              <a:rPr lang="pt-BR" dirty="0"/>
              <a:t>• Criar a arquitetura de soluções</a:t>
            </a:r>
          </a:p>
          <a:p>
            <a:r>
              <a:rPr lang="pt-BR" dirty="0"/>
              <a:t>• Colaborar com a equipe de Data Science e construir as soluções certas para essas equipes</a:t>
            </a:r>
          </a:p>
          <a:p>
            <a:endParaRPr lang="pt-BR" dirty="0"/>
          </a:p>
        </p:txBody>
      </p:sp>
    </p:spTree>
    <p:extLst>
      <p:ext uri="{BB962C8B-B14F-4D97-AF65-F5344CB8AC3E}">
        <p14:creationId xmlns:p14="http://schemas.microsoft.com/office/powerpoint/2010/main" val="288692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95350"/>
            <a:ext cx="4666615" cy="412934"/>
          </a:xfrm>
          <a:prstGeom prst="rect">
            <a:avLst/>
          </a:prstGeom>
        </p:spPr>
        <p:txBody>
          <a:bodyPr vert="horz" wrap="square" lIns="0" tIns="12700" rIns="0" bIns="0" rtlCol="0">
            <a:spAutoFit/>
          </a:bodyPr>
          <a:lstStyle/>
          <a:p>
            <a:pPr marL="12700">
              <a:lnSpc>
                <a:spcPct val="100000"/>
              </a:lnSpc>
              <a:spcBef>
                <a:spcPts val="100"/>
              </a:spcBef>
            </a:pPr>
            <a:r>
              <a:rPr lang="pt-BR" sz="2600" b="1" spc="-100" dirty="0" smtClean="0">
                <a:solidFill>
                  <a:srgbClr val="111111"/>
                </a:solidFill>
                <a:latin typeface="Arial"/>
                <a:cs typeface="Arial"/>
              </a:rPr>
              <a:t>Redução da dimensionalidade</a:t>
            </a:r>
            <a:endParaRPr lang="pt-BR" sz="2600" b="1" spc="-100" dirty="0">
              <a:solidFill>
                <a:srgbClr val="111111"/>
              </a:solidFill>
              <a:latin typeface="Arial"/>
              <a:cs typeface="Arial"/>
            </a:endParaRPr>
          </a:p>
        </p:txBody>
      </p:sp>
      <p:sp>
        <p:nvSpPr>
          <p:cNvPr id="4" name="Retângulo 3"/>
          <p:cNvSpPr/>
          <p:nvPr/>
        </p:nvSpPr>
        <p:spPr>
          <a:xfrm>
            <a:off x="609600" y="1809750"/>
            <a:ext cx="6172200" cy="2321148"/>
          </a:xfrm>
          <a:prstGeom prst="rect">
            <a:avLst/>
          </a:prstGeom>
        </p:spPr>
        <p:txBody>
          <a:bodyPr wrap="square">
            <a:spAutoFit/>
          </a:bodyPr>
          <a:lstStyle/>
          <a:p>
            <a:pPr marL="12700" algn="just">
              <a:spcBef>
                <a:spcPts val="100"/>
              </a:spcBef>
              <a:buClr>
                <a:srgbClr val="000000"/>
              </a:buClr>
              <a:buSzPts val="600"/>
              <a:tabLst>
                <a:tab pos="287020" algn="l"/>
                <a:tab pos="287655" algn="l"/>
              </a:tabLst>
            </a:pPr>
            <a:endParaRPr lang="pt-BR" dirty="0">
              <a:latin typeface="Verdana"/>
              <a:cs typeface="Verdana"/>
            </a:endParaRPr>
          </a:p>
          <a:p>
            <a:pPr marL="12700" algn="just">
              <a:spcBef>
                <a:spcPts val="100"/>
              </a:spcBef>
              <a:buClr>
                <a:srgbClr val="000000"/>
              </a:buClr>
              <a:buSzPts val="600"/>
              <a:tabLst>
                <a:tab pos="287020" algn="l"/>
                <a:tab pos="287655" algn="l"/>
              </a:tabLst>
            </a:pPr>
            <a:r>
              <a:rPr lang="pt-BR" dirty="0" smtClean="0"/>
              <a:t>Termo</a:t>
            </a:r>
            <a:r>
              <a:rPr lang="pt-BR" dirty="0"/>
              <a:t> </a:t>
            </a:r>
            <a:r>
              <a:rPr lang="pt-BR" i="1" dirty="0"/>
              <a:t>dimensionalidade</a:t>
            </a:r>
            <a:r>
              <a:rPr lang="pt-BR" dirty="0"/>
              <a:t> é atribuído ao número de características de uma representação de padrões, ou seja, a dimensão do espaço de características. As duas principais razões para que a dimensionalidade seja a menor possível são: custo de medição e precisão do classificador. Quando o espaço de características contém somente as características mais salientes, o classificador será mais rápido e ocupará menos memória.</a:t>
            </a:r>
            <a:endParaRPr lang="pt-BR" dirty="0">
              <a:latin typeface="Verdana"/>
              <a:cs typeface="Verdana"/>
            </a:endParaRPr>
          </a:p>
        </p:txBody>
      </p:sp>
    </p:spTree>
    <p:extLst>
      <p:ext uri="{BB962C8B-B14F-4D97-AF65-F5344CB8AC3E}">
        <p14:creationId xmlns:p14="http://schemas.microsoft.com/office/powerpoint/2010/main" val="1491627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5820" y="1809750"/>
            <a:ext cx="7281545" cy="1736373"/>
          </a:xfrm>
          <a:prstGeom prst="rect">
            <a:avLst/>
          </a:prstGeom>
        </p:spPr>
        <p:txBody>
          <a:bodyPr vert="horz" wrap="square" lIns="0" tIns="12700" rIns="0" bIns="0" rtlCol="0">
            <a:spAutoFit/>
          </a:bodyPr>
          <a:lstStyle/>
          <a:p>
            <a:pPr marL="12700" algn="just">
              <a:spcBef>
                <a:spcPts val="100"/>
              </a:spcBef>
              <a:buClr>
                <a:srgbClr val="000000"/>
              </a:buClr>
              <a:buSzPts val="600"/>
              <a:tabLst>
                <a:tab pos="287020" algn="l"/>
                <a:tab pos="287655" algn="l"/>
              </a:tabLst>
            </a:pPr>
            <a:r>
              <a:rPr lang="pt-BR" sz="1600" dirty="0"/>
              <a:t>Com </a:t>
            </a:r>
            <a:r>
              <a:rPr lang="pt-BR" sz="1600" dirty="0" smtClean="0"/>
              <a:t>o aumento</a:t>
            </a:r>
            <a:r>
              <a:rPr lang="pt-BR" sz="1600" dirty="0"/>
              <a:t> horizontal das bases de dados (dimensões / atributos) um problema grave é o aumento da dimensionalidade (</a:t>
            </a:r>
            <a:r>
              <a:rPr lang="pt-BR" sz="1600" dirty="0" err="1"/>
              <a:t>Course</a:t>
            </a:r>
            <a:r>
              <a:rPr lang="pt-BR" sz="1600" dirty="0"/>
              <a:t> </a:t>
            </a:r>
            <a:r>
              <a:rPr lang="pt-BR" sz="1600" dirty="0" err="1"/>
              <a:t>of</a:t>
            </a:r>
            <a:r>
              <a:rPr lang="pt-BR" sz="1600" dirty="0"/>
              <a:t> </a:t>
            </a:r>
            <a:r>
              <a:rPr lang="pt-BR" sz="1600" dirty="0" err="1"/>
              <a:t>Dimensionality</a:t>
            </a:r>
            <a:r>
              <a:rPr lang="pt-BR" sz="1600" dirty="0"/>
              <a:t>) em que temos não somente </a:t>
            </a:r>
            <a:r>
              <a:rPr lang="pt-BR" sz="1600" dirty="0" err="1">
                <a:hlinkClick r:id="rId3"/>
              </a:rPr>
              <a:t>multicolinearidade</a:t>
            </a:r>
            <a:r>
              <a:rPr lang="pt-BR" sz="1600" dirty="0"/>
              <a:t>, </a:t>
            </a:r>
            <a:r>
              <a:rPr lang="pt-BR" sz="1600" dirty="0" err="1">
                <a:hlinkClick r:id="rId4"/>
              </a:rPr>
              <a:t>heteroscedasticidade</a:t>
            </a:r>
            <a:r>
              <a:rPr lang="pt-BR" sz="1600" dirty="0"/>
              <a:t> e </a:t>
            </a:r>
            <a:r>
              <a:rPr lang="pt-BR" sz="1600" dirty="0" err="1">
                <a:hlinkClick r:id="rId5"/>
              </a:rPr>
              <a:t>autocorreação</a:t>
            </a:r>
            <a:r>
              <a:rPr lang="pt-BR" sz="1600" dirty="0"/>
              <a:t> para ficar em exemplos estatísticos simples.  Em termos computacionais nem é preciso dizer que o aumento de atributos faz com que os algoritmos de Data Mining ou Inteligência Computacional tenham que processar um volume de dados muito maior (aumento da complexidade do processamento = maior custo temporal</a:t>
            </a:r>
            <a:r>
              <a:rPr lang="pt-BR" sz="1600" dirty="0" smtClean="0"/>
              <a:t>).</a:t>
            </a:r>
          </a:p>
        </p:txBody>
      </p:sp>
      <p:sp>
        <p:nvSpPr>
          <p:cNvPr id="5" name="object 2"/>
          <p:cNvSpPr txBox="1">
            <a:spLocks noGrp="1"/>
          </p:cNvSpPr>
          <p:nvPr>
            <p:ph type="title"/>
          </p:nvPr>
        </p:nvSpPr>
        <p:spPr>
          <a:xfrm>
            <a:off x="529883" y="514350"/>
            <a:ext cx="4666615" cy="412934"/>
          </a:xfrm>
          <a:prstGeom prst="rect">
            <a:avLst/>
          </a:prstGeom>
        </p:spPr>
        <p:txBody>
          <a:bodyPr vert="horz" wrap="square" lIns="0" tIns="12700" rIns="0" bIns="0" rtlCol="0">
            <a:spAutoFit/>
          </a:bodyPr>
          <a:lstStyle/>
          <a:p>
            <a:pPr marL="12700">
              <a:lnSpc>
                <a:spcPct val="100000"/>
              </a:lnSpc>
              <a:spcBef>
                <a:spcPts val="100"/>
              </a:spcBef>
            </a:pPr>
            <a:r>
              <a:rPr lang="pt-BR" sz="2600" b="1" spc="-100" dirty="0" smtClean="0">
                <a:solidFill>
                  <a:srgbClr val="111111"/>
                </a:solidFill>
                <a:latin typeface="Arial"/>
                <a:cs typeface="Arial"/>
              </a:rPr>
              <a:t>Redução da dimensionalidade</a:t>
            </a:r>
            <a:endParaRPr lang="pt-BR" sz="2600" b="1" spc="-100" dirty="0">
              <a:solidFill>
                <a:srgbClr val="111111"/>
              </a:solidFill>
              <a:latin typeface="Arial"/>
              <a:cs typeface="Arial"/>
            </a:endParaRPr>
          </a:p>
        </p:txBody>
      </p:sp>
    </p:spTree>
    <p:extLst>
      <p:ext uri="{BB962C8B-B14F-4D97-AF65-F5344CB8AC3E}">
        <p14:creationId xmlns:p14="http://schemas.microsoft.com/office/powerpoint/2010/main" val="2972857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8930" y="616281"/>
            <a:ext cx="8346138" cy="369332"/>
          </a:xfrm>
        </p:spPr>
        <p:txBody>
          <a:bodyPr/>
          <a:lstStyle/>
          <a:p>
            <a:r>
              <a:rPr lang="pt-BR" sz="2400" b="1" spc="-100" dirty="0">
                <a:solidFill>
                  <a:srgbClr val="111111"/>
                </a:solidFill>
                <a:latin typeface="Arial"/>
                <a:cs typeface="Arial"/>
              </a:rPr>
              <a:t>Redução da </a:t>
            </a:r>
            <a:r>
              <a:rPr lang="pt-BR" sz="2400" b="1" spc="-100" dirty="0" smtClean="0">
                <a:solidFill>
                  <a:srgbClr val="111111"/>
                </a:solidFill>
                <a:latin typeface="Arial"/>
                <a:cs typeface="Arial"/>
              </a:rPr>
              <a:t>dimensionalidade – Principais técnicas</a:t>
            </a:r>
            <a:endParaRPr lang="pt-BR" dirty="0"/>
          </a:p>
        </p:txBody>
      </p:sp>
      <p:sp>
        <p:nvSpPr>
          <p:cNvPr id="3" name="Espaço Reservado para Texto 2"/>
          <p:cNvSpPr>
            <a:spLocks noGrp="1"/>
          </p:cNvSpPr>
          <p:nvPr>
            <p:ph type="body" idx="1"/>
          </p:nvPr>
        </p:nvSpPr>
        <p:spPr>
          <a:xfrm>
            <a:off x="384724" y="1235482"/>
            <a:ext cx="8374551" cy="1938992"/>
          </a:xfrm>
        </p:spPr>
        <p:txBody>
          <a:bodyPr/>
          <a:lstStyle/>
          <a:p>
            <a:r>
              <a:rPr lang="pt-BR" dirty="0" err="1" smtClean="0"/>
              <a:t>Missing</a:t>
            </a:r>
            <a:r>
              <a:rPr lang="pt-BR" dirty="0" smtClean="0"/>
              <a:t> </a:t>
            </a:r>
            <a:r>
              <a:rPr lang="pt-BR" dirty="0" err="1"/>
              <a:t>Values</a:t>
            </a:r>
            <a:r>
              <a:rPr lang="pt-BR" dirty="0"/>
              <a:t> </a:t>
            </a:r>
            <a:r>
              <a:rPr lang="pt-BR" dirty="0" err="1"/>
              <a:t>Ratio</a:t>
            </a:r>
            <a:r>
              <a:rPr lang="pt-BR" dirty="0" smtClean="0"/>
              <a:t>.</a:t>
            </a:r>
          </a:p>
          <a:p>
            <a:r>
              <a:rPr lang="pt-BR" dirty="0" err="1"/>
              <a:t>Low</a:t>
            </a:r>
            <a:r>
              <a:rPr lang="pt-BR" dirty="0"/>
              <a:t> </a:t>
            </a:r>
            <a:r>
              <a:rPr lang="pt-BR" dirty="0" err="1"/>
              <a:t>Variance</a:t>
            </a:r>
            <a:r>
              <a:rPr lang="pt-BR" dirty="0"/>
              <a:t> </a:t>
            </a:r>
            <a:r>
              <a:rPr lang="pt-BR" dirty="0" err="1" smtClean="0"/>
              <a:t>Filter</a:t>
            </a:r>
            <a:endParaRPr lang="pt-BR" dirty="0" smtClean="0"/>
          </a:p>
          <a:p>
            <a:r>
              <a:rPr lang="pt-BR" dirty="0"/>
              <a:t>High </a:t>
            </a:r>
            <a:r>
              <a:rPr lang="pt-BR" dirty="0" err="1"/>
              <a:t>Correlation</a:t>
            </a:r>
            <a:r>
              <a:rPr lang="pt-BR" dirty="0"/>
              <a:t> </a:t>
            </a:r>
            <a:r>
              <a:rPr lang="pt-BR" dirty="0" err="1" smtClean="0"/>
              <a:t>Filter</a:t>
            </a:r>
            <a:endParaRPr lang="pt-BR" dirty="0" smtClean="0"/>
          </a:p>
          <a:p>
            <a:r>
              <a:rPr lang="pt-BR" dirty="0" err="1"/>
              <a:t>Random</a:t>
            </a:r>
            <a:r>
              <a:rPr lang="pt-BR" dirty="0"/>
              <a:t> </a:t>
            </a:r>
            <a:r>
              <a:rPr lang="pt-BR" dirty="0" err="1"/>
              <a:t>Forests</a:t>
            </a:r>
            <a:r>
              <a:rPr lang="pt-BR" dirty="0"/>
              <a:t> / Ensemble </a:t>
            </a:r>
            <a:r>
              <a:rPr lang="pt-BR" dirty="0" err="1" smtClean="0"/>
              <a:t>Trees</a:t>
            </a:r>
            <a:endParaRPr lang="pt-BR" dirty="0" smtClean="0"/>
          </a:p>
          <a:p>
            <a:r>
              <a:rPr lang="pt-BR" dirty="0"/>
              <a:t>Principal </a:t>
            </a:r>
            <a:r>
              <a:rPr lang="pt-BR" dirty="0" err="1"/>
              <a:t>Component</a:t>
            </a:r>
            <a:r>
              <a:rPr lang="pt-BR" dirty="0"/>
              <a:t> </a:t>
            </a:r>
            <a:r>
              <a:rPr lang="pt-BR" dirty="0" err="1"/>
              <a:t>Analysis</a:t>
            </a:r>
            <a:r>
              <a:rPr lang="pt-BR" dirty="0"/>
              <a:t> (PCA</a:t>
            </a:r>
            <a:r>
              <a:rPr lang="pt-BR" dirty="0" smtClean="0"/>
              <a:t>)</a:t>
            </a:r>
          </a:p>
          <a:p>
            <a:r>
              <a:rPr lang="pt-BR" dirty="0" err="1"/>
              <a:t>Backward</a:t>
            </a:r>
            <a:r>
              <a:rPr lang="pt-BR" dirty="0"/>
              <a:t> </a:t>
            </a:r>
            <a:r>
              <a:rPr lang="pt-BR" dirty="0" err="1"/>
              <a:t>Feature</a:t>
            </a:r>
            <a:r>
              <a:rPr lang="pt-BR" dirty="0"/>
              <a:t> </a:t>
            </a:r>
            <a:r>
              <a:rPr lang="pt-BR" dirty="0" err="1"/>
              <a:t>Elimination</a:t>
            </a:r>
            <a:r>
              <a:rPr lang="pt-BR" dirty="0" smtClean="0"/>
              <a:t>.</a:t>
            </a:r>
          </a:p>
          <a:p>
            <a:r>
              <a:rPr lang="pt-BR" dirty="0" err="1"/>
              <a:t>Forward</a:t>
            </a:r>
            <a:r>
              <a:rPr lang="pt-BR" dirty="0"/>
              <a:t> </a:t>
            </a:r>
            <a:r>
              <a:rPr lang="pt-BR" dirty="0" err="1"/>
              <a:t>Feature</a:t>
            </a:r>
            <a:r>
              <a:rPr lang="pt-BR" dirty="0"/>
              <a:t> </a:t>
            </a:r>
            <a:r>
              <a:rPr lang="pt-BR" dirty="0" err="1"/>
              <a:t>Construction</a:t>
            </a:r>
            <a:endParaRPr lang="pt-BR" dirty="0"/>
          </a:p>
        </p:txBody>
      </p:sp>
    </p:spTree>
    <p:extLst>
      <p:ext uri="{BB962C8B-B14F-4D97-AF65-F5344CB8AC3E}">
        <p14:creationId xmlns:p14="http://schemas.microsoft.com/office/powerpoint/2010/main" val="7835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1302</TotalTime>
  <Words>1630</Words>
  <Application>Microsoft Office PowerPoint</Application>
  <PresentationFormat>Apresentação na tela (16:9)</PresentationFormat>
  <Paragraphs>116</Paragraphs>
  <Slides>20</Slides>
  <Notes>9</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Office Theme</vt:lpstr>
      <vt:lpstr>Apresentação do PowerPoint</vt:lpstr>
      <vt:lpstr>Princípios data mining</vt:lpstr>
      <vt:lpstr>Apresentação do PowerPoint</vt:lpstr>
      <vt:lpstr>Engenheiro de Dados</vt:lpstr>
      <vt:lpstr>Apresentação do PowerPoint</vt:lpstr>
      <vt:lpstr>Engenheiro de Dados</vt:lpstr>
      <vt:lpstr>Redução da dimensionalidade</vt:lpstr>
      <vt:lpstr>Redução da dimensionalidade</vt:lpstr>
      <vt:lpstr>Redução da dimensionalidade – Principais técnicas</vt:lpstr>
      <vt:lpstr>Redução da dimensionalidade </vt:lpstr>
      <vt:lpstr>Apresentação do PowerPoint</vt:lpstr>
      <vt:lpstr>Apresentação do PowerPoint</vt:lpstr>
      <vt:lpstr>Apresentação do PowerPoint</vt:lpstr>
      <vt:lpstr>Apresentação do PowerPoint</vt:lpstr>
      <vt:lpstr>Dados complexos – dados estr &amp; não estruturados (80%)</vt:lpstr>
      <vt:lpstr>Apresentação do PowerPoint</vt:lpstr>
      <vt:lpstr>Apresentação do PowerPoint</vt:lpstr>
      <vt:lpstr>Minenação de textos  Análise de sentimentos Classificação de documentos detecção de fraudes Anúncios contextualizados Filtro de Spam </vt:lpstr>
      <vt:lpstr>Apresentação do PowerPoint</vt:lpstr>
      <vt:lpstr>Tarefa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Universitário 7  Março - Uni7</dc:title>
  <dc:creator>Marcia</dc:creator>
  <cp:lastModifiedBy>Marcia</cp:lastModifiedBy>
  <cp:revision>51</cp:revision>
  <dcterms:created xsi:type="dcterms:W3CDTF">2019-03-09T12:43:04Z</dcterms:created>
  <dcterms:modified xsi:type="dcterms:W3CDTF">2019-04-06T04:24:24Z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2019-03-09T00:00:00Z</vt:filetime>
  </property>
</Properties>
</file>