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649" r:id="rId2"/>
    <p:sldId id="3674" r:id="rId3"/>
    <p:sldId id="3671" r:id="rId4"/>
    <p:sldId id="3672" r:id="rId5"/>
    <p:sldId id="2996" r:id="rId6"/>
    <p:sldId id="3678" r:id="rId7"/>
    <p:sldId id="3000" r:id="rId8"/>
    <p:sldId id="3681" r:id="rId9"/>
    <p:sldId id="3005" r:id="rId10"/>
    <p:sldId id="3003" r:id="rId11"/>
    <p:sldId id="3239" r:id="rId12"/>
    <p:sldId id="3444" r:id="rId13"/>
    <p:sldId id="3241" r:id="rId14"/>
    <p:sldId id="3006" r:id="rId15"/>
    <p:sldId id="3010" r:id="rId16"/>
    <p:sldId id="3052" r:id="rId17"/>
    <p:sldId id="3053" r:id="rId18"/>
    <p:sldId id="3683" r:id="rId19"/>
    <p:sldId id="3445" r:id="rId20"/>
    <p:sldId id="3078" r:id="rId21"/>
    <p:sldId id="3685" r:id="rId22"/>
    <p:sldId id="3086" r:id="rId23"/>
    <p:sldId id="3694" r:id="rId24"/>
    <p:sldId id="3696" r:id="rId25"/>
    <p:sldId id="3301" r:id="rId26"/>
    <p:sldId id="3306" r:id="rId27"/>
    <p:sldId id="3311" r:id="rId28"/>
    <p:sldId id="3560" r:id="rId29"/>
    <p:sldId id="3561" r:id="rId3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shall Schminke" initials="MS" lastIdx="1" clrIdx="0">
    <p:extLst>
      <p:ext uri="{19B8F6BF-5375-455C-9EA6-DF929625EA0E}">
        <p15:presenceInfo xmlns:p15="http://schemas.microsoft.com/office/powerpoint/2012/main" userId="S::mschmink@ucf.edu::ee0483fc-b9a6-4ffa-8041-6b71aa4c24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0" autoAdjust="0"/>
  </p:normalViewPr>
  <p:slideViewPr>
    <p:cSldViewPr snapToGrid="0" showGuides="1">
      <p:cViewPr>
        <p:scale>
          <a:sx n="100" d="100"/>
          <a:sy n="100" d="100"/>
        </p:scale>
        <p:origin x="990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>
            <a:extLst>
              <a:ext uri="{FF2B5EF4-FFF2-40B4-BE49-F238E27FC236}">
                <a16:creationId xmlns:a16="http://schemas.microsoft.com/office/drawing/2014/main" id="{EE735F5A-6918-4F34-9F6D-E85D2A4276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>
            <a:extLst>
              <a:ext uri="{FF2B5EF4-FFF2-40B4-BE49-F238E27FC236}">
                <a16:creationId xmlns:a16="http://schemas.microsoft.com/office/drawing/2014/main" id="{287D183C-8519-4247-9BD3-E38BEE125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Slide Image Placeholder 1">
            <a:extLst>
              <a:ext uri="{FF2B5EF4-FFF2-40B4-BE49-F238E27FC236}">
                <a16:creationId xmlns:a16="http://schemas.microsoft.com/office/drawing/2014/main" id="{25CC6A39-98E9-46AA-8A25-EE0C9CB1B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Notes Placeholder 2">
            <a:extLst>
              <a:ext uri="{FF2B5EF4-FFF2-40B4-BE49-F238E27FC236}">
                <a16:creationId xmlns:a16="http://schemas.microsoft.com/office/drawing/2014/main" id="{38780B66-59AA-4C93-B188-967135194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Slide Image Placeholder 1">
            <a:extLst>
              <a:ext uri="{FF2B5EF4-FFF2-40B4-BE49-F238E27FC236}">
                <a16:creationId xmlns:a16="http://schemas.microsoft.com/office/drawing/2014/main" id="{BD652152-4CE1-48D6-8FF0-442FC769B0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Notes Placeholder 2">
            <a:extLst>
              <a:ext uri="{FF2B5EF4-FFF2-40B4-BE49-F238E27FC236}">
                <a16:creationId xmlns:a16="http://schemas.microsoft.com/office/drawing/2014/main" id="{E36BF854-164F-439B-91A4-E864A8097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Slide Image Placeholder 1">
            <a:extLst>
              <a:ext uri="{FF2B5EF4-FFF2-40B4-BE49-F238E27FC236}">
                <a16:creationId xmlns:a16="http://schemas.microsoft.com/office/drawing/2014/main" id="{004AB029-3C08-4021-982A-F367FD22E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Notes Placeholder 2">
            <a:extLst>
              <a:ext uri="{FF2B5EF4-FFF2-40B4-BE49-F238E27FC236}">
                <a16:creationId xmlns:a16="http://schemas.microsoft.com/office/drawing/2014/main" id="{FBC63EE0-7B88-49C5-AEF9-8A30C9AE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Image Placeholder 1">
            <a:extLst>
              <a:ext uri="{FF2B5EF4-FFF2-40B4-BE49-F238E27FC236}">
                <a16:creationId xmlns:a16="http://schemas.microsoft.com/office/drawing/2014/main" id="{7A4CF949-E547-4E4C-894F-85087B43E8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Notes Placeholder 2">
            <a:extLst>
              <a:ext uri="{FF2B5EF4-FFF2-40B4-BE49-F238E27FC236}">
                <a16:creationId xmlns:a16="http://schemas.microsoft.com/office/drawing/2014/main" id="{7363C865-FF82-4E3F-A125-228E78E67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15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A69C22D0-1163-4F97-B9AD-1150228308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5144C982-BF8F-4215-8BC6-655E28393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Slide Image Placeholder 1">
            <a:extLst>
              <a:ext uri="{FF2B5EF4-FFF2-40B4-BE49-F238E27FC236}">
                <a16:creationId xmlns:a16="http://schemas.microsoft.com/office/drawing/2014/main" id="{D6D29C07-7DE9-49EB-95D0-7F39B34E7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Notes Placeholder 2">
            <a:extLst>
              <a:ext uri="{FF2B5EF4-FFF2-40B4-BE49-F238E27FC236}">
                <a16:creationId xmlns:a16="http://schemas.microsoft.com/office/drawing/2014/main" id="{42CA909D-16E7-4CF9-849A-D571AB8A8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Image Placeholder 1">
            <a:extLst>
              <a:ext uri="{FF2B5EF4-FFF2-40B4-BE49-F238E27FC236}">
                <a16:creationId xmlns:a16="http://schemas.microsoft.com/office/drawing/2014/main" id="{7A4CF949-E547-4E4C-894F-85087B43E8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Notes Placeholder 2">
            <a:extLst>
              <a:ext uri="{FF2B5EF4-FFF2-40B4-BE49-F238E27FC236}">
                <a16:creationId xmlns:a16="http://schemas.microsoft.com/office/drawing/2014/main" id="{7363C865-FF82-4E3F-A125-228E78E67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66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Slide Image Placeholder 1">
            <a:extLst>
              <a:ext uri="{FF2B5EF4-FFF2-40B4-BE49-F238E27FC236}">
                <a16:creationId xmlns:a16="http://schemas.microsoft.com/office/drawing/2014/main" id="{7AFB74DE-827C-41C4-B4F3-63D36EA506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Notes Placeholder 2">
            <a:extLst>
              <a:ext uri="{FF2B5EF4-FFF2-40B4-BE49-F238E27FC236}">
                <a16:creationId xmlns:a16="http://schemas.microsoft.com/office/drawing/2014/main" id="{22DA0D1B-1906-4692-AFD3-541E3E33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Image Placeholder 1">
            <a:extLst>
              <a:ext uri="{FF2B5EF4-FFF2-40B4-BE49-F238E27FC236}">
                <a16:creationId xmlns:a16="http://schemas.microsoft.com/office/drawing/2014/main" id="{7A4CF949-E547-4E4C-894F-85087B43E8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Notes Placeholder 2">
            <a:extLst>
              <a:ext uri="{FF2B5EF4-FFF2-40B4-BE49-F238E27FC236}">
                <a16:creationId xmlns:a16="http://schemas.microsoft.com/office/drawing/2014/main" id="{7363C865-FF82-4E3F-A125-228E78E67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46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Slide Image Placeholder 1">
            <a:extLst>
              <a:ext uri="{FF2B5EF4-FFF2-40B4-BE49-F238E27FC236}">
                <a16:creationId xmlns:a16="http://schemas.microsoft.com/office/drawing/2014/main" id="{396DC938-7845-4CDA-B89D-B67C84A03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Notes Placeholder 2">
            <a:extLst>
              <a:ext uri="{FF2B5EF4-FFF2-40B4-BE49-F238E27FC236}">
                <a16:creationId xmlns:a16="http://schemas.microsoft.com/office/drawing/2014/main" id="{7A80DC9E-87F7-4708-B389-D35E7FA8E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>
            <a:extLst>
              <a:ext uri="{FF2B5EF4-FFF2-40B4-BE49-F238E27FC236}">
                <a16:creationId xmlns:a16="http://schemas.microsoft.com/office/drawing/2014/main" id="{3849543A-9452-4F78-95FF-FF789F53A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Notes Placeholder 2">
            <a:extLst>
              <a:ext uri="{FF2B5EF4-FFF2-40B4-BE49-F238E27FC236}">
                <a16:creationId xmlns:a16="http://schemas.microsoft.com/office/drawing/2014/main" id="{D8E310BF-CBEB-46A9-BDE9-9AFC6257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Slide Image Placeholder 1">
            <a:extLst>
              <a:ext uri="{FF2B5EF4-FFF2-40B4-BE49-F238E27FC236}">
                <a16:creationId xmlns:a16="http://schemas.microsoft.com/office/drawing/2014/main" id="{F4BED6AC-041E-4FB9-BA6C-ABAE34D6BE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Notes Placeholder 2">
            <a:extLst>
              <a:ext uri="{FF2B5EF4-FFF2-40B4-BE49-F238E27FC236}">
                <a16:creationId xmlns:a16="http://schemas.microsoft.com/office/drawing/2014/main" id="{9258F0CE-B749-43C8-AD0E-512C37143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Slide Image Placeholder 1">
            <a:extLst>
              <a:ext uri="{FF2B5EF4-FFF2-40B4-BE49-F238E27FC236}">
                <a16:creationId xmlns:a16="http://schemas.microsoft.com/office/drawing/2014/main" id="{F94B3673-04E1-4436-BD3D-6941C75123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Notes Placeholder 2">
            <a:extLst>
              <a:ext uri="{FF2B5EF4-FFF2-40B4-BE49-F238E27FC236}">
                <a16:creationId xmlns:a16="http://schemas.microsoft.com/office/drawing/2014/main" id="{67E4D558-4F6F-4EBB-884C-391CB821F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Slide Image Placeholder 1">
            <a:extLst>
              <a:ext uri="{FF2B5EF4-FFF2-40B4-BE49-F238E27FC236}">
                <a16:creationId xmlns:a16="http://schemas.microsoft.com/office/drawing/2014/main" id="{6B9A6B9A-B4A8-4B7D-9711-2F76A8868E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Notes Placeholder 2">
            <a:extLst>
              <a:ext uri="{FF2B5EF4-FFF2-40B4-BE49-F238E27FC236}">
                <a16:creationId xmlns:a16="http://schemas.microsoft.com/office/drawing/2014/main" id="{1CB9D92A-4878-41D5-A219-9A4BD2D27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Slide Image Placeholder 1">
            <a:extLst>
              <a:ext uri="{FF2B5EF4-FFF2-40B4-BE49-F238E27FC236}">
                <a16:creationId xmlns:a16="http://schemas.microsoft.com/office/drawing/2014/main" id="{749DA920-8F62-4363-9355-590EFA1B8C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Notes Placeholder 2">
            <a:extLst>
              <a:ext uri="{FF2B5EF4-FFF2-40B4-BE49-F238E27FC236}">
                <a16:creationId xmlns:a16="http://schemas.microsoft.com/office/drawing/2014/main" id="{D207C44F-0D22-428B-97B7-3551A37F8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>
            <a:extLst>
              <a:ext uri="{FF2B5EF4-FFF2-40B4-BE49-F238E27FC236}">
                <a16:creationId xmlns:a16="http://schemas.microsoft.com/office/drawing/2014/main" id="{864FD08E-80EB-4CA4-B3CC-EAC9907F40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Notes Placeholder 2">
            <a:extLst>
              <a:ext uri="{FF2B5EF4-FFF2-40B4-BE49-F238E27FC236}">
                <a16:creationId xmlns:a16="http://schemas.microsoft.com/office/drawing/2014/main" id="{58B4008F-F660-4F5A-85FF-A8F1413F9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>
            <a:extLst>
              <a:ext uri="{FF2B5EF4-FFF2-40B4-BE49-F238E27FC236}">
                <a16:creationId xmlns:a16="http://schemas.microsoft.com/office/drawing/2014/main" id="{574F12F2-8A5F-450E-89E8-7C028AD748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>
            <a:extLst>
              <a:ext uri="{FF2B5EF4-FFF2-40B4-BE49-F238E27FC236}">
                <a16:creationId xmlns:a16="http://schemas.microsoft.com/office/drawing/2014/main" id="{58DAFA80-BFE1-47C2-A109-CE7DA9577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>
            <a:extLst>
              <a:ext uri="{FF2B5EF4-FFF2-40B4-BE49-F238E27FC236}">
                <a16:creationId xmlns:a16="http://schemas.microsoft.com/office/drawing/2014/main" id="{61937FE2-6B52-40E8-8725-26ECA06FBE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Notes Placeholder 2">
            <a:extLst>
              <a:ext uri="{FF2B5EF4-FFF2-40B4-BE49-F238E27FC236}">
                <a16:creationId xmlns:a16="http://schemas.microsoft.com/office/drawing/2014/main" id="{22743B82-1E8D-42B2-B237-058E5E914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>
            <a:extLst>
              <a:ext uri="{FF2B5EF4-FFF2-40B4-BE49-F238E27FC236}">
                <a16:creationId xmlns:a16="http://schemas.microsoft.com/office/drawing/2014/main" id="{CD392E80-D1E1-4A9A-BFF0-69EF908684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Notes Placeholder 2">
            <a:extLst>
              <a:ext uri="{FF2B5EF4-FFF2-40B4-BE49-F238E27FC236}">
                <a16:creationId xmlns:a16="http://schemas.microsoft.com/office/drawing/2014/main" id="{F999C28B-8CA6-40CC-9F3C-414DF9D52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Image Placeholder 1">
            <a:extLst>
              <a:ext uri="{FF2B5EF4-FFF2-40B4-BE49-F238E27FC236}">
                <a16:creationId xmlns:a16="http://schemas.microsoft.com/office/drawing/2014/main" id="{F8E6CFE8-4142-4ACB-9A6B-B8B2C8048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Notes Placeholder 2">
            <a:extLst>
              <a:ext uri="{FF2B5EF4-FFF2-40B4-BE49-F238E27FC236}">
                <a16:creationId xmlns:a16="http://schemas.microsoft.com/office/drawing/2014/main" id="{BFBE4154-110A-4D4F-A777-7FF206A0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>
            <a:extLst>
              <a:ext uri="{FF2B5EF4-FFF2-40B4-BE49-F238E27FC236}">
                <a16:creationId xmlns:a16="http://schemas.microsoft.com/office/drawing/2014/main" id="{906AF945-92CB-4E3C-83BE-2126215024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Notes Placeholder 2">
            <a:extLst>
              <a:ext uri="{FF2B5EF4-FFF2-40B4-BE49-F238E27FC236}">
                <a16:creationId xmlns:a16="http://schemas.microsoft.com/office/drawing/2014/main" id="{5BEC3732-2B38-4CDA-990A-C78DB3D8D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>
            <a:extLst>
              <a:ext uri="{FF2B5EF4-FFF2-40B4-BE49-F238E27FC236}">
                <a16:creationId xmlns:a16="http://schemas.microsoft.com/office/drawing/2014/main" id="{7B1ED9BC-F0B7-4059-82D8-0F8638CB56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Notes Placeholder 2">
            <a:extLst>
              <a:ext uri="{FF2B5EF4-FFF2-40B4-BE49-F238E27FC236}">
                <a16:creationId xmlns:a16="http://schemas.microsoft.com/office/drawing/2014/main" id="{D5C6380D-4CB2-4324-AEFA-BCAF95749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D0F65BE-FABD-4EE8-9809-32B20E3A8D31}"/>
              </a:ext>
            </a:extLst>
          </p:cNvPr>
          <p:cNvSpPr/>
          <p:nvPr/>
        </p:nvSpPr>
        <p:spPr>
          <a:xfrm>
            <a:off x="0" y="4665133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687DCE86-F355-4B96-899B-B65CD3A120F5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4953001"/>
            <a:ext cx="12196233" cy="1911351"/>
            <a:chOff x="-3765" y="4832896"/>
            <a:chExt cx="9147765" cy="2032192"/>
          </a:xfrm>
        </p:grpSpPr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40BC898C-9C4B-4711-889A-ABA6ED73A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986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7CBE4A7F-7E7D-4DC2-8844-A4279E9B8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4A4686C9-299C-4D7A-B33F-2B126C488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7E0FA83-6D66-48E8-9705-4356841811ED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r">
              <a:defRPr sz="64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85342" indent="0" algn="r">
              <a:buNone/>
              <a:defRPr>
                <a:solidFill>
                  <a:schemeClr val="tx2"/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6F06D1E5-58AA-4DE1-B52B-074F09F5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>
            <a:extLst>
              <a:ext uri="{FF2B5EF4-FFF2-40B4-BE49-F238E27FC236}">
                <a16:creationId xmlns:a16="http://schemas.microsoft.com/office/drawing/2014/main" id="{9638CF30-C226-4ED2-B210-CFB88AFD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6B0B3E6A-F596-4156-8796-BEB770AC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C6F380-2FBD-43DE-ADAC-C55F239BB1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8679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CBE81AD4-3452-4A3E-85BF-A6168F89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68EF9120-DE70-4D66-97E0-E0B470DC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43B9DCA9-2B8C-478D-81D9-D72F443C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334F09-AE56-42B0-99DE-6419D4A32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67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  <p:sldLayoutId id="2147483703" r:id="rId53"/>
    <p:sldLayoutId id="2147483705" r:id="rId5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ucf.edu/BusinessResear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hyperlink" Target="http://guides.ucf.edu/BusinessResearch" TargetMode="Externa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2.jpeg"/><Relationship Id="rId5" Type="http://schemas.openxmlformats.org/officeDocument/2006/relationships/hyperlink" Target="http://business.ucf.edu/college/bloomberg-professional-service/" TargetMode="External"/><Relationship Id="rId4" Type="http://schemas.openxmlformats.org/officeDocument/2006/relationships/hyperlink" Target="http://www.sec.gov/edgar/searchedgar/companysearch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797843"/>
            <a:ext cx="4986338" cy="3262311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MAN 4720 -  Strategic Management: </a:t>
            </a:r>
            <a:br>
              <a:rPr lang="en-US" sz="5300" dirty="0"/>
            </a:br>
            <a:br>
              <a:rPr lang="en-US" sz="5300" dirty="0"/>
            </a:br>
            <a:r>
              <a:rPr lang="en-US" sz="4900" dirty="0"/>
              <a:t>The Capstone Class</a:t>
            </a:r>
            <a:br>
              <a:rPr lang="en-US" sz="4900"/>
            </a:br>
            <a:r>
              <a:rPr lang="en-US" sz="4900"/>
              <a:t>Monday Jan 25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5264952"/>
            <a:ext cx="4986338" cy="976311"/>
          </a:xfrm>
        </p:spPr>
        <p:txBody>
          <a:bodyPr>
            <a:normAutofit/>
          </a:bodyPr>
          <a:lstStyle/>
          <a:p>
            <a:r>
              <a:rPr lang="en-US" dirty="0"/>
              <a:t>Brought to you by Dr. Schminke and the awesome Capstone team </a:t>
            </a:r>
          </a:p>
        </p:txBody>
      </p:sp>
    </p:spTree>
    <p:extLst>
      <p:ext uri="{BB962C8B-B14F-4D97-AF65-F5344CB8AC3E}">
        <p14:creationId xmlns:p14="http://schemas.microsoft.com/office/powerpoint/2010/main" val="15568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68DFC0F-93DC-49E5-9129-2F5C329642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1286" y="214315"/>
            <a:ext cx="10390716" cy="1462087"/>
          </a:xfrm>
        </p:spPr>
        <p:txBody>
          <a:bodyPr vert="horz" lIns="120651" tIns="59267" rIns="120651" bIns="59267" rtlCol="0" anchor="ctr">
            <a:normAutofit/>
          </a:bodyPr>
          <a:lstStyle/>
          <a:p>
            <a:pPr>
              <a:defRPr/>
            </a:pPr>
            <a:r>
              <a:rPr lang="en-US" altLang="en-US"/>
              <a:t>External analysis:  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15E3F7F-589C-492B-8BD9-EADB39D097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828800"/>
            <a:ext cx="10668000" cy="4419600"/>
          </a:xfrm>
        </p:spPr>
        <p:txBody>
          <a:bodyPr vert="horz" lIns="120651" tIns="59267" rIns="120651" bIns="59267" rtlCol="0">
            <a:normAutofit/>
          </a:bodyPr>
          <a:lstStyle/>
          <a:p>
            <a:pPr marL="487668" indent="-341367">
              <a:buFont typeface="Wingdings 3"/>
              <a:buChar char=""/>
              <a:defRPr/>
            </a:pPr>
            <a:r>
              <a:rPr lang="en-US" altLang="en-US" dirty="0"/>
              <a:t>External analysis allows you to explore the O&amp;T side of SWOT across these layers</a:t>
            </a:r>
          </a:p>
          <a:p>
            <a:pPr marL="487668" indent="-341367">
              <a:buFont typeface="Wingdings 3"/>
              <a:buChar char=""/>
              <a:defRPr/>
            </a:pPr>
            <a:r>
              <a:rPr lang="en-US" altLang="en-US" dirty="0"/>
              <a:t>(Remember SWOT from other classes?  We’ll review it in a few minutes)</a:t>
            </a:r>
          </a:p>
          <a:p>
            <a:pPr marL="487668" indent="-341367">
              <a:buFont typeface="Wingdings 3"/>
              <a:buChar char=""/>
              <a:defRPr/>
            </a:pPr>
            <a:r>
              <a:rPr lang="en-US" altLang="en-US" dirty="0"/>
              <a:t>SWOT is necessary for performing a strategic analysis of a particular firm</a:t>
            </a:r>
          </a:p>
          <a:p>
            <a:pPr marL="487668" indent="-341367">
              <a:buFont typeface="Wingdings 3"/>
              <a:buChar char=""/>
              <a:defRPr/>
            </a:pPr>
            <a:r>
              <a:rPr lang="en-US" altLang="en-US" dirty="0"/>
              <a:t>To do that we need some tools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PESTEL forces (bigger than just the industry)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Porter’s Five Forces (the industry itself)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(Later: Strategic Group Maps: within-industry groups)</a:t>
            </a:r>
          </a:p>
          <a:p>
            <a:pPr marL="487668" indent="-341367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42DC298-D8C9-440E-A73C-F61DD7A44C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7605" y="228603"/>
            <a:ext cx="8769345" cy="1462087"/>
          </a:xfrm>
        </p:spPr>
        <p:txBody>
          <a:bodyPr vert="horz" lIns="120651" tIns="59267" rIns="120651" bIns="59267" rtlCol="0" anchor="ctr">
            <a:normAutofit/>
          </a:bodyPr>
          <a:lstStyle/>
          <a:p>
            <a:pPr>
              <a:defRPr/>
            </a:pPr>
            <a:r>
              <a:rPr lang="en-US" altLang="en-US" sz="4000" dirty="0"/>
              <a:t>External analysis: Beyond the industry  (the macro-environment)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61F27BC-8D70-4EEE-B257-956C37C401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10769600" cy="4775200"/>
          </a:xfrm>
        </p:spPr>
        <p:txBody>
          <a:bodyPr vert="horz" lIns="120651" tIns="59267" rIns="120651" bIns="59267" rtlCol="0">
            <a:normAutofit lnSpcReduction="10000"/>
          </a:bodyPr>
          <a:lstStyle/>
          <a:p>
            <a:pPr marL="487668" indent="-341367">
              <a:buFont typeface="Wingdings 3"/>
              <a:buChar char=""/>
              <a:defRPr/>
            </a:pPr>
            <a:r>
              <a:rPr lang="en-US" altLang="en-US" dirty="0"/>
              <a:t>PESTEL forces 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Political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Economic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Socio-cultural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Technological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Environmental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Legal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endParaRPr lang="en-US" altLang="en-US" dirty="0">
              <a:solidFill>
                <a:srgbClr val="0070C0"/>
              </a:solidFill>
            </a:endParaRPr>
          </a:p>
          <a:p>
            <a:pPr marL="488260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UCF Library uses PESTEL: </a:t>
            </a:r>
            <a:r>
              <a:rPr lang="en-US" altLang="en-US" u="sng" dirty="0">
                <a:hlinkClick r:id="rId3"/>
              </a:rPr>
              <a:t>http://guides.ucf.edu/BusinessResearch</a:t>
            </a:r>
            <a:r>
              <a:rPr lang="en-US" altLang="en-US" dirty="0"/>
              <a:t> </a:t>
            </a:r>
          </a:p>
          <a:p>
            <a:pPr marL="488260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Text (Ch 4) uses STEEPG: </a:t>
            </a:r>
          </a:p>
          <a:p>
            <a:pPr marL="828527" lvl="1">
              <a:buFont typeface="Wingdings 2"/>
              <a:buChar char=""/>
              <a:defRPr/>
            </a:pPr>
            <a:r>
              <a:rPr lang="en-US" altLang="en-US" dirty="0"/>
              <a:t>Puts Legal in with Political (let’s clear that up)</a:t>
            </a:r>
          </a:p>
          <a:p>
            <a:pPr marL="828527" lvl="1">
              <a:buFont typeface="Wingdings 2"/>
              <a:buChar char=""/>
              <a:defRPr/>
            </a:pPr>
            <a:r>
              <a:rPr lang="en-US" altLang="en-US" dirty="0"/>
              <a:t>Adds Global (but all can be local, regional, national, int’l)		</a:t>
            </a:r>
          </a:p>
          <a:p>
            <a:pPr marL="487668" indent="-341367">
              <a:buFont typeface="Wingdings 3"/>
              <a:buChar char=""/>
              <a:defRPr/>
            </a:pPr>
            <a:endParaRPr lang="en-US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51C697F-298D-44F7-9D1A-2838ADDA23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7605" y="228603"/>
            <a:ext cx="8521695" cy="1462087"/>
          </a:xfrm>
        </p:spPr>
        <p:txBody>
          <a:bodyPr vert="horz" lIns="120651" tIns="59267" rIns="120651" bIns="59267" rtlCol="0" anchor="ctr">
            <a:normAutofit/>
          </a:bodyPr>
          <a:lstStyle/>
          <a:p>
            <a:pPr>
              <a:defRPr/>
            </a:pPr>
            <a:r>
              <a:rPr lang="en-US" altLang="en-US" sz="4000" dirty="0"/>
              <a:t>External analysis: Beyond the industry (the macro-environment)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6B41AF4-FD66-4B20-86E8-A5062D3374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10769600" cy="4419600"/>
          </a:xfrm>
        </p:spPr>
        <p:txBody>
          <a:bodyPr vert="horz" lIns="120651" tIns="59267" rIns="120651" bIns="59267" rtlCol="0">
            <a:normAutofit/>
          </a:bodyPr>
          <a:lstStyle/>
          <a:p>
            <a:pPr marL="487668" indent="-341367">
              <a:buFont typeface="Wingdings 3"/>
              <a:buChar char=""/>
              <a:defRPr/>
            </a:pPr>
            <a:r>
              <a:rPr lang="en-US" altLang="en-US" dirty="0"/>
              <a:t>PESTEL forces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Political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Economic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Socio-cultural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Technological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Environmental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Legal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endParaRPr lang="en-US" altLang="en-US" dirty="0"/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Of course, these are not razor-sharp boundaries</a:t>
            </a:r>
          </a:p>
          <a:p>
            <a:pPr marL="829035" lvl="1">
              <a:spcBef>
                <a:spcPts val="432"/>
              </a:spcBef>
              <a:buNone/>
              <a:defRPr/>
            </a:pPr>
            <a:r>
              <a:rPr lang="en-US" altLang="en-US" dirty="0"/>
              <a:t>			</a:t>
            </a:r>
          </a:p>
          <a:p>
            <a:pPr marL="487668" indent="-341367">
              <a:buFont typeface="Wingdings 3"/>
              <a:buChar char=""/>
              <a:defRPr/>
            </a:pPr>
            <a:endParaRPr lang="en-US" altLang="en-US" dirty="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3E70EEB-0C2C-4B7F-9EB9-962EDADD17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7605" y="228603"/>
            <a:ext cx="8769345" cy="1462087"/>
          </a:xfrm>
        </p:spPr>
        <p:txBody>
          <a:bodyPr vert="horz" lIns="120651" tIns="59267" rIns="120651" bIns="59267" rtlCol="0" anchor="ctr">
            <a:normAutofit/>
          </a:bodyPr>
          <a:lstStyle/>
          <a:p>
            <a:pPr>
              <a:defRPr/>
            </a:pPr>
            <a:r>
              <a:rPr lang="en-US" altLang="en-US" sz="4000" dirty="0"/>
              <a:t>External analysis: Beyond the industry (the macro-environment)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FD74A2E4-FB3E-4400-A2B0-190070E2AA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10769600" cy="4953000"/>
          </a:xfrm>
        </p:spPr>
        <p:txBody>
          <a:bodyPr vert="horz" lIns="120651" tIns="59267" rIns="120651" bIns="59267" rtlCol="0">
            <a:normAutofit/>
          </a:bodyPr>
          <a:lstStyle/>
          <a:p>
            <a:pPr marL="487668" indent="-341367">
              <a:buFont typeface="Wingdings 3"/>
              <a:buChar char=""/>
              <a:defRPr/>
            </a:pPr>
            <a:r>
              <a:rPr lang="en-US" altLang="en-US" dirty="0"/>
              <a:t>PESTEL forces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Political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Economic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Socio-cultural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Technological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Environmental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Legal</a:t>
            </a:r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endParaRPr lang="en-US" altLang="en-US" dirty="0"/>
          </a:p>
          <a:p>
            <a:pPr marL="829035" lvl="1">
              <a:spcBef>
                <a:spcPts val="432"/>
              </a:spcBef>
              <a:buFont typeface="Verdana"/>
              <a:buChar char="◦"/>
              <a:defRPr/>
            </a:pPr>
            <a:r>
              <a:rPr lang="en-US" altLang="en-US" dirty="0"/>
              <a:t>For each: What’s happening?  And…</a:t>
            </a:r>
          </a:p>
          <a:p>
            <a:pPr marL="1146019" lvl="2">
              <a:buFont typeface="Wingdings 2"/>
              <a:buChar char=""/>
              <a:defRPr/>
            </a:pPr>
            <a:r>
              <a:rPr lang="en-US" altLang="en-US" dirty="0"/>
              <a:t>What keeps you awake at night?  (Threats)</a:t>
            </a:r>
          </a:p>
          <a:p>
            <a:pPr marL="1146019" lvl="2">
              <a:buFont typeface="Wingdings 2"/>
              <a:buChar char=""/>
              <a:defRPr/>
            </a:pPr>
            <a:r>
              <a:rPr lang="en-US" altLang="en-US" dirty="0"/>
              <a:t>What gets you out of bed in the morning?  (Opportunities)</a:t>
            </a:r>
          </a:p>
          <a:p>
            <a:pPr marL="829035" lvl="1">
              <a:spcBef>
                <a:spcPts val="432"/>
              </a:spcBef>
              <a:buNone/>
              <a:defRPr/>
            </a:pPr>
            <a:r>
              <a:rPr lang="en-US" altLang="en-US" dirty="0"/>
              <a:t>			</a:t>
            </a:r>
          </a:p>
          <a:p>
            <a:pPr marL="487668" indent="-341367">
              <a:buFont typeface="Wingdings 3"/>
              <a:buChar char=""/>
              <a:defRPr/>
            </a:pPr>
            <a:endParaRPr lang="en-US" altLang="en-US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9AA4FBA-F548-4205-AA6F-AF11DC3592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1286" y="214315"/>
            <a:ext cx="10390716" cy="1462087"/>
          </a:xfrm>
        </p:spPr>
        <p:txBody>
          <a:bodyPr vert="horz" lIns="120651" tIns="59267" rIns="120651" bIns="59267" rtlCol="0" anchor="ctr">
            <a:normAutofit/>
          </a:bodyPr>
          <a:lstStyle/>
          <a:p>
            <a:pPr>
              <a:defRPr/>
            </a:pPr>
            <a:r>
              <a:rPr lang="en-US" altLang="en-US" sz="4000" dirty="0"/>
              <a:t>External analysis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13522C90-D323-4101-9370-E84042A32E2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9600" y="1905000"/>
            <a:ext cx="10769600" cy="4419600"/>
          </a:xfrm>
        </p:spPr>
        <p:txBody>
          <a:bodyPr vert="horz" lIns="120651" tIns="59267" rIns="120651" bIns="59267" rtlCol="0">
            <a:normAutofit/>
          </a:bodyPr>
          <a:lstStyle/>
          <a:p>
            <a:pPr eaLnBrk="1" hangingPunct="1"/>
            <a:r>
              <a:rPr lang="en-US" altLang="en-US" sz="4000" dirty="0"/>
              <a:t>The </a:t>
            </a:r>
            <a:r>
              <a:rPr lang="en-US" altLang="en-US" sz="4000" u="sng" dirty="0"/>
              <a:t>industry</a:t>
            </a:r>
            <a:r>
              <a:rPr lang="en-US" altLang="en-US" sz="4000" dirty="0"/>
              <a:t> is the most proximal force</a:t>
            </a:r>
          </a:p>
          <a:p>
            <a:pPr lvl="1" eaLnBrk="1" hangingPunct="1"/>
            <a:r>
              <a:rPr lang="en-US" altLang="en-US" sz="3200" dirty="0"/>
              <a:t>We have a framework for that: Porter’s Five Forces</a:t>
            </a:r>
          </a:p>
          <a:p>
            <a:pPr lvl="1" eaLnBrk="1" hangingPunct="1"/>
            <a:r>
              <a:rPr lang="en-US" altLang="en-US" sz="3200" dirty="0"/>
              <a:t>Again, within each force, different </a:t>
            </a:r>
            <a:r>
              <a:rPr lang="en-US" altLang="en-US" sz="3200" dirty="0" err="1"/>
              <a:t>Os</a:t>
            </a:r>
            <a:r>
              <a:rPr lang="en-US" altLang="en-US" sz="3200" dirty="0"/>
              <a:t> and Ts emerge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1641ED6-8EF3-4F75-AB4E-B373B19E66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1286" y="214315"/>
            <a:ext cx="10390716" cy="1462087"/>
          </a:xfrm>
        </p:spPr>
        <p:txBody>
          <a:bodyPr vert="horz" lIns="120651" tIns="59267" rIns="120651" bIns="59267" rtlCol="0" anchor="ctr">
            <a:normAutofit/>
          </a:bodyPr>
          <a:lstStyle/>
          <a:p>
            <a:pPr>
              <a:defRPr/>
            </a:pPr>
            <a:r>
              <a:rPr lang="en-US" altLang="en-US" sz="4000" dirty="0"/>
              <a:t>External analysis:  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E92FBCCA-B0B9-4543-9EC4-C05C90F5658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12800" y="1905000"/>
            <a:ext cx="9340850" cy="4419600"/>
          </a:xfrm>
        </p:spPr>
        <p:txBody>
          <a:bodyPr vert="horz" lIns="120651" tIns="59267" rIns="120651" bIns="59267" rtlCol="0">
            <a:normAutofit/>
          </a:bodyPr>
          <a:lstStyle/>
          <a:p>
            <a:pPr eaLnBrk="1" hangingPunct="1"/>
            <a:r>
              <a:rPr lang="en-US" altLang="en-US" sz="3200" dirty="0"/>
              <a:t>The overriding question for all of this is whether the industry is attractive:</a:t>
            </a:r>
          </a:p>
          <a:p>
            <a:pPr lvl="1" eaLnBrk="1" hangingPunct="1"/>
            <a:r>
              <a:rPr lang="en-US" altLang="en-US" sz="3200" dirty="0">
                <a:solidFill>
                  <a:srgbClr val="0070C0"/>
                </a:solidFill>
              </a:rPr>
              <a:t>Is this a game we want to play?</a:t>
            </a:r>
          </a:p>
          <a:p>
            <a:pPr eaLnBrk="1" hangingPunct="1"/>
            <a:r>
              <a:rPr lang="en-US" altLang="en-US" sz="3200" dirty="0"/>
              <a:t>If yes:</a:t>
            </a:r>
          </a:p>
          <a:p>
            <a:pPr lvl="1" eaLnBrk="1" hangingPunct="1"/>
            <a:r>
              <a:rPr lang="en-US" altLang="en-US" sz="3200" dirty="0"/>
              <a:t>What do we need to take advantage of, or position ourselves against, as we move ahead with our strategic thinking and planning?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>
            <a:extLst>
              <a:ext uri="{FF2B5EF4-FFF2-40B4-BE49-F238E27FC236}">
                <a16:creationId xmlns:a16="http://schemas.microsoft.com/office/drawing/2014/main" id="{B5DC2D06-54FD-49F1-B854-5F31CD822A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7605" y="304800"/>
            <a:ext cx="10390716" cy="1462088"/>
          </a:xfrm>
        </p:spPr>
        <p:txBody>
          <a:bodyPr vert="horz" lIns="120651" tIns="59267" rIns="120651" bIns="59267" rtlCol="0" anchor="ctr">
            <a:normAutofit fontScale="90000"/>
          </a:bodyPr>
          <a:lstStyle/>
          <a:p>
            <a:pPr>
              <a:defRPr/>
            </a:pPr>
            <a:r>
              <a:rPr lang="en-US" altLang="en-US" sz="5333" dirty="0"/>
              <a:t>The search for </a:t>
            </a:r>
            <a:r>
              <a:rPr lang="en-US" altLang="en-US" sz="5333" dirty="0" err="1"/>
              <a:t>Os</a:t>
            </a:r>
            <a:r>
              <a:rPr lang="en-US" altLang="en-US" sz="5333" dirty="0"/>
              <a:t> and </a:t>
            </a:r>
            <a:r>
              <a:rPr lang="en-US" altLang="en-US" sz="5333" dirty="0" err="1"/>
              <a:t>Ts</a:t>
            </a:r>
            <a:r>
              <a:rPr lang="en-US" altLang="en-US" sz="5333" dirty="0"/>
              <a:t> within an industry isn’t random</a:t>
            </a:r>
          </a:p>
        </p:txBody>
      </p:sp>
      <p:sp>
        <p:nvSpPr>
          <p:cNvPr id="233475" name="Rectangle 4">
            <a:extLst>
              <a:ext uri="{FF2B5EF4-FFF2-40B4-BE49-F238E27FC236}">
                <a16:creationId xmlns:a16="http://schemas.microsoft.com/office/drawing/2014/main" id="{C12CEE19-8E76-470F-AF7C-A76B3B05503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12800" y="1905000"/>
            <a:ext cx="10363200" cy="4114800"/>
          </a:xfrm>
        </p:spPr>
        <p:txBody>
          <a:bodyPr vert="horz" lIns="120651" tIns="59267" rIns="120651" bIns="59267" rtlCol="0">
            <a:normAutofit/>
          </a:bodyPr>
          <a:lstStyle/>
          <a:p>
            <a:pPr eaLnBrk="1" hangingPunct="1"/>
            <a:r>
              <a:rPr lang="en-US" altLang="en-US" sz="3200" dirty="0"/>
              <a:t>Porter guides us in it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>
            <a:extLst>
              <a:ext uri="{FF2B5EF4-FFF2-40B4-BE49-F238E27FC236}">
                <a16:creationId xmlns:a16="http://schemas.microsoft.com/office/drawing/2014/main" id="{B42B0F7B-CD2D-4D64-B8B0-2FDDA75D8B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90086" y="228600"/>
            <a:ext cx="10289116" cy="1462088"/>
          </a:xfrm>
        </p:spPr>
        <p:txBody>
          <a:bodyPr vert="horz" lIns="120651" tIns="59267" rIns="120651" bIns="59267" rtlCol="0" anchor="ctr">
            <a:normAutofit/>
          </a:bodyPr>
          <a:lstStyle/>
          <a:p>
            <a:pPr>
              <a:defRPr/>
            </a:pPr>
            <a:r>
              <a:rPr lang="en-US" altLang="en-US" sz="4267" dirty="0"/>
              <a:t>There are “Five Forces” that influence the competitive structure of an industry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5F98B974-2B0B-4902-A8B0-B34436702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94609"/>
            <a:ext cx="6976921" cy="62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10B3EC-79DD-441B-A7A2-D9B55285098C}"/>
              </a:ext>
            </a:extLst>
          </p:cNvPr>
          <p:cNvSpPr txBox="1"/>
          <p:nvPr/>
        </p:nvSpPr>
        <p:spPr>
          <a:xfrm>
            <a:off x="438150" y="4733925"/>
            <a:ext cx="43719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Porter’s Five Forces that</a:t>
            </a:r>
          </a:p>
          <a:p>
            <a:pPr algn="ctr"/>
            <a:r>
              <a:rPr lang="en-US" sz="3200" dirty="0"/>
              <a:t>shape the competitive structure of an industry…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8FD31-F9FA-4F4F-AA39-AC4A0BFBA56C}"/>
              </a:ext>
            </a:extLst>
          </p:cNvPr>
          <p:cNvSpPr txBox="1"/>
          <p:nvPr/>
        </p:nvSpPr>
        <p:spPr>
          <a:xfrm>
            <a:off x="7277100" y="4733925"/>
            <a:ext cx="42862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…and therefore, its attractiveness</a:t>
            </a:r>
          </a:p>
        </p:txBody>
      </p:sp>
    </p:spTree>
    <p:extLst>
      <p:ext uri="{BB962C8B-B14F-4D97-AF65-F5344CB8AC3E}">
        <p14:creationId xmlns:p14="http://schemas.microsoft.com/office/powerpoint/2010/main" val="3800266699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5C1889AB-A840-4A22-A35E-D928D367C8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1286" y="214315"/>
            <a:ext cx="10390716" cy="1462087"/>
          </a:xfrm>
        </p:spPr>
        <p:txBody>
          <a:bodyPr vert="horz" lIns="120651" tIns="59267" rIns="120651" bIns="59267" rtlCol="0" anchor="ctr">
            <a:normAutofit/>
          </a:bodyPr>
          <a:lstStyle/>
          <a:p>
            <a:pPr>
              <a:defRPr/>
            </a:pPr>
            <a:r>
              <a:rPr lang="en-US" altLang="en-US"/>
              <a:t>Porter’s Five Forces of Competition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6788F703-EC42-4DE9-9FD7-FF75437FE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803400"/>
            <a:ext cx="11176000" cy="4622800"/>
          </a:xfrm>
        </p:spPr>
        <p:txBody>
          <a:bodyPr vert="horz" lIns="120651" tIns="59267" rIns="120651" bIns="59267" rtlCol="0">
            <a:normAutofit/>
          </a:bodyPr>
          <a:lstStyle/>
          <a:p>
            <a:pPr marL="487668" indent="-341367">
              <a:buFont typeface="Wingdings 3"/>
              <a:buChar char=""/>
              <a:defRPr/>
            </a:pPr>
            <a:r>
              <a:rPr lang="en-US" altLang="en-US" dirty="0"/>
              <a:t>Current competitors </a:t>
            </a:r>
          </a:p>
          <a:p>
            <a:pPr marL="487668" indent="-341367">
              <a:buFont typeface="Wingdings 3"/>
              <a:buChar char=""/>
              <a:defRPr/>
            </a:pPr>
            <a:r>
              <a:rPr lang="en-US" altLang="en-US" dirty="0"/>
              <a:t>Potential entrants </a:t>
            </a:r>
          </a:p>
          <a:p>
            <a:pPr marL="487668" indent="-341367">
              <a:buFont typeface="Wingdings 3"/>
              <a:buChar char=""/>
              <a:defRPr/>
            </a:pPr>
            <a:r>
              <a:rPr lang="en-US" altLang="en-US" dirty="0"/>
              <a:t>Buyers/customers</a:t>
            </a:r>
          </a:p>
          <a:p>
            <a:pPr marL="487668" indent="-341367">
              <a:buFont typeface="Wingdings 3"/>
              <a:buChar char=""/>
              <a:defRPr/>
            </a:pPr>
            <a:r>
              <a:rPr lang="en-US" altLang="en-US" dirty="0"/>
              <a:t>Suppliers</a:t>
            </a:r>
          </a:p>
          <a:p>
            <a:pPr marL="487668" indent="-341367">
              <a:buFont typeface="Wingdings 3"/>
              <a:buChar char=""/>
              <a:defRPr/>
            </a:pPr>
            <a:r>
              <a:rPr lang="en-US" altLang="en-US" dirty="0"/>
              <a:t>Substitute products</a:t>
            </a:r>
          </a:p>
          <a:p>
            <a:pPr marL="487076" lvl="1" indent="0">
              <a:buNone/>
              <a:defRPr/>
            </a:pPr>
            <a:endParaRPr lang="en-US" altLang="en-US" dirty="0">
              <a:solidFill>
                <a:schemeClr val="tx2"/>
              </a:solidFill>
            </a:endParaRPr>
          </a:p>
          <a:p>
            <a:pPr marL="487076" lvl="1" indent="0">
              <a:buNone/>
              <a:defRPr/>
            </a:pPr>
            <a:r>
              <a:rPr lang="en-US" altLang="en-US" dirty="0">
                <a:solidFill>
                  <a:schemeClr val="tx2"/>
                </a:solidFill>
              </a:rPr>
              <a:t>All five matter, because each has the </a:t>
            </a:r>
            <a:r>
              <a:rPr lang="en-US" altLang="en-US" u="sng" dirty="0">
                <a:solidFill>
                  <a:schemeClr val="tx2"/>
                </a:solidFill>
              </a:rPr>
              <a:t>power</a:t>
            </a:r>
            <a:r>
              <a:rPr lang="en-US" altLang="en-US" dirty="0">
                <a:solidFill>
                  <a:schemeClr val="tx2"/>
                </a:solidFill>
              </a:rPr>
              <a:t> to place caps on your strategic options (like pricing) and thus, industry attractiveness.  Text has nice descriptions (</a:t>
            </a:r>
            <a:r>
              <a:rPr lang="en-US" altLang="en-US" dirty="0" err="1">
                <a:solidFill>
                  <a:schemeClr val="tx2"/>
                </a:solidFill>
              </a:rPr>
              <a:t>Ch</a:t>
            </a:r>
            <a:r>
              <a:rPr lang="en-US" altLang="en-US" dirty="0">
                <a:solidFill>
                  <a:schemeClr val="tx2"/>
                </a:solidFill>
              </a:rPr>
              <a:t> 4).  </a:t>
            </a:r>
          </a:p>
          <a:p>
            <a:pPr marL="829035" lvl="1">
              <a:spcBef>
                <a:spcPts val="432"/>
              </a:spcBef>
              <a:buNone/>
              <a:defRPr/>
            </a:pPr>
            <a:endParaRPr lang="en-US" altLang="en-US" sz="2667" dirty="0"/>
          </a:p>
          <a:p>
            <a:pPr marL="829035" lvl="1">
              <a:spcBef>
                <a:spcPts val="432"/>
              </a:spcBef>
              <a:buNone/>
              <a:defRPr/>
            </a:pPr>
            <a:endParaRPr lang="en-US" altLang="en-US" sz="2667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>
            <a:extLst>
              <a:ext uri="{FF2B5EF4-FFF2-40B4-BE49-F238E27FC236}">
                <a16:creationId xmlns:a16="http://schemas.microsoft.com/office/drawing/2014/main" id="{07D1CF55-CEEB-4DD6-80B4-97C464CC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55" y="1444348"/>
            <a:ext cx="11277600" cy="4572000"/>
          </a:xfrm>
        </p:spPr>
        <p:txBody>
          <a:bodyPr vert="horz" lIns="120651" tIns="59267" rIns="120651" bIns="59267" rtlCol="0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Lecture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Introduction to strategy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Get to know the course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The financial readiness quiz (this week!)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Soft launch the first project (Industry Analysis)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Begin conceptual tools for the Industry Analysis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Labs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Introduction to the lab groups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Forming teams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Better understanding of coming attractions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4C3C07F-F81A-47C1-AACC-3E12B6D17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9448800" cy="1277939"/>
          </a:xfrm>
        </p:spPr>
        <p:txBody>
          <a:bodyPr vert="horz" lIns="120651" tIns="59267" rIns="120651" bIns="59267" rtlCol="0" anchor="ctr">
            <a:normAutofit/>
          </a:bodyPr>
          <a:lstStyle/>
          <a:p>
            <a:pPr>
              <a:defRPr/>
            </a:pPr>
            <a:r>
              <a:rPr lang="en-US" altLang="en-US" dirty="0"/>
              <a:t>Capstone LAST time:</a:t>
            </a:r>
          </a:p>
        </p:txBody>
      </p:sp>
    </p:spTree>
    <p:extLst>
      <p:ext uri="{BB962C8B-B14F-4D97-AF65-F5344CB8AC3E}">
        <p14:creationId xmlns:p14="http://schemas.microsoft.com/office/powerpoint/2010/main" val="16062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20FB2E87-BEC7-447C-B24E-A35D28020E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1286" y="214315"/>
            <a:ext cx="10390716" cy="1462087"/>
          </a:xfrm>
        </p:spPr>
        <p:txBody>
          <a:bodyPr vert="horz" lIns="120651" tIns="59267" rIns="120651" bIns="59267" rtlCol="0" anchor="ctr">
            <a:normAutofit/>
          </a:bodyPr>
          <a:lstStyle/>
          <a:p>
            <a:pPr>
              <a:defRPr/>
            </a:pPr>
            <a:r>
              <a:rPr lang="en-US" altLang="en-US"/>
              <a:t>Porter’s Five Forces of Competition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3367455-1D91-4F3B-8590-45B7C25E76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133600"/>
            <a:ext cx="10972800" cy="4114800"/>
          </a:xfrm>
        </p:spPr>
        <p:txBody>
          <a:bodyPr vert="horz" lIns="120651" tIns="59267" rIns="120651" bIns="59267" rtlCol="0">
            <a:normAutofit/>
          </a:bodyPr>
          <a:lstStyle/>
          <a:p>
            <a:pPr marL="487668" indent="-341367">
              <a:buFont typeface="Wingdings 3"/>
              <a:buChar char=""/>
              <a:defRPr/>
            </a:pPr>
            <a:r>
              <a:rPr lang="en-US" altLang="en-US" dirty="0"/>
              <a:t>Current competitors: Rivalry among them</a:t>
            </a:r>
          </a:p>
          <a:p>
            <a:pPr marL="487668" indent="-341367">
              <a:buFont typeface="Wingdings 3"/>
              <a:buChar char=""/>
              <a:defRPr/>
            </a:pPr>
            <a:r>
              <a:rPr lang="en-US" altLang="en-US" dirty="0"/>
              <a:t>Potential entrants: Threat of entry </a:t>
            </a:r>
          </a:p>
          <a:p>
            <a:pPr marL="487668" indent="-341367">
              <a:buFont typeface="Wingdings 3"/>
              <a:buChar char=""/>
              <a:defRPr/>
            </a:pPr>
            <a:r>
              <a:rPr lang="en-US" altLang="en-US" dirty="0"/>
              <a:t>Buyers/customers: Their bargaining power</a:t>
            </a:r>
          </a:p>
          <a:p>
            <a:pPr marL="487668" indent="-341367">
              <a:buFont typeface="Wingdings 3"/>
              <a:buChar char=""/>
              <a:defRPr/>
            </a:pPr>
            <a:r>
              <a:rPr lang="en-US" altLang="en-US" dirty="0"/>
              <a:t>Suppliers: Their bargaining power</a:t>
            </a:r>
          </a:p>
          <a:p>
            <a:pPr marL="487668" indent="-341367">
              <a:buFont typeface="Wingdings 3"/>
              <a:buChar char=""/>
              <a:defRPr/>
            </a:pPr>
            <a:r>
              <a:rPr lang="en-US" altLang="en-US" dirty="0"/>
              <a:t>Substitute products: Threat of use </a:t>
            </a:r>
          </a:p>
          <a:p>
            <a:pPr marL="829035" lvl="1">
              <a:spcBef>
                <a:spcPts val="432"/>
              </a:spcBef>
              <a:buNone/>
              <a:defRPr/>
            </a:pPr>
            <a:endParaRPr lang="en-US" altLang="en-US" sz="2667" dirty="0"/>
          </a:p>
          <a:p>
            <a:pPr marL="829035" lvl="1">
              <a:spcBef>
                <a:spcPts val="432"/>
              </a:spcBef>
              <a:buNone/>
              <a:defRPr/>
            </a:pPr>
            <a:endParaRPr lang="en-US" altLang="en-US" sz="2667" dirty="0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5F98B974-2B0B-4902-A8B0-B34436702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94609"/>
            <a:ext cx="6976921" cy="62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10B3EC-79DD-441B-A7A2-D9B55285098C}"/>
              </a:ext>
            </a:extLst>
          </p:cNvPr>
          <p:cNvSpPr txBox="1"/>
          <p:nvPr/>
        </p:nvSpPr>
        <p:spPr>
          <a:xfrm>
            <a:off x="438150" y="4733925"/>
            <a:ext cx="43719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Porter’s Five Forces that</a:t>
            </a:r>
          </a:p>
          <a:p>
            <a:pPr algn="ctr"/>
            <a:r>
              <a:rPr lang="en-US" sz="3200" dirty="0"/>
              <a:t>shape the competitive structure of an industry…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8FD31-F9FA-4F4F-AA39-AC4A0BFBA56C}"/>
              </a:ext>
            </a:extLst>
          </p:cNvPr>
          <p:cNvSpPr txBox="1"/>
          <p:nvPr/>
        </p:nvSpPr>
        <p:spPr>
          <a:xfrm>
            <a:off x="7277100" y="4733925"/>
            <a:ext cx="42862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…and therefore, its attractiveness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E8AF6-2013-4E44-AF8F-AF4AC1F46AEE}"/>
              </a:ext>
            </a:extLst>
          </p:cNvPr>
          <p:cNvSpPr txBox="1"/>
          <p:nvPr/>
        </p:nvSpPr>
        <p:spPr>
          <a:xfrm>
            <a:off x="576262" y="205943"/>
            <a:ext cx="4095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care about these because each of these forces represents both opportunities </a:t>
            </a:r>
            <a:r>
              <a:rPr lang="en-US" sz="2400" u="sng" dirty="0"/>
              <a:t>and</a:t>
            </a:r>
            <a:r>
              <a:rPr lang="en-US" sz="2400" dirty="0"/>
              <a:t> threats.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D9D5C-D3CC-4209-9FE0-B318797B8BD8}"/>
              </a:ext>
            </a:extLst>
          </p:cNvPr>
          <p:cNvSpPr txBox="1"/>
          <p:nvPr/>
        </p:nvSpPr>
        <p:spPr>
          <a:xfrm>
            <a:off x="8019908" y="212040"/>
            <a:ext cx="3971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Those determine industry attractiveness.  So </a:t>
            </a:r>
            <a:r>
              <a:rPr lang="en-US" sz="2400" u="sng" dirty="0"/>
              <a:t>identify &amp; catalog both, for each force.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2593473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00B1A1F1-5070-4E5B-807F-695D9B8BE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94609"/>
            <a:ext cx="6976921" cy="62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2867" name="Text Box 3">
            <a:extLst>
              <a:ext uri="{FF2B5EF4-FFF2-40B4-BE49-F238E27FC236}">
                <a16:creationId xmlns:a16="http://schemas.microsoft.com/office/drawing/2014/main" id="{0264A7F6-E98A-4A01-BCAB-3B0855A19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8400" y="1066800"/>
            <a:ext cx="406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tx2"/>
                </a:solidFill>
                <a:latin typeface="Tahoma" panose="020B0604030504040204" pitchFamily="34" charset="0"/>
              </a:rPr>
              <a:t>An interesting note: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A8A177A-7FD7-46A9-A7BD-1C0161903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650" y="4533901"/>
            <a:ext cx="406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tx2"/>
                </a:solidFill>
                <a:latin typeface="Tahoma" panose="020B0604030504040204" pitchFamily="34" charset="0"/>
              </a:rPr>
              <a:t>A single firm may reside in more than one cell:</a:t>
            </a:r>
          </a:p>
        </p:txBody>
      </p:sp>
      <p:pic>
        <p:nvPicPr>
          <p:cNvPr id="6" name="Picture 11" descr="Boeing 777-200LR image">
            <a:extLst>
              <a:ext uri="{FF2B5EF4-FFF2-40B4-BE49-F238E27FC236}">
                <a16:creationId xmlns:a16="http://schemas.microsoft.com/office/drawing/2014/main" id="{2480F429-6ACA-4BF9-A7BB-424F0F844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83" y="2762249"/>
            <a:ext cx="2220503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5F98B974-2B0B-4902-A8B0-B34436702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0823"/>
            <a:ext cx="6976921" cy="62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10B3EC-79DD-441B-A7A2-D9B55285098C}"/>
              </a:ext>
            </a:extLst>
          </p:cNvPr>
          <p:cNvSpPr txBox="1"/>
          <p:nvPr/>
        </p:nvSpPr>
        <p:spPr>
          <a:xfrm>
            <a:off x="523875" y="4733925"/>
            <a:ext cx="42862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Note there are many companies in each of these boxes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B1CEC-F55F-4F22-8D02-AA9B91138BB5}"/>
              </a:ext>
            </a:extLst>
          </p:cNvPr>
          <p:cNvSpPr txBox="1"/>
          <p:nvPr/>
        </p:nvSpPr>
        <p:spPr>
          <a:xfrm>
            <a:off x="7267575" y="4733925"/>
            <a:ext cx="42862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So to do this right, you really need to “SWOT” each of them</a:t>
            </a:r>
          </a:p>
        </p:txBody>
      </p:sp>
    </p:spTree>
    <p:extLst>
      <p:ext uri="{BB962C8B-B14F-4D97-AF65-F5344CB8AC3E}">
        <p14:creationId xmlns:p14="http://schemas.microsoft.com/office/powerpoint/2010/main" val="4230625303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MAN 4720 -  Strategic Management: </a:t>
            </a:r>
            <a:br>
              <a:rPr lang="en-US" sz="5300" dirty="0"/>
            </a:br>
            <a:br>
              <a:rPr lang="en-US" sz="5300" dirty="0"/>
            </a:br>
            <a:r>
              <a:rPr lang="en-US" sz="4900" dirty="0"/>
              <a:t>The Capstone Class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5264952"/>
            <a:ext cx="4986338" cy="976311"/>
          </a:xfrm>
        </p:spPr>
        <p:txBody>
          <a:bodyPr>
            <a:normAutofit/>
          </a:bodyPr>
          <a:lstStyle/>
          <a:p>
            <a:r>
              <a:rPr lang="en-US" dirty="0"/>
              <a:t>Brought to you by Dr. Schminke and the awesome Capstone team </a:t>
            </a:r>
          </a:p>
        </p:txBody>
      </p:sp>
    </p:spTree>
    <p:extLst>
      <p:ext uri="{BB962C8B-B14F-4D97-AF65-F5344CB8AC3E}">
        <p14:creationId xmlns:p14="http://schemas.microsoft.com/office/powerpoint/2010/main" val="124719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76CFD78-F7F7-4C54-93AA-8EC1ECEC8E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0800" y="1830388"/>
            <a:ext cx="10363200" cy="1138237"/>
          </a:xfrm>
        </p:spPr>
        <p:txBody>
          <a:bodyPr vert="horz" lIns="120651" tIns="59267" rIns="120651" bIns="59267" rtlCol="0" anchor="ctr">
            <a:normAutofit fontScale="90000"/>
          </a:bodyPr>
          <a:lstStyle/>
          <a:p>
            <a:pPr algn="ctr">
              <a:defRPr/>
            </a:pPr>
            <a:r>
              <a:rPr lang="en-US" altLang="en-US" sz="5333" dirty="0">
                <a:solidFill>
                  <a:schemeClr val="tx1"/>
                </a:solidFill>
              </a:rPr>
              <a:t>Topic:  SWOT Analysis</a:t>
            </a:r>
            <a:br>
              <a:rPr lang="en-US" altLang="en-US" sz="5333" dirty="0">
                <a:solidFill>
                  <a:schemeClr val="tx1"/>
                </a:solidFill>
              </a:rPr>
            </a:br>
            <a:r>
              <a:rPr lang="en-US" altLang="en-US" sz="5333" dirty="0">
                <a:solidFill>
                  <a:schemeClr val="tx1"/>
                </a:solidFill>
              </a:rPr>
              <a:t>(Peeking ahead to Ch 5)</a:t>
            </a:r>
            <a:br>
              <a:rPr lang="en-US" altLang="en-US" sz="5333" dirty="0">
                <a:solidFill>
                  <a:schemeClr val="tx1"/>
                </a:solidFill>
              </a:rPr>
            </a:br>
            <a:endParaRPr lang="en-US" altLang="en-US" sz="5333" dirty="0">
              <a:solidFill>
                <a:schemeClr val="tx1"/>
              </a:solidFill>
            </a:endParaRPr>
          </a:p>
        </p:txBody>
      </p:sp>
      <p:sp>
        <p:nvSpPr>
          <p:cNvPr id="319491" name="Rectangle 6">
            <a:extLst>
              <a:ext uri="{FF2B5EF4-FFF2-40B4-BE49-F238E27FC236}">
                <a16:creationId xmlns:a16="http://schemas.microsoft.com/office/drawing/2014/main" id="{88989B22-9932-464D-92D3-63E4C32D9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11034"/>
            <a:ext cx="10363200" cy="1200151"/>
          </a:xfrm>
        </p:spPr>
        <p:txBody>
          <a:bodyPr/>
          <a:lstStyle/>
          <a:p>
            <a:pPr marR="0"/>
            <a:endParaRPr lang="en-US" altLang="en-US"/>
          </a:p>
        </p:txBody>
      </p:sp>
      <p:sp>
        <p:nvSpPr>
          <p:cNvPr id="319492" name="Rectangle 3">
            <a:extLst>
              <a:ext uri="{FF2B5EF4-FFF2-40B4-BE49-F238E27FC236}">
                <a16:creationId xmlns:a16="http://schemas.microsoft.com/office/drawing/2014/main" id="{4E41EE2E-2F2E-4DEB-90C5-08C43CD1B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385" y="5029200"/>
            <a:ext cx="36872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pic>
        <p:nvPicPr>
          <p:cNvPr id="392194" name="Picture 2" descr="C:\Users\Laptop\Desktop\ucf pegasus.jpg">
            <a:extLst>
              <a:ext uri="{FF2B5EF4-FFF2-40B4-BE49-F238E27FC236}">
                <a16:creationId xmlns:a16="http://schemas.microsoft.com/office/drawing/2014/main" id="{E73276D2-C3A9-4E48-B30D-8E7A1D495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00400"/>
            <a:ext cx="5588000" cy="25146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732A962-F653-4F7B-A3B4-09CF9D8112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1286" y="214315"/>
            <a:ext cx="10390716" cy="1462087"/>
          </a:xfrm>
        </p:spPr>
        <p:txBody>
          <a:bodyPr vert="horz" lIns="120651" tIns="59267" rIns="120651" bIns="59267" rtlCol="0" anchor="ctr">
            <a:normAutofit/>
          </a:bodyPr>
          <a:lstStyle/>
          <a:p>
            <a:pPr>
              <a:defRPr/>
            </a:pPr>
            <a:r>
              <a:rPr lang="en-US" altLang="en-US"/>
              <a:t>SWOT analysis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FDEFFCF-D56F-4F16-9D56-F694F457E6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9124950" cy="4419600"/>
          </a:xfrm>
        </p:spPr>
        <p:txBody>
          <a:bodyPr vert="horz" lIns="120651" tIns="59267" rIns="120651" bIns="59267" rtlCol="0">
            <a:normAutofit/>
          </a:bodyPr>
          <a:lstStyle/>
          <a:p>
            <a:pPr marL="487668" indent="-341367">
              <a:buFont typeface="Wingdings 3"/>
              <a:buChar char=""/>
              <a:defRPr/>
            </a:pPr>
            <a:r>
              <a:rPr lang="en-US" altLang="en-US" dirty="0">
                <a:solidFill>
                  <a:schemeClr val="bg2">
                    <a:lumMod val="10000"/>
                  </a:schemeClr>
                </a:solidFill>
              </a:rPr>
              <a:t>Understanding companies—and their strategic situation and potential—requires that we know two things:</a:t>
            </a:r>
          </a:p>
          <a:p>
            <a:pPr marL="1295368" lvl="1" indent="-685783">
              <a:spcBef>
                <a:spcPts val="432"/>
              </a:spcBef>
              <a:buSzPct val="100000"/>
              <a:buFont typeface="Tahoma" pitchFamily="34" charset="0"/>
              <a:buAutoNum type="arabicPeriod"/>
              <a:defRPr/>
            </a:pPr>
            <a:r>
              <a:rPr lang="en-US" altLang="en-US" dirty="0">
                <a:solidFill>
                  <a:schemeClr val="bg2">
                    <a:lumMod val="10000"/>
                  </a:schemeClr>
                </a:solidFill>
              </a:rPr>
              <a:t>Who they are and what they do (both well and poorly)</a:t>
            </a:r>
          </a:p>
          <a:p>
            <a:pPr marL="1295368" lvl="1" indent="-685783">
              <a:spcBef>
                <a:spcPts val="432"/>
              </a:spcBef>
              <a:buSzPct val="100000"/>
              <a:buFont typeface="Tahoma" pitchFamily="34" charset="0"/>
              <a:buAutoNum type="arabicPeriod"/>
              <a:defRPr/>
            </a:pPr>
            <a:r>
              <a:rPr lang="en-US" altLang="en-US" dirty="0">
                <a:solidFill>
                  <a:schemeClr val="bg2">
                    <a:lumMod val="10000"/>
                  </a:schemeClr>
                </a:solidFill>
              </a:rPr>
              <a:t>Where they do it and what those conditions look like (both positive and negative)</a:t>
            </a:r>
          </a:p>
          <a:p>
            <a:pPr marL="487668" indent="-341367">
              <a:buFont typeface="Wingdings 3"/>
              <a:buChar char=""/>
              <a:defRPr/>
            </a:pPr>
            <a:r>
              <a:rPr lang="en-US" altLang="en-US" dirty="0">
                <a:solidFill>
                  <a:schemeClr val="bg2">
                    <a:lumMod val="10000"/>
                  </a:schemeClr>
                </a:solidFill>
              </a:rPr>
              <a:t>SWOT analysis gives us the framework for doing that (see Chapter 5)</a:t>
            </a:r>
          </a:p>
          <a:p>
            <a:pPr marL="487668" indent="-341367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D75B925-C7EB-4542-B187-9F51806E4E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1286" y="214315"/>
            <a:ext cx="10390716" cy="1462087"/>
          </a:xfrm>
        </p:spPr>
        <p:txBody>
          <a:bodyPr vert="horz" lIns="120651" tIns="59267" rIns="120651" bIns="59267" rtlCol="0" anchor="ctr">
            <a:normAutofit/>
          </a:bodyPr>
          <a:lstStyle/>
          <a:p>
            <a:pPr>
              <a:defRPr/>
            </a:pPr>
            <a:r>
              <a:rPr lang="en-US" altLang="en-US"/>
              <a:t>SWOT analysis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AF1FB5E-57DA-4849-AE8C-A7A8A693DB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467600" cy="4419600"/>
          </a:xfrm>
        </p:spPr>
        <p:txBody>
          <a:bodyPr vert="horz" lIns="120651" tIns="59267" rIns="120651" bIns="59267" rtlCol="0">
            <a:normAutofit/>
          </a:bodyPr>
          <a:lstStyle/>
          <a:p>
            <a:pPr marL="487668" indent="-341367">
              <a:buFont typeface="Wingdings 3"/>
              <a:buChar char=""/>
              <a:defRPr/>
            </a:pPr>
            <a:r>
              <a:rPr lang="en-US" altLang="en-US" dirty="0"/>
              <a:t>Strengths: Exciting stuff (internal)</a:t>
            </a:r>
          </a:p>
          <a:p>
            <a:pPr marL="487668" indent="-341367">
              <a:buFont typeface="Wingdings 3"/>
              <a:buChar char=""/>
              <a:defRPr/>
            </a:pPr>
            <a:r>
              <a:rPr lang="en-US" altLang="en-US" dirty="0"/>
              <a:t>Weaknesses: Worrisome stuff (internal)</a:t>
            </a:r>
          </a:p>
          <a:p>
            <a:pPr marL="487668" indent="-341367">
              <a:buFont typeface="Wingdings 3"/>
              <a:buChar char=""/>
              <a:defRPr/>
            </a:pPr>
            <a:r>
              <a:rPr lang="en-US" altLang="en-US" dirty="0">
                <a:solidFill>
                  <a:schemeClr val="bg2">
                    <a:lumMod val="10000"/>
                  </a:schemeClr>
                </a:solidFill>
              </a:rPr>
              <a:t>Opportunities: Exciting stuff (external)</a:t>
            </a:r>
          </a:p>
          <a:p>
            <a:pPr marL="487668" indent="-341367">
              <a:buFont typeface="Wingdings 3"/>
              <a:buChar char=""/>
              <a:defRPr/>
            </a:pPr>
            <a:r>
              <a:rPr lang="en-US" altLang="en-US" dirty="0">
                <a:solidFill>
                  <a:schemeClr val="bg2">
                    <a:lumMod val="10000"/>
                  </a:schemeClr>
                </a:solidFill>
              </a:rPr>
              <a:t>Threats: Worrisome stuff (external)</a:t>
            </a:r>
          </a:p>
          <a:p>
            <a:pPr marL="371243" indent="-341367">
              <a:buFont typeface="Wingdings 3"/>
              <a:buChar char=""/>
              <a:defRPr/>
            </a:pPr>
            <a:endParaRPr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71243" indent="-341367">
              <a:buFont typeface="Wingdings 3"/>
              <a:buChar char=""/>
              <a:defRPr/>
            </a:pPr>
            <a:r>
              <a:rPr lang="en-US" altLang="en-US" dirty="0">
                <a:solidFill>
                  <a:schemeClr val="bg2">
                    <a:lumMod val="10000"/>
                  </a:schemeClr>
                </a:solidFill>
              </a:rPr>
              <a:t>The PESTEL &amp; Five Forces analyses put us in position to identify </a:t>
            </a:r>
            <a:r>
              <a:rPr lang="en-US" altLang="en-US" dirty="0" err="1">
                <a:solidFill>
                  <a:schemeClr val="bg2">
                    <a:lumMod val="10000"/>
                  </a:schemeClr>
                </a:solidFill>
              </a:rPr>
              <a:t>Os</a:t>
            </a:r>
            <a:r>
              <a:rPr lang="en-US" altLang="en-US" dirty="0">
                <a:solidFill>
                  <a:schemeClr val="bg2">
                    <a:lumMod val="10000"/>
                  </a:schemeClr>
                </a:solidFill>
              </a:rPr>
              <a:t> and Ts</a:t>
            </a:r>
          </a:p>
          <a:p>
            <a:pPr marL="146300" indent="0">
              <a:buNone/>
              <a:defRPr/>
            </a:pPr>
            <a:endParaRPr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487668" indent="-341367">
              <a:buFont typeface="Wingdings 3"/>
              <a:buChar char=""/>
              <a:defRPr/>
            </a:pPr>
            <a:endParaRPr lang="en-US" altLang="en-US" dirty="0">
              <a:solidFill>
                <a:schemeClr val="bg2"/>
              </a:solidFill>
            </a:endParaRPr>
          </a:p>
          <a:p>
            <a:pPr marL="487668" indent="-341367">
              <a:buNone/>
              <a:defRPr/>
            </a:pPr>
            <a:endParaRPr lang="en-US" altLang="en-US" dirty="0"/>
          </a:p>
        </p:txBody>
      </p:sp>
      <p:pic>
        <p:nvPicPr>
          <p:cNvPr id="4098" name="Picture 2" descr="Image result for image exciting">
            <a:extLst>
              <a:ext uri="{FF2B5EF4-FFF2-40B4-BE49-F238E27FC236}">
                <a16:creationId xmlns:a16="http://schemas.microsoft.com/office/drawing/2014/main" id="{3E2D23FD-E3E8-42BA-9EAE-623F8B369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225" y="514350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image worried baby">
            <a:extLst>
              <a:ext uri="{FF2B5EF4-FFF2-40B4-BE49-F238E27FC236}">
                <a16:creationId xmlns:a16="http://schemas.microsoft.com/office/drawing/2014/main" id="{1B065E50-5463-4081-BE6C-76FA2DC2F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024" y="2986085"/>
            <a:ext cx="2713951" cy="181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68356E3-E7ED-4563-959C-387C02C74A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1286" y="214315"/>
            <a:ext cx="10390716" cy="1462087"/>
          </a:xfrm>
        </p:spPr>
        <p:txBody>
          <a:bodyPr vert="horz" lIns="120651" tIns="59267" rIns="120651" bIns="59267" rtlCol="0" anchor="ctr">
            <a:normAutofit/>
          </a:bodyPr>
          <a:lstStyle/>
          <a:p>
            <a:pPr>
              <a:defRPr/>
            </a:pPr>
            <a:r>
              <a:rPr lang="en-US" altLang="en-US"/>
              <a:t>SWOT analysis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E2A7FC8-4EDA-438E-810E-0B9F0CAA92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8210550" cy="4419600"/>
          </a:xfrm>
        </p:spPr>
        <p:txBody>
          <a:bodyPr vert="horz" lIns="120651" tIns="59267" rIns="120651" bIns="59267" rtlCol="0">
            <a:normAutofit/>
          </a:bodyPr>
          <a:lstStyle/>
          <a:p>
            <a:pPr marL="487668" indent="-341367">
              <a:buFont typeface="Wingdings 3"/>
              <a:buChar char=""/>
              <a:defRPr/>
            </a:pPr>
            <a:r>
              <a:rPr lang="en-US" altLang="en-US" dirty="0">
                <a:solidFill>
                  <a:srgbClr val="002060"/>
                </a:solidFill>
              </a:rPr>
              <a:t>Step 1: Create the big, broad list for each: Identify the top 3 </a:t>
            </a:r>
            <a:r>
              <a:rPr lang="en-US" altLang="en-US" dirty="0" err="1">
                <a:solidFill>
                  <a:srgbClr val="002060"/>
                </a:solidFill>
              </a:rPr>
              <a:t>Os</a:t>
            </a:r>
            <a:r>
              <a:rPr lang="en-US" altLang="en-US" dirty="0">
                <a:solidFill>
                  <a:srgbClr val="002060"/>
                </a:solidFill>
              </a:rPr>
              <a:t> &amp; Ts for </a:t>
            </a:r>
            <a:r>
              <a:rPr lang="en-US" altLang="en-US" u="sng" dirty="0">
                <a:solidFill>
                  <a:srgbClr val="002060"/>
                </a:solidFill>
              </a:rPr>
              <a:t>each</a:t>
            </a:r>
            <a:r>
              <a:rPr lang="en-US" altLang="en-US" dirty="0">
                <a:solidFill>
                  <a:srgbClr val="002060"/>
                </a:solidFill>
              </a:rPr>
              <a:t> of the 5 Forces, </a:t>
            </a:r>
            <a:r>
              <a:rPr lang="en-US" altLang="en-US" u="sng" dirty="0">
                <a:solidFill>
                  <a:srgbClr val="002060"/>
                </a:solidFill>
              </a:rPr>
              <a:t>each</a:t>
            </a:r>
            <a:r>
              <a:rPr lang="en-US" altLang="en-US" dirty="0">
                <a:solidFill>
                  <a:srgbClr val="002060"/>
                </a:solidFill>
              </a:rPr>
              <a:t> of the PESTEL factors</a:t>
            </a:r>
          </a:p>
          <a:p>
            <a:pPr marL="487668" indent="-341367">
              <a:buFont typeface="Wingdings 3"/>
              <a:buChar char=""/>
              <a:defRPr/>
            </a:pPr>
            <a:r>
              <a:rPr lang="en-US" altLang="en-US" dirty="0">
                <a:solidFill>
                  <a:srgbClr val="002060"/>
                </a:solidFill>
              </a:rPr>
              <a:t>Step 2: Cull that to most critical (3 </a:t>
            </a:r>
            <a:r>
              <a:rPr lang="en-US" altLang="en-US" dirty="0" err="1">
                <a:solidFill>
                  <a:srgbClr val="002060"/>
                </a:solidFill>
              </a:rPr>
              <a:t>Os</a:t>
            </a:r>
            <a:r>
              <a:rPr lang="en-US" altLang="en-US" dirty="0">
                <a:solidFill>
                  <a:srgbClr val="002060"/>
                </a:solidFill>
              </a:rPr>
              <a:t>, 3 </a:t>
            </a:r>
            <a:r>
              <a:rPr lang="en-US" altLang="en-US" dirty="0" err="1">
                <a:solidFill>
                  <a:srgbClr val="002060"/>
                </a:solidFill>
              </a:rPr>
              <a:t>Ts</a:t>
            </a:r>
            <a:r>
              <a:rPr lang="en-US" altLang="en-US" dirty="0">
                <a:solidFill>
                  <a:srgbClr val="002060"/>
                </a:solidFill>
              </a:rPr>
              <a:t> overall)</a:t>
            </a:r>
          </a:p>
          <a:p>
            <a:pPr marL="487668" indent="-341367">
              <a:buFont typeface="Wingdings 3"/>
              <a:buChar char=""/>
              <a:defRPr/>
            </a:pPr>
            <a:r>
              <a:rPr lang="en-US" altLang="en-US" dirty="0">
                <a:solidFill>
                  <a:srgbClr val="002060"/>
                </a:solidFill>
              </a:rPr>
              <a:t>(Eventually, Step 3: Search for sustainable competitive advantage)</a:t>
            </a:r>
          </a:p>
          <a:p>
            <a:pPr marL="487668" indent="-341367">
              <a:buFont typeface="Wingdings 3"/>
              <a:buChar char=""/>
              <a:defRPr/>
            </a:pPr>
            <a:endParaRPr lang="en-US" altLang="en-US" dirty="0">
              <a:solidFill>
                <a:schemeClr val="bg2"/>
              </a:solidFill>
            </a:endParaRPr>
          </a:p>
          <a:p>
            <a:pPr marL="487668" indent="-341367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D183EA9-8B9E-4D5A-9276-66D6E28CF3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8001" y="138114"/>
            <a:ext cx="10390716" cy="1462087"/>
          </a:xfrm>
        </p:spPr>
        <p:txBody>
          <a:bodyPr vert="horz" lIns="120651" tIns="59267" rIns="120651" bIns="59267" rtlCol="0" anchor="ctr">
            <a:normAutofit/>
          </a:bodyPr>
          <a:lstStyle/>
          <a:p>
            <a:pPr>
              <a:defRPr/>
            </a:pPr>
            <a:r>
              <a:rPr lang="en-US" altLang="en-US" dirty="0"/>
              <a:t>Awesome research resources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8224020-6844-43CA-919C-39110025C2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7600" y="1600201"/>
            <a:ext cx="9426575" cy="4419600"/>
          </a:xfrm>
        </p:spPr>
        <p:txBody>
          <a:bodyPr vert="horz" lIns="120651" tIns="59267" rIns="120651" bIns="59267" rtlCol="0">
            <a:normAutofit/>
          </a:bodyPr>
          <a:lstStyle/>
          <a:p>
            <a:pPr>
              <a:defRPr/>
            </a:pPr>
            <a:r>
              <a:rPr lang="en-US" dirty="0"/>
              <a:t>UCF library: </a:t>
            </a:r>
            <a:r>
              <a:rPr lang="en-US" sz="2267" u="sng" dirty="0">
                <a:hlinkClick r:id="rId3"/>
              </a:rPr>
              <a:t>http://guides.ucf.edu/BusinessResearch</a:t>
            </a:r>
            <a:r>
              <a:rPr lang="en-US" sz="2267" dirty="0"/>
              <a:t> </a:t>
            </a:r>
          </a:p>
          <a:p>
            <a:pPr>
              <a:defRPr/>
            </a:pPr>
            <a:r>
              <a:rPr lang="en-US" dirty="0"/>
              <a:t>The SEC:  </a:t>
            </a:r>
            <a:r>
              <a:rPr lang="en-US" sz="2267" u="sng" dirty="0">
                <a:hlinkClick r:id="rId4"/>
              </a:rPr>
              <a:t>http://www.sec.gov/edgar/searchedgar/companysearch.html</a:t>
            </a:r>
            <a:r>
              <a:rPr lang="en-US" sz="2267" u="sng" dirty="0"/>
              <a:t> </a:t>
            </a:r>
            <a:endParaRPr lang="en-US" sz="2267" dirty="0"/>
          </a:p>
          <a:p>
            <a:pPr>
              <a:defRPr/>
            </a:pPr>
            <a:r>
              <a:rPr lang="en-US" dirty="0"/>
              <a:t>The Bloomberg terminals in BA1 (minimal charge): </a:t>
            </a:r>
            <a:r>
              <a:rPr lang="en-US" sz="2133" u="sng" dirty="0">
                <a:hlinkClick r:id="rId5"/>
              </a:rPr>
              <a:t>http://business.ucf.edu/college/bloomberg-professional-service/</a:t>
            </a:r>
            <a:r>
              <a:rPr lang="en-US" sz="2133" dirty="0"/>
              <a:t> </a:t>
            </a:r>
          </a:p>
          <a:p>
            <a:pPr marL="487668" indent="-341367">
              <a:buFont typeface="Wingdings 3"/>
              <a:buChar char=""/>
              <a:defRPr/>
            </a:pPr>
            <a:endParaRPr lang="en-US" altLang="en-US" dirty="0">
              <a:solidFill>
                <a:schemeClr val="bg2"/>
              </a:solidFill>
            </a:endParaRPr>
          </a:p>
          <a:p>
            <a:pPr marL="487668" indent="-341367">
              <a:buNone/>
              <a:defRPr/>
            </a:pPr>
            <a:endParaRPr lang="en-US" altLang="en-US" dirty="0"/>
          </a:p>
        </p:txBody>
      </p:sp>
      <p:pic>
        <p:nvPicPr>
          <p:cNvPr id="15362" name="Picture 2" descr="Image result for image information">
            <a:extLst>
              <a:ext uri="{FF2B5EF4-FFF2-40B4-BE49-F238E27FC236}">
                <a16:creationId xmlns:a16="http://schemas.microsoft.com/office/drawing/2014/main" id="{75329107-9561-4003-8575-25E9EDD6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56" y="3738561"/>
            <a:ext cx="31908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Image result for image information">
            <a:extLst>
              <a:ext uri="{FF2B5EF4-FFF2-40B4-BE49-F238E27FC236}">
                <a16:creationId xmlns:a16="http://schemas.microsoft.com/office/drawing/2014/main" id="{377A628C-878F-4465-8606-FF4692F5A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7" y="3738562"/>
            <a:ext cx="29622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Image result for image information">
            <a:extLst>
              <a:ext uri="{FF2B5EF4-FFF2-40B4-BE49-F238E27FC236}">
                <a16:creationId xmlns:a16="http://schemas.microsoft.com/office/drawing/2014/main" id="{1EC5A8BD-9EE2-4222-87B5-A7E232469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3738562"/>
            <a:ext cx="3409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>
            <a:extLst>
              <a:ext uri="{FF2B5EF4-FFF2-40B4-BE49-F238E27FC236}">
                <a16:creationId xmlns:a16="http://schemas.microsoft.com/office/drawing/2014/main" id="{07D1CF55-CEEB-4DD6-80B4-97C464CC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55" y="1444348"/>
            <a:ext cx="11277600" cy="4572000"/>
          </a:xfrm>
        </p:spPr>
        <p:txBody>
          <a:bodyPr vert="horz" lIns="120651" tIns="59267" rIns="120651" bIns="59267" rtlCol="0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Lecture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External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Industry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Competitive analysis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Ramping up on the first project (Industry Analysis)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Bigger quantitative readiness quiz opens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Labs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err="1"/>
              <a:t>SuperQuiz</a:t>
            </a:r>
            <a:r>
              <a:rPr lang="en-US" altLang="en-US" sz="3200" dirty="0"/>
              <a:t> 2 (Jan 11 lecture; Ch 4 pp. 117-150)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Digging into external analysis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Digging into the data (e.g., 10-K Magic)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4C3C07F-F81A-47C1-AACC-3E12B6D17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9448800" cy="1277939"/>
          </a:xfrm>
        </p:spPr>
        <p:txBody>
          <a:bodyPr vert="horz" lIns="120651" tIns="59267" rIns="120651" bIns="59267" rtlCol="0" anchor="ctr">
            <a:normAutofit/>
          </a:bodyPr>
          <a:lstStyle/>
          <a:p>
            <a:pPr>
              <a:defRPr/>
            </a:pPr>
            <a:r>
              <a:rPr lang="en-US" altLang="en-US" dirty="0"/>
              <a:t>Capstone THIS week:</a:t>
            </a:r>
          </a:p>
        </p:txBody>
      </p:sp>
    </p:spTree>
    <p:extLst>
      <p:ext uri="{BB962C8B-B14F-4D97-AF65-F5344CB8AC3E}">
        <p14:creationId xmlns:p14="http://schemas.microsoft.com/office/powerpoint/2010/main" val="31096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>
            <a:extLst>
              <a:ext uri="{FF2B5EF4-FFF2-40B4-BE49-F238E27FC236}">
                <a16:creationId xmlns:a16="http://schemas.microsoft.com/office/drawing/2014/main" id="{A3380ACF-7AFE-4ED3-9BCA-3BD352A3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659467"/>
            <a:ext cx="10769600" cy="4724400"/>
          </a:xfrm>
        </p:spPr>
        <p:txBody>
          <a:bodyPr vert="horz" lIns="120651" tIns="59267" rIns="120651" bIns="59267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Lecture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Strategic groups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Strategic maps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Strategy &amp; 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Labs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err="1"/>
              <a:t>SuperQuiz</a:t>
            </a:r>
            <a:r>
              <a:rPr lang="en-US" altLang="en-US" sz="3200" dirty="0"/>
              <a:t> 3 (Jan 25 lecture; Ch 4 pp. 151-155; Ch 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Strategic group mapping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8B93E5-E08C-4AB5-8A74-80B1A8A15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9448800" cy="1277939"/>
          </a:xfrm>
        </p:spPr>
        <p:txBody>
          <a:bodyPr vert="horz" lIns="120651" tIns="59267" rIns="120651" bIns="59267" rtlCol="0" anchor="ctr">
            <a:normAutofit/>
          </a:bodyPr>
          <a:lstStyle/>
          <a:p>
            <a:pPr>
              <a:defRPr/>
            </a:pPr>
            <a:r>
              <a:rPr lang="en-US" altLang="en-US" dirty="0"/>
              <a:t>Capstone NEXT Week:</a:t>
            </a:r>
          </a:p>
        </p:txBody>
      </p:sp>
    </p:spTree>
    <p:extLst>
      <p:ext uri="{BB962C8B-B14F-4D97-AF65-F5344CB8AC3E}">
        <p14:creationId xmlns:p14="http://schemas.microsoft.com/office/powerpoint/2010/main" val="417293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B89F5EF-86FC-4EE2-9B8D-944D4002F6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0800" y="1830388"/>
            <a:ext cx="10363200" cy="1138237"/>
          </a:xfrm>
        </p:spPr>
        <p:txBody>
          <a:bodyPr vert="horz" lIns="120651" tIns="59267" rIns="120651" bIns="59267" rtlCol="0" anchor="ctr">
            <a:normAutofit fontScale="90000"/>
          </a:bodyPr>
          <a:lstStyle/>
          <a:p>
            <a:pPr algn="ctr">
              <a:defRPr/>
            </a:pPr>
            <a:r>
              <a:rPr lang="en-US" altLang="en-US" sz="5333">
                <a:solidFill>
                  <a:schemeClr val="tx1"/>
                </a:solidFill>
              </a:rPr>
              <a:t>Industry &amp; Competitive Analysis: The External Environment (OT)</a:t>
            </a:r>
          </a:p>
        </p:txBody>
      </p:sp>
      <p:sp>
        <p:nvSpPr>
          <p:cNvPr id="178179" name="Rectangle 5">
            <a:extLst>
              <a:ext uri="{FF2B5EF4-FFF2-40B4-BE49-F238E27FC236}">
                <a16:creationId xmlns:a16="http://schemas.microsoft.com/office/drawing/2014/main" id="{20315FC2-F365-4990-A745-D490E3A54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11034"/>
            <a:ext cx="10363200" cy="1200151"/>
          </a:xfrm>
        </p:spPr>
        <p:txBody>
          <a:bodyPr/>
          <a:lstStyle/>
          <a:p>
            <a:pPr marR="0"/>
            <a:endParaRPr lang="en-US" altLang="en-US"/>
          </a:p>
        </p:txBody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32EBDC53-4895-4503-BB28-510BA734F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385" y="5029200"/>
            <a:ext cx="36872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pic>
        <p:nvPicPr>
          <p:cNvPr id="6" name="Picture 2" descr="C:\Users\Laptop\Desktop\ucf pegasus.jpg">
            <a:extLst>
              <a:ext uri="{FF2B5EF4-FFF2-40B4-BE49-F238E27FC236}">
                <a16:creationId xmlns:a16="http://schemas.microsoft.com/office/drawing/2014/main" id="{BB4BCCAF-F336-4D1F-A26A-88AC33DB4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76600"/>
            <a:ext cx="5588000" cy="25146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80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30FD8C88-D174-4D68-84CE-6D7FD3FE9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1" y="3785094"/>
            <a:ext cx="5513388" cy="289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2" name="Rectangle 2">
            <a:extLst>
              <a:ext uri="{FF2B5EF4-FFF2-40B4-BE49-F238E27FC236}">
                <a16:creationId xmlns:a16="http://schemas.microsoft.com/office/drawing/2014/main" id="{9FBB15A6-3FED-473F-ACAA-F899C7FCA9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16001" y="177801"/>
            <a:ext cx="10390716" cy="1462087"/>
          </a:xfrm>
        </p:spPr>
        <p:txBody>
          <a:bodyPr vert="horz" lIns="120651" tIns="59267" rIns="120651" bIns="59267" rtlCol="0" anchor="ctr">
            <a:normAutofit/>
          </a:bodyPr>
          <a:lstStyle/>
          <a:p>
            <a:pPr>
              <a:defRPr/>
            </a:pPr>
            <a:r>
              <a:rPr lang="en-US" altLang="en-US" dirty="0"/>
              <a:t>What’s out there and why does it matter?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996D2744-5AF9-4462-85C1-954E628F4C3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22400" y="1981200"/>
            <a:ext cx="5178425" cy="4419600"/>
          </a:xfrm>
        </p:spPr>
        <p:txBody>
          <a:bodyPr vert="horz" lIns="120651" tIns="59267" rIns="120651" bIns="59267" rtlCol="0">
            <a:normAutofit/>
          </a:bodyPr>
          <a:lstStyle/>
          <a:p>
            <a:pPr eaLnBrk="1" hangingPunct="1"/>
            <a:r>
              <a:rPr lang="en-US" altLang="en-US" dirty="0"/>
              <a:t>Outside your business’ walls, what keeps you awake at night?  </a:t>
            </a:r>
          </a:p>
          <a:p>
            <a:pPr eaLnBrk="1" hangingPunct="1"/>
            <a:r>
              <a:rPr lang="en-US" altLang="en-US" dirty="0"/>
              <a:t>What gets you out of bed in the morning?</a:t>
            </a:r>
          </a:p>
          <a:p>
            <a:pPr eaLnBrk="1" hangingPunct="1"/>
            <a:r>
              <a:rPr lang="en-US" altLang="en-US" dirty="0"/>
              <a:t>                                                                             			What </a:t>
            </a:r>
            <a:r>
              <a:rPr lang="en-US" altLang="en-US" u="sng" dirty="0"/>
              <a:t>should</a:t>
            </a:r>
            <a:r>
              <a:rPr lang="en-US" altLang="en-US" dirty="0"/>
              <a:t>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pic>
        <p:nvPicPr>
          <p:cNvPr id="1026" name="Picture 2" descr="Fear, Woman, Crack, Notch, Furrow">
            <a:extLst>
              <a:ext uri="{FF2B5EF4-FFF2-40B4-BE49-F238E27FC236}">
                <a16:creationId xmlns:a16="http://schemas.microsoft.com/office/drawing/2014/main" id="{6983431A-7A9D-4567-9669-5210A1A2A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67" y="2087563"/>
            <a:ext cx="42100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4AE6968-6C48-41DD-A70A-8691BF9D3C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1286" y="214315"/>
            <a:ext cx="10390716" cy="1462087"/>
          </a:xfrm>
        </p:spPr>
        <p:txBody>
          <a:bodyPr vert="horz" lIns="120651" tIns="59267" rIns="120651" bIns="59267" rtlCol="0" anchor="ctr">
            <a:normAutofit/>
          </a:bodyPr>
          <a:lstStyle/>
          <a:p>
            <a:pPr>
              <a:defRPr/>
            </a:pPr>
            <a:r>
              <a:rPr lang="en-US" altLang="en-US" dirty="0"/>
              <a:t>Two acronyms; same concepts:  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BC9D0C46-0F18-4849-BB6C-ABB7663EE85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1828800"/>
            <a:ext cx="10668000" cy="4419600"/>
          </a:xfrm>
        </p:spPr>
        <p:txBody>
          <a:bodyPr vert="horz" lIns="120651" tIns="59267" rIns="120651" bIns="59267" rtlCol="0">
            <a:normAutofit/>
          </a:bodyPr>
          <a:lstStyle/>
          <a:p>
            <a:pPr eaLnBrk="1" hangingPunct="1"/>
            <a:r>
              <a:rPr lang="en-US" altLang="en-US" sz="3200" dirty="0"/>
              <a:t>PESTEL: Political, economic, socio-cultural, technological, environmental (ecological), legal</a:t>
            </a:r>
          </a:p>
          <a:p>
            <a:pPr eaLnBrk="1" hangingPunct="1"/>
            <a:r>
              <a:rPr lang="en-US" altLang="en-US" sz="3200" dirty="0"/>
              <a:t>STEEPG: Political, economic, social, technological, environmental, global</a:t>
            </a:r>
          </a:p>
          <a:p>
            <a:pPr eaLnBrk="1" hangingPunct="1"/>
            <a:r>
              <a:rPr lang="en-US" altLang="en-US" sz="3200" dirty="0"/>
              <a:t>Differences?</a:t>
            </a:r>
          </a:p>
          <a:p>
            <a:pPr lvl="1"/>
            <a:r>
              <a:rPr lang="en-US" altLang="en-US" sz="2800" dirty="0"/>
              <a:t>STEEPG combines political and legal (I like the separation)</a:t>
            </a:r>
          </a:p>
          <a:p>
            <a:pPr lvl="1"/>
            <a:r>
              <a:rPr lang="en-US" altLang="en-US" sz="2800" dirty="0"/>
              <a:t>And adds global (but all can be local, regional, national, or global)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04319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D9ABE92-4CE4-45C6-A457-8D0943C8A9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77801"/>
            <a:ext cx="11379200" cy="1462087"/>
          </a:xfrm>
        </p:spPr>
        <p:txBody>
          <a:bodyPr vert="horz" lIns="120651" tIns="59267" rIns="120651" bIns="59267" rtlCol="0" anchor="ctr">
            <a:normAutofit/>
          </a:bodyPr>
          <a:lstStyle/>
          <a:p>
            <a:pPr>
              <a:defRPr/>
            </a:pPr>
            <a:r>
              <a:rPr lang="en-US" altLang="en-US" dirty="0"/>
              <a:t>Levels of the external environment:  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C5628817-7B2C-42B7-9D5F-D1D15C065E0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981200"/>
            <a:ext cx="11480800" cy="4419600"/>
          </a:xfrm>
        </p:spPr>
        <p:txBody>
          <a:bodyPr vert="horz" lIns="120651" tIns="59267" rIns="120651" bIns="59267" rtlCol="0">
            <a:normAutofit/>
          </a:bodyPr>
          <a:lstStyle/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192516" name="Picture 2">
            <a:extLst>
              <a:ext uri="{FF2B5EF4-FFF2-40B4-BE49-F238E27FC236}">
                <a16:creationId xmlns:a16="http://schemas.microsoft.com/office/drawing/2014/main" id="{24095FB5-2C52-4687-9DED-3FE5DCE21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67" y="1905000"/>
            <a:ext cx="9632951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1E9264-B77C-46EE-A731-BE02D3BBBE4C}"/>
              </a:ext>
            </a:extLst>
          </p:cNvPr>
          <p:cNvSpPr txBox="1"/>
          <p:nvPr/>
        </p:nvSpPr>
        <p:spPr>
          <a:xfrm>
            <a:off x="3105152" y="6021917"/>
            <a:ext cx="1723357" cy="379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67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(Environmental)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75844-3770-46ED-BE66-EDE5F1F3FF3E}"/>
              </a:ext>
            </a:extLst>
          </p:cNvPr>
          <p:cNvSpPr txBox="1"/>
          <p:nvPr/>
        </p:nvSpPr>
        <p:spPr>
          <a:xfrm>
            <a:off x="8353426" y="308679"/>
            <a:ext cx="212513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PESTEL</a:t>
            </a:r>
          </a:p>
          <a:p>
            <a:r>
              <a:rPr lang="en-US" sz="3600" dirty="0"/>
              <a:t>STEEPG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2652</TotalTime>
  <Words>1086</Words>
  <Application>Microsoft Office PowerPoint</Application>
  <PresentationFormat>Widescreen</PresentationFormat>
  <Paragraphs>170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Tahoma</vt:lpstr>
      <vt:lpstr>Verdana</vt:lpstr>
      <vt:lpstr>Wingdings</vt:lpstr>
      <vt:lpstr>Wingdings 2</vt:lpstr>
      <vt:lpstr>Wingdings 3</vt:lpstr>
      <vt:lpstr>Office Theme</vt:lpstr>
      <vt:lpstr>MAN 4720 -  Strategic Management:   The Capstone Class Monday Jan 25 </vt:lpstr>
      <vt:lpstr>Capstone LAST time:</vt:lpstr>
      <vt:lpstr>Capstone THIS week:</vt:lpstr>
      <vt:lpstr>Capstone NEXT Week:</vt:lpstr>
      <vt:lpstr>Industry &amp; Competitive Analysis: The External Environment (OT)</vt:lpstr>
      <vt:lpstr>PowerPoint Presentation</vt:lpstr>
      <vt:lpstr>What’s out there and why does it matter?</vt:lpstr>
      <vt:lpstr>Two acronyms; same concepts:  </vt:lpstr>
      <vt:lpstr>Levels of the external environment:  </vt:lpstr>
      <vt:lpstr>External analysis:  </vt:lpstr>
      <vt:lpstr>External analysis: Beyond the industry  (the macro-environment)</vt:lpstr>
      <vt:lpstr>External analysis: Beyond the industry (the macro-environment)</vt:lpstr>
      <vt:lpstr>External analysis: Beyond the industry (the macro-environment)</vt:lpstr>
      <vt:lpstr>External analysis</vt:lpstr>
      <vt:lpstr>External analysis:  </vt:lpstr>
      <vt:lpstr>The search for Os and Ts within an industry isn’t random</vt:lpstr>
      <vt:lpstr>There are “Five Forces” that influence the competitive structure of an industry</vt:lpstr>
      <vt:lpstr>PowerPoint Presentation</vt:lpstr>
      <vt:lpstr>Porter’s Five Forces of Competition</vt:lpstr>
      <vt:lpstr>Porter’s Five Forces of Competition</vt:lpstr>
      <vt:lpstr>PowerPoint Presentation</vt:lpstr>
      <vt:lpstr>PowerPoint Presentation</vt:lpstr>
      <vt:lpstr>PowerPoint Presentation</vt:lpstr>
      <vt:lpstr>MAN 4720 -  Strategic Management:   The Capstone Class </vt:lpstr>
      <vt:lpstr>Topic:  SWOT Analysis (Peeking ahead to Ch 5) </vt:lpstr>
      <vt:lpstr>SWOT analysis</vt:lpstr>
      <vt:lpstr>SWOT analysis</vt:lpstr>
      <vt:lpstr>SWOT analysis</vt:lpstr>
      <vt:lpstr>Awesome research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 4720 -  Strategic Management:   The Capstone Class </dc:title>
  <dc:creator>Marshall Schminke</dc:creator>
  <cp:lastModifiedBy>Marshall Schminke</cp:lastModifiedBy>
  <cp:revision>78</cp:revision>
  <cp:lastPrinted>2021-01-11T00:40:45Z</cp:lastPrinted>
  <dcterms:created xsi:type="dcterms:W3CDTF">2021-01-03T02:17:14Z</dcterms:created>
  <dcterms:modified xsi:type="dcterms:W3CDTF">2021-01-20T02:51:35Z</dcterms:modified>
</cp:coreProperties>
</file>