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Playfair Displ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Source Code Pr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80B9C85-C448-4EAE-BE64-12E17E9E9CF1}">
  <a:tblStyle styleId="{A80B9C85-C448-4EAE-BE64-12E17E9E9C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layfairDisplay-regular.fntdata"/><Relationship Id="rId21" Type="http://schemas.openxmlformats.org/officeDocument/2006/relationships/slide" Target="slides/slide15.xml"/><Relationship Id="rId24" Type="http://schemas.openxmlformats.org/officeDocument/2006/relationships/font" Target="fonts/PlayfairDisplay-italic.fntdata"/><Relationship Id="rId23" Type="http://schemas.openxmlformats.org/officeDocument/2006/relationships/font" Target="fonts/PlayfairDispl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PlayfairDispl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CodePro-bold.fntdata"/><Relationship Id="rId30" Type="http://schemas.openxmlformats.org/officeDocument/2006/relationships/font" Target="fonts/SourceCodePro-regular.fntdata"/><Relationship Id="rId11" Type="http://schemas.openxmlformats.org/officeDocument/2006/relationships/slide" Target="slides/slide5.xml"/><Relationship Id="rId33" Type="http://schemas.openxmlformats.org/officeDocument/2006/relationships/font" Target="fonts/SourceCodePro-boldItalic.fntdata"/><Relationship Id="rId10" Type="http://schemas.openxmlformats.org/officeDocument/2006/relationships/slide" Target="slides/slide4.xml"/><Relationship Id="rId32" Type="http://schemas.openxmlformats.org/officeDocument/2006/relationships/font" Target="fonts/SourceCodePr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8790624f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8790624f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8790623e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8790623e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8790624f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8790624f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8790624f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8790624f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8f8a3c39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8f8a3c39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8f8a3c39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8f8a3c39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a8790624f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a8790624f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8790623e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8790623e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8790623e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8790623e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8790624f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8790624f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8790623e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8790623e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8f8a3c3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8f8a3c3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8790624f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8790624f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8790624f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8790624f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trace.mahoney.best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youtu.be/75yKT3OuE44?si=Uhajte1AhQwqmCL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L4bJIGuQX4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rfc-editor.org/rfc/rfc79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Network_address_translatio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opte.org/the-internet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TRACERT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tracert</a:t>
            </a:r>
            <a:r>
              <a:rPr lang="en"/>
              <a:t> (“trace route”) command uses a trick to “map” your connection to servers on the internet.</a:t>
            </a:r>
            <a:br>
              <a:rPr lang="en"/>
            </a:br>
            <a:br>
              <a:rPr lang="en"/>
            </a:br>
            <a:r>
              <a:rPr lang="en"/>
              <a:t>By sending IP packets with increasing TTLs (1, 2, 3, …) we’re able to see how far our packet gets along the internet before dying.</a:t>
            </a:r>
            <a:br>
              <a:rPr lang="en"/>
            </a:br>
            <a:br>
              <a:rPr lang="en"/>
            </a:br>
            <a:r>
              <a:rPr lang="en"/>
              <a:t>This workshop requires using a command prompt and running commands. Test to see if you have a working command prompt by running:</a:t>
            </a:r>
            <a:br>
              <a:rPr lang="en"/>
            </a:br>
            <a:br>
              <a:rPr lang="en"/>
            </a:b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ping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mahoney.best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TRACERT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The </a:t>
            </a:r>
            <a:r>
              <a:rPr b="1" lang="en" sz="1700">
                <a:latin typeface="Source Code Pro"/>
                <a:ea typeface="Source Code Pro"/>
                <a:cs typeface="Source Code Pro"/>
                <a:sym typeface="Source Code Pro"/>
              </a:rPr>
              <a:t>tracert</a:t>
            </a:r>
            <a:r>
              <a:rPr lang="en" sz="1700"/>
              <a:t> command with no arguments is slow. </a:t>
            </a:r>
            <a:br>
              <a:rPr lang="en" sz="1700"/>
            </a:br>
            <a:br>
              <a:rPr lang="en" sz="1700"/>
            </a:br>
            <a:r>
              <a:rPr lang="en" sz="1700"/>
              <a:t>In order to speed it up add the </a:t>
            </a:r>
            <a:r>
              <a:rPr b="1" lang="en" sz="1700">
                <a:latin typeface="Source Code Pro"/>
                <a:ea typeface="Source Code Pro"/>
                <a:cs typeface="Source Code Pro"/>
                <a:sym typeface="Source Code Pro"/>
              </a:rPr>
              <a:t>-d</a:t>
            </a:r>
            <a:r>
              <a:rPr lang="en" sz="1700"/>
              <a:t> option to remove DNS resolution (~5-10x faster).</a:t>
            </a:r>
            <a:br>
              <a:rPr lang="en" sz="1700"/>
            </a:br>
            <a:br>
              <a:rPr lang="en" sz="1700"/>
            </a:br>
            <a:r>
              <a:rPr lang="en" sz="1700"/>
              <a:t>Some places on the internet are very far away, so you may need to increase the numbers of allowed hops using the </a:t>
            </a:r>
            <a:r>
              <a:rPr b="1" lang="en" sz="1700">
                <a:latin typeface="Source Code Pro"/>
                <a:ea typeface="Source Code Pro"/>
                <a:cs typeface="Source Code Pro"/>
                <a:sym typeface="Source Code Pro"/>
              </a:rPr>
              <a:t>-h N</a:t>
            </a:r>
            <a:r>
              <a:rPr lang="en" sz="1700"/>
              <a:t> option. For example:</a:t>
            </a:r>
            <a:br>
              <a:rPr lang="en" sz="1700"/>
            </a:br>
            <a:b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700">
                <a:latin typeface="Source Code Pro"/>
                <a:ea typeface="Source Code Pro"/>
                <a:cs typeface="Source Code Pro"/>
                <a:sym typeface="Source Code Pro"/>
              </a:rPr>
              <a:t>tracert -d -h 100 45.79.189.214</a:t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Choose one of the following ip addresses to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tracert</a:t>
            </a:r>
            <a:br>
              <a:rPr lang="en"/>
            </a:b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 - 163.22.17.70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 - 45.155.125.8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 - 169.229.200.70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 - 128.8.207.141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 - 102.130.127.69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75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https://trace.mahoney.best</a:t>
            </a:r>
            <a:br>
              <a:rPr lang="en"/>
            </a:br>
            <a:br>
              <a:rPr lang="en"/>
            </a:br>
            <a:r>
              <a:rPr lang="en"/>
              <a:t>For each IP address in your traceroute:</a:t>
            </a:r>
            <a:br>
              <a:rPr lang="en"/>
            </a:br>
            <a:r>
              <a:rPr lang="en"/>
              <a:t>- Record if the address is </a:t>
            </a:r>
            <a:r>
              <a:rPr i="1" lang="en"/>
              <a:t>public </a:t>
            </a:r>
            <a:r>
              <a:rPr lang="en"/>
              <a:t>or </a:t>
            </a:r>
            <a:r>
              <a:rPr i="1" lang="en"/>
              <a:t>private</a:t>
            </a:r>
            <a:br>
              <a:rPr lang="en"/>
            </a:br>
            <a:r>
              <a:rPr lang="en"/>
              <a:t>- If it’s </a:t>
            </a:r>
            <a:r>
              <a:rPr i="1" lang="en"/>
              <a:t>public </a:t>
            </a:r>
            <a:r>
              <a:rPr lang="en"/>
              <a:t>p</a:t>
            </a:r>
            <a:r>
              <a:rPr lang="en"/>
              <a:t>lug it into my website and write down its (approximate) location</a:t>
            </a:r>
            <a:br>
              <a:rPr lang="en"/>
            </a:br>
            <a:br>
              <a:rPr lang="en"/>
            </a:br>
            <a:r>
              <a:rPr lang="en"/>
              <a:t>PUT ALL INFORMATION IN A GOOGLE DOC (each hop and location)</a:t>
            </a:r>
            <a:br>
              <a:rPr lang="en"/>
            </a:br>
            <a:br>
              <a:rPr lang="en"/>
            </a:br>
            <a:r>
              <a:rPr lang="en"/>
              <a:t>Once you’ve finished share out the country we sent you to.</a:t>
            </a:r>
            <a:endParaRPr/>
          </a:p>
        </p:txBody>
      </p:sp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Lookup approximately where each router is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r>
              <a:rPr lang="en"/>
              <a:t>: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accurate do you think this “geo-ip lookup” is? How safe is it to share your ip address with strangers?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r>
              <a:rPr lang="en"/>
              <a:t>If you run the same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tracert</a:t>
            </a:r>
            <a:r>
              <a:rPr lang="en"/>
              <a:t> again do you get the same route? Why or why not?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More: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How Traceroute Works (Building a Movie Scene 'Trace' Map) - Computerphile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“inter-net”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0" y="2992300"/>
            <a:ext cx="914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https://www.youtube.com/watch?v=L4bJIGuQX40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IP and ARPANET are very similar. </a:t>
            </a:r>
            <a:br>
              <a:rPr lang="en"/>
            </a:br>
            <a:br>
              <a:rPr lang="en"/>
            </a:br>
            <a:r>
              <a:rPr lang="en"/>
              <a:t>The big change with IP is the openness and decentralization. </a:t>
            </a:r>
            <a:br>
              <a:rPr lang="en"/>
            </a:br>
            <a:br>
              <a:rPr lang="en"/>
            </a:br>
            <a:r>
              <a:rPr lang="en"/>
              <a:t>Unlike ARPANET, anyone can join the internet</a:t>
            </a:r>
            <a:r>
              <a:rPr lang="en"/>
              <a:t> (☭)</a:t>
            </a:r>
            <a:r>
              <a:rPr lang="en"/>
              <a:t>. The entire specification of IP is free and public. </a:t>
            </a:r>
            <a:br>
              <a:rPr lang="en"/>
            </a:br>
            <a:br>
              <a:rPr lang="en"/>
            </a:br>
            <a:r>
              <a:rPr lang="en"/>
              <a:t>If you wanted, you can just read the document and create your own products that use IP</a:t>
            </a:r>
            <a:br>
              <a:rPr lang="en"/>
            </a:b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https://www.rfc-editor.org/rfc/rfc791</a:t>
            </a:r>
            <a:endParaRPr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Packets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113" y="1278687"/>
            <a:ext cx="6951777" cy="33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Length - How many bytes are in your message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Time to Live (TTL) - A</a:t>
            </a:r>
            <a:r>
              <a:rPr lang="en"/>
              <a:t>t each hop, this number decreases by 1, when it reaches 0 you get a "time exceeded" message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Source IP Address and Destination IP Address says where the packet is coming from and where it is going 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Addresses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Addresses are 32 bit wide. Written as 4 blocks of decimal numbers between 0-255.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45.79.189.214</a:t>
            </a:r>
            <a:r>
              <a:rPr lang="en"/>
              <a:t> is “mahoney.best.”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There's only around 4 billion IP addresses. This made a lot of sense in the 70s with mainframes. Today, we're almost out of IP addresses.</a:t>
            </a:r>
            <a:br>
              <a:rPr lang="en"/>
            </a:b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</a:t>
            </a:r>
            <a:r>
              <a:rPr lang="en"/>
              <a:t>exhaustion</a:t>
            </a:r>
            <a:r>
              <a:rPr lang="en"/>
              <a:t> 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first solution to this problem is called </a:t>
            </a:r>
            <a:r>
              <a:rPr lang="en" u="sng">
                <a:solidFill>
                  <a:schemeClr val="hlink"/>
                </a:solidFill>
                <a:hlinkClick r:id="rId3"/>
              </a:rPr>
              <a:t>Network Address Translation</a:t>
            </a:r>
            <a:r>
              <a:rPr lang="en"/>
              <a:t> (NAT). It allows entire networks the share a single ip address.</a:t>
            </a:r>
            <a:br>
              <a:rPr lang="en"/>
            </a:br>
            <a:br>
              <a:rPr lang="en"/>
            </a:br>
            <a:r>
              <a:rPr lang="en"/>
              <a:t>The second solution is to make IP addresses bigger. This is what IPv6 does, replacing 32 bit addresses with 128 bit addresses. </a:t>
            </a:r>
            <a:br>
              <a:rPr lang="en"/>
            </a:br>
            <a:br>
              <a:rPr lang="en"/>
            </a:br>
            <a:r>
              <a:rPr i="1" lang="en"/>
              <a:t>&gt; Every star in the observable universe can have around 100,000 IPv4 addresses spaces worth of IPv6 addresses.</a:t>
            </a:r>
            <a:endParaRPr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way IP works is that every "router" on the internet keeps track of a map of all networks on the internet. When the router receives a packet, it sends it down a path that will bring it closer to its destination. </a:t>
            </a:r>
            <a:br>
              <a:rPr lang="en"/>
            </a:br>
            <a:br>
              <a:rPr lang="en"/>
            </a:br>
            <a:r>
              <a:rPr lang="en"/>
              <a:t>Check you this group who makes visualizations of the internet. Every core router on the internet has this map in memory.</a:t>
            </a:r>
            <a:br>
              <a:rPr lang="en"/>
            </a:br>
            <a:br>
              <a:rPr lang="en"/>
            </a:b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https://www.opte.org/the-internet/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 Networks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IP was designed to be network agnostic. Any organization can </a:t>
            </a:r>
            <a:r>
              <a:rPr i="1" lang="en"/>
              <a:t>choose</a:t>
            </a:r>
            <a:r>
              <a:rPr lang="en"/>
              <a:t> to run it’s internal network however they want. However, </a:t>
            </a:r>
            <a:r>
              <a:rPr lang="en"/>
              <a:t>IP is designed so well that people still choose to use it within private networks. </a:t>
            </a:r>
            <a:br>
              <a:rPr lang="en"/>
            </a:br>
            <a:br>
              <a:rPr lang="en"/>
            </a:br>
            <a:r>
              <a:rPr lang="en"/>
              <a:t>To facilitate this the IP designers left some space for private use. The most important of the private spaces are:</a:t>
            </a:r>
            <a:endParaRPr/>
          </a:p>
        </p:txBody>
      </p:sp>
      <p:graphicFrame>
        <p:nvGraphicFramePr>
          <p:cNvPr id="109" name="Google Shape;109;p21"/>
          <p:cNvGraphicFramePr/>
          <p:nvPr/>
        </p:nvGraphicFramePr>
        <p:xfrm>
          <a:off x="1744400" y="332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{A80B9C85-C448-4EAE-BE64-12E17E9E9CF1}</a:tableStyleId>
              </a:tblPr>
              <a:tblGrid>
                <a:gridCol w="2827600"/>
                <a:gridCol w="2827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10.0.0.0/8</a:t>
                      </a:r>
                      <a:endParaRPr sz="1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10.*</a:t>
                      </a:r>
                      <a:endParaRPr sz="1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192.168.0.0/16</a:t>
                      </a:r>
                      <a:endParaRPr sz="1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192.168.*</a:t>
                      </a:r>
                      <a:endParaRPr sz="1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172.16.0.0/12</a:t>
                      </a:r>
                      <a:endParaRPr sz="1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172.16.* through 172.31.*</a:t>
                      </a:r>
                      <a:endParaRPr sz="1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