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76" r:id="rId2"/>
    <p:sldId id="265" r:id="rId3"/>
    <p:sldId id="277" r:id="rId4"/>
    <p:sldId id="256" r:id="rId5"/>
    <p:sldId id="257" r:id="rId6"/>
    <p:sldId id="262" r:id="rId7"/>
    <p:sldId id="263" r:id="rId8"/>
    <p:sldId id="260" r:id="rId9"/>
    <p:sldId id="264" r:id="rId10"/>
    <p:sldId id="259" r:id="rId11"/>
    <p:sldId id="266" r:id="rId12"/>
    <p:sldId id="267" r:id="rId13"/>
    <p:sldId id="275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7928-30A6-4F38-B9A9-1A2FB77382C9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0276F-DD08-42F9-8133-8E2735137C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932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ED0CC-D637-423E-A93B-E8B361325BE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61A396-504E-417D-94B9-43BF4471EE0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02EF16-C911-4A35-8001-C13D7DF6DA6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08.07.2020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248D6F-0049-4A3B-AFAF-AFE7EC2776D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Random Forest - Prinz, Ghazali, Nostitz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B3490F-612D-4BCD-A141-D0192D7BA8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ECD80C-D9DD-49F4-95A0-34DCDA993E1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89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B8B77-F8B1-4520-A1D6-571068008D0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9ABEEA-6C94-4909-A80C-9DCDC7169EC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83C6EE-CE20-4514-8DC6-633E6A7A1E8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08.07.2020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E0ACC3-239C-444C-BDB7-A7ABFF06025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Random Forest - Prinz, Ghazali, Nostitz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3BED52-2102-4C02-80C4-784E0A970C2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D1BB22-0B9D-46EC-9C92-B4A5152B0DA9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50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9B31AC1-4CA6-49C0-AD71-0984371E29F1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164E9D-B56F-4F7E-88AF-6F86A1EB511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FCC478-706E-40DC-B28E-BFF341518BC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08.07.2020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4E71AD-1F5D-4640-B12D-B857821F2A5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Random Forest - Prinz, Ghazali, Nostitz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36CE51-C066-4F13-8D10-758D590877C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2858BF-6245-4CA5-8367-EFCB50583B7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7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8890D9-8CE4-4ADB-B396-4F960F698BA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58AEA0-A662-4BD8-A4DE-C5BDE2962DF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E516CA-3A41-4DAE-82D4-0CBA6CDEF22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08.07.2020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2AA20F-C0D0-44A5-8B70-8DC8253EC04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Random Forest - Prinz, Ghazali, Nostitz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872C81-4856-40F8-BC80-E7C59FB1CD1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15ACFA-ECFA-4891-8D27-096478649C2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7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C933F6-ACA8-4064-96F2-7F27774FB3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979907-8A41-40A8-952A-200A8332FA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5BB5A3-6EB9-441C-AA22-513A6195186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08.07.2020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CD4F92-B9B2-4E6A-AE35-CBC5F30381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Random Forest - Prinz, Ghazali, Nostitz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58D46A-763F-4FB9-A99B-008391AB73D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EF19A5-2103-4056-9650-F4E28B049C33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01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4699A5-62C8-48D8-859F-7A390E9124D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09FE40-4462-4174-A241-AE4998092D0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A23441-3682-4074-9DD1-932B0D87F04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8F93B5-5473-4D14-99AE-2A7BDEA687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08.07.2020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AEC58F-29CF-4C22-A342-DB522B827E6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Random Forest - Prinz, Ghazali, Nostitz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EFD8C6-DF7E-4240-9558-95D1B254619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5C229A-B352-46F1-9F15-9EB92EB1598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15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4A899E-FF3A-43F1-B9E6-8D26FD99B5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9A1ED1-372D-4A1E-AE03-DB2379AB9F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94604F-5A4C-4684-B12E-1D436629D69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90E789-6FF1-40E9-870B-E325346326B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D7AAB77-E2EB-4DB7-9528-130EDB124F6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3EAEBF7-E490-408F-8C57-BDF2099E454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08.07.2020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0E81E26-3385-464A-83A5-BDF2943876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Random Forest - Prinz, Ghazali, Nostitz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744DC53-8E91-44D0-AA52-03DFF802BC3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D959EC-88FD-4FA3-9CFE-519FE0955A10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89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039A2-6394-44E4-85AF-15CFFF5C3D5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738E21-E2AF-4F1A-95CF-F0720268F0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08.07.2020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901051-33FB-476F-88A1-419DF669771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Random Forest - Prinz, Ghazali, Nostitz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4E9944-FE0C-4930-BEFC-56A7736525F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82ADAC-C295-4C10-917B-EE240D63A07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33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6B310BF-5EEC-49E9-A8ED-8822DAC3CCB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08.07.2020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D35ABB-3249-46F6-A91A-AAF65600B5B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Random Forest - Prinz, Ghazali, Nostitz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AF71F3-94E1-4B9E-B6AE-733913B1A9A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CA9D745-55E4-44DD-8C59-2F654E2393A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7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528645-0555-4B62-8F60-66C94166CE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F98E1-952B-47E6-BA10-D5841EFC3DB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76FC72-410B-49D9-A8F7-99920ECBA86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F3CAF0-EFD4-4749-9068-A3DCE43058A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08.07.2020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3660AA-F94C-420A-8983-82B6D187BB6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Random Forest - Prinz, Ghazali, Nostitz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7FE187-A404-4C31-978F-8E27F723F3C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CE6A79-1721-464F-89CD-09368110810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13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229E86-4F28-476A-BC0A-3B09E59A00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6D56A71-5DCF-48C8-96C0-F3B963756A6D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445E51-2532-41CD-B23E-E6425B7F03F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692335-5B34-4DA9-95FD-2E887233ED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08.07.2020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E5D242-3E09-4798-8CBC-3E6FC4003D8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Random Forest - Prinz, Ghazali, Nostitz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FBD90E-0EEF-44B5-B0FC-0F71647EBF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7DA3F5-00B9-404C-8BB4-3BD570CF968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58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B8C7FCF-79E7-4F73-8222-12567EC137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206024-2581-4E99-8E77-4EEA5144D8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B2D6AD-DF36-4899-8056-EE9946A3C92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r>
              <a:rPr lang="de-DE"/>
              <a:t>08.07.2020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70EF00-0F21-4FE2-9CC5-37B85B37DBB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r>
              <a:rPr lang="de-DE"/>
              <a:t>Random Forest - Prinz, Ghazali, Nostitz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95CC0B-F2D9-45F4-8B63-F8159A33914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3DA465F7-43CB-4A71-82C2-84779F584746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de-DE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24.png"/><Relationship Id="rId10" Type="http://schemas.openxmlformats.org/officeDocument/2006/relationships/image" Target="../media/image6.png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30">
            <a:extLst>
              <a:ext uri="{FF2B5EF4-FFF2-40B4-BE49-F238E27FC236}">
                <a16:creationId xmlns:a16="http://schemas.microsoft.com/office/drawing/2014/main" id="{5537F376-F8F5-44A2-AB0A-9414F4F00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2362"/>
            <a:ext cx="12191996" cy="3556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E0D8342-B917-450D-AB7E-B18A7F3E2AEA}"/>
              </a:ext>
            </a:extLst>
          </p:cNvPr>
          <p:cNvSpPr txBox="1"/>
          <p:nvPr/>
        </p:nvSpPr>
        <p:spPr>
          <a:xfrm>
            <a:off x="765105" y="1085904"/>
            <a:ext cx="10661775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E846CB-D6EC-420D-925D-B38F22B96D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Der Random Forest-Algorithmus in der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Regressionsanalys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72AF09A9-96EB-4DDC-8219-3B64BDEF2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Präsentation zur Belegarbeit</a:t>
            </a:r>
            <a:br>
              <a:rPr lang="de-DE" dirty="0"/>
            </a:br>
            <a:r>
              <a:rPr lang="de-DE" dirty="0"/>
              <a:t>von</a:t>
            </a:r>
            <a:br>
              <a:rPr lang="de-DE" dirty="0"/>
            </a:br>
            <a:r>
              <a:rPr lang="de-DE" dirty="0"/>
              <a:t>Alexander Prinz, </a:t>
            </a:r>
            <a:r>
              <a:rPr lang="de-DE" dirty="0" err="1"/>
              <a:t>Faical</a:t>
            </a:r>
            <a:r>
              <a:rPr lang="de-DE" dirty="0"/>
              <a:t> </a:t>
            </a:r>
            <a:r>
              <a:rPr lang="de-DE" dirty="0" err="1"/>
              <a:t>Ghazali</a:t>
            </a:r>
            <a:r>
              <a:rPr lang="de-DE" dirty="0"/>
              <a:t> &amp; Philipp Nostitz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9E18C86-E905-4DC0-911E-9EFE52CC0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3203" y="347447"/>
            <a:ext cx="2856993" cy="55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57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30">
            <a:extLst>
              <a:ext uri="{FF2B5EF4-FFF2-40B4-BE49-F238E27FC236}">
                <a16:creationId xmlns:a16="http://schemas.microsoft.com/office/drawing/2014/main" id="{5537F376-F8F5-44A2-AB0A-9414F4F00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2362"/>
            <a:ext cx="12191996" cy="3556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E0D8342-B917-450D-AB7E-B18A7F3E2AEA}"/>
              </a:ext>
            </a:extLst>
          </p:cNvPr>
          <p:cNvSpPr txBox="1"/>
          <p:nvPr/>
        </p:nvSpPr>
        <p:spPr>
          <a:xfrm>
            <a:off x="765105" y="1085904"/>
            <a:ext cx="10661775" cy="17543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Trainingsdatenerzeugung | Aufbereiten der Trainingsdaten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ABF7BF7-5753-4B86-AF62-9E0371A99630}"/>
              </a:ext>
            </a:extLst>
          </p:cNvPr>
          <p:cNvSpPr txBox="1"/>
          <p:nvPr/>
        </p:nvSpPr>
        <p:spPr>
          <a:xfrm>
            <a:off x="765105" y="2113280"/>
            <a:ext cx="66720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Vollautomatisiertes Bestimmen der Verkaufs-Cluster pro Artikel und deren </a:t>
            </a:r>
            <a:r>
              <a:rPr lang="el-GR" dirty="0"/>
              <a:t>λ</a:t>
            </a:r>
            <a:r>
              <a:rPr lang="de-DE" dirty="0"/>
              <a:t>-Werte + Visualisierung jedes Verkaufs-Cluster-Modell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Liste aus Sub-Zeitreihen der ursprünglichen ganzen Zeitreihe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Ausschreiben der einzelnen Sub-Zeitreihen als CSV-Dateien in geeigneter Verzeichnisstruktur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Ausschreiben der spezifischen </a:t>
            </a:r>
            <a:r>
              <a:rPr lang="el-GR" dirty="0"/>
              <a:t>λ</a:t>
            </a:r>
            <a:r>
              <a:rPr lang="de-DE" dirty="0"/>
              <a:t>-Werte in die zugehörigen Verzeichnisse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Rendern der Grafiken in die zugehörigen Verzeichnisse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3">
            <a:extLst>
              <a:ext uri="{FF2B5EF4-FFF2-40B4-BE49-F238E27FC236}">
                <a16:creationId xmlns:a16="http://schemas.microsoft.com/office/drawing/2014/main" id="{CF26F7FE-F5C1-433E-B04E-C2025CEBB8AD}"/>
              </a:ext>
            </a:extLst>
          </p:cNvPr>
          <p:cNvSpPr txBox="1"/>
          <p:nvPr/>
        </p:nvSpPr>
        <p:spPr>
          <a:xfrm>
            <a:off x="765105" y="410547"/>
            <a:ext cx="9852095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i="0" u="none" strike="noStrike" kern="1200" cap="none" spc="0" baseline="0" dirty="0">
                <a:solidFill>
                  <a:srgbClr val="548235"/>
                </a:solidFill>
                <a:uFillTx/>
                <a:latin typeface="Corbel Light" pitchFamily="34"/>
              </a:rPr>
              <a:t>Modellierung  des Kaufabklingverhaltens und Erzeugen der Trainingsdaten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A390AFF-5F19-4B37-A253-1948284FB21A}"/>
              </a:ext>
            </a:extLst>
          </p:cNvPr>
          <p:cNvSpPr txBox="1"/>
          <p:nvPr/>
        </p:nvSpPr>
        <p:spPr>
          <a:xfrm>
            <a:off x="383349" y="6355512"/>
            <a:ext cx="11425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08.07.2020					Random Forest – Prinz, </a:t>
            </a:r>
            <a:r>
              <a:rPr lang="de-DE" sz="1100" dirty="0" err="1"/>
              <a:t>Ghazali</a:t>
            </a:r>
            <a:r>
              <a:rPr lang="de-DE" sz="1100" dirty="0"/>
              <a:t>, Nostitz					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AEF07BB-48C8-4557-A23C-39C77BE61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765" y="872212"/>
            <a:ext cx="6916115" cy="4096322"/>
          </a:xfrm>
          <a:prstGeom prst="rect">
            <a:avLst/>
          </a:prstGeom>
        </p:spPr>
      </p:pic>
      <p:pic>
        <p:nvPicPr>
          <p:cNvPr id="3" name="Grafik 30">
            <a:extLst>
              <a:ext uri="{FF2B5EF4-FFF2-40B4-BE49-F238E27FC236}">
                <a16:creationId xmlns:a16="http://schemas.microsoft.com/office/drawing/2014/main" id="{5537F376-F8F5-44A2-AB0A-9414F4F00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2362"/>
            <a:ext cx="12191996" cy="3556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E0D8342-B917-450D-AB7E-B18A7F3E2AEA}"/>
              </a:ext>
            </a:extLst>
          </p:cNvPr>
          <p:cNvSpPr txBox="1"/>
          <p:nvPr/>
        </p:nvSpPr>
        <p:spPr>
          <a:xfrm>
            <a:off x="765105" y="1085904"/>
            <a:ext cx="10661775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ABF7BF7-5753-4B86-AF62-9E0371A99630}"/>
              </a:ext>
            </a:extLst>
          </p:cNvPr>
          <p:cNvSpPr txBox="1"/>
          <p:nvPr/>
        </p:nvSpPr>
        <p:spPr>
          <a:xfrm>
            <a:off x="765105" y="2113280"/>
            <a:ext cx="6672015" cy="4105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gut strukturiert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einfach lesbar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beliebtes Verfahren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Entscheidung entlang des Pfades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Quelle: „</a:t>
            </a:r>
            <a:r>
              <a:rPr lang="de-DE" sz="1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</a:t>
            </a:r>
            <a:r>
              <a:rPr lang="de-DE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Learning“, Mitchell, T, 1997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feld 3">
            <a:extLst>
              <a:ext uri="{FF2B5EF4-FFF2-40B4-BE49-F238E27FC236}">
                <a16:creationId xmlns:a16="http://schemas.microsoft.com/office/drawing/2014/main" id="{CF26F7FE-F5C1-433E-B04E-C2025CEBB8AD}"/>
              </a:ext>
            </a:extLst>
          </p:cNvPr>
          <p:cNvSpPr txBox="1"/>
          <p:nvPr/>
        </p:nvSpPr>
        <p:spPr>
          <a:xfrm>
            <a:off x="765105" y="410547"/>
            <a:ext cx="9852095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i="0" u="none" strike="noStrike" kern="1200" cap="none" spc="0" baseline="0" dirty="0">
                <a:solidFill>
                  <a:srgbClr val="548235"/>
                </a:solidFill>
                <a:uFillTx/>
                <a:latin typeface="Corbel Light" pitchFamily="34"/>
              </a:rPr>
              <a:t>Entscheidungsbaum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8D42420-77A7-424F-80C6-2082EAC7EBF8}"/>
              </a:ext>
            </a:extLst>
          </p:cNvPr>
          <p:cNvSpPr txBox="1"/>
          <p:nvPr/>
        </p:nvSpPr>
        <p:spPr>
          <a:xfrm>
            <a:off x="383349" y="6355512"/>
            <a:ext cx="11425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08.07.2020					Random Forest – Prinz, </a:t>
            </a:r>
            <a:r>
              <a:rPr lang="de-DE" sz="1100" dirty="0" err="1"/>
              <a:t>Ghazali</a:t>
            </a:r>
            <a:r>
              <a:rPr lang="de-DE" sz="1100" dirty="0"/>
              <a:t>, Nostitz					9</a:t>
            </a:r>
          </a:p>
        </p:txBody>
      </p:sp>
    </p:spTree>
    <p:extLst>
      <p:ext uri="{BB962C8B-B14F-4D97-AF65-F5344CB8AC3E}">
        <p14:creationId xmlns:p14="http://schemas.microsoft.com/office/powerpoint/2010/main" val="632893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30">
            <a:extLst>
              <a:ext uri="{FF2B5EF4-FFF2-40B4-BE49-F238E27FC236}">
                <a16:creationId xmlns:a16="http://schemas.microsoft.com/office/drawing/2014/main" id="{5537F376-F8F5-44A2-AB0A-9414F4F00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2362"/>
            <a:ext cx="12191996" cy="3556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E0D8342-B917-450D-AB7E-B18A7F3E2AEA}"/>
              </a:ext>
            </a:extLst>
          </p:cNvPr>
          <p:cNvSpPr txBox="1"/>
          <p:nvPr/>
        </p:nvSpPr>
        <p:spPr>
          <a:xfrm>
            <a:off x="765105" y="1085904"/>
            <a:ext cx="10661775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ABF7BF7-5753-4B86-AF62-9E0371A99630}"/>
              </a:ext>
            </a:extLst>
          </p:cNvPr>
          <p:cNvSpPr txBox="1"/>
          <p:nvPr/>
        </p:nvSpPr>
        <p:spPr>
          <a:xfrm>
            <a:off x="765105" y="2074131"/>
            <a:ext cx="6672015" cy="427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Wald von Entscheidungsbäumen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Bäume unkorreliert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Aussage über Mehrheitsentscheid / Mittelwert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de-DE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 „https://www.analyticsvidhya.com/blog/2020/05/decision-tree-vs-random-forest-algorithm/ “</a:t>
            </a:r>
          </a:p>
        </p:txBody>
      </p:sp>
      <p:sp>
        <p:nvSpPr>
          <p:cNvPr id="14" name="Textfeld 3">
            <a:extLst>
              <a:ext uri="{FF2B5EF4-FFF2-40B4-BE49-F238E27FC236}">
                <a16:creationId xmlns:a16="http://schemas.microsoft.com/office/drawing/2014/main" id="{CF26F7FE-F5C1-433E-B04E-C2025CEBB8AD}"/>
              </a:ext>
            </a:extLst>
          </p:cNvPr>
          <p:cNvSpPr txBox="1"/>
          <p:nvPr/>
        </p:nvSpPr>
        <p:spPr>
          <a:xfrm>
            <a:off x="765105" y="410547"/>
            <a:ext cx="9852095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i="0" u="none" strike="noStrike" kern="1200" cap="none" spc="0" baseline="0" dirty="0">
                <a:solidFill>
                  <a:srgbClr val="548235"/>
                </a:solidFill>
                <a:uFillTx/>
                <a:latin typeface="Corbel Light" pitchFamily="34"/>
              </a:rPr>
              <a:t>Random Forest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D43936F-E578-439A-8911-105DF2683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152" y="1085904"/>
            <a:ext cx="5316703" cy="3601869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52C3C7E7-BB96-4739-A71C-9D97B3700227}"/>
              </a:ext>
            </a:extLst>
          </p:cNvPr>
          <p:cNvSpPr txBox="1"/>
          <p:nvPr/>
        </p:nvSpPr>
        <p:spPr>
          <a:xfrm>
            <a:off x="383349" y="6355512"/>
            <a:ext cx="11425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08.07.2020					Random Forest – Prinz, </a:t>
            </a:r>
            <a:r>
              <a:rPr lang="de-DE" sz="1100" dirty="0" err="1"/>
              <a:t>Ghazali</a:t>
            </a:r>
            <a:r>
              <a:rPr lang="de-DE" sz="1100" dirty="0"/>
              <a:t>, Nostitz					10</a:t>
            </a:r>
          </a:p>
        </p:txBody>
      </p:sp>
    </p:spTree>
    <p:extLst>
      <p:ext uri="{BB962C8B-B14F-4D97-AF65-F5344CB8AC3E}">
        <p14:creationId xmlns:p14="http://schemas.microsoft.com/office/powerpoint/2010/main" val="3771687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30">
            <a:extLst>
              <a:ext uri="{FF2B5EF4-FFF2-40B4-BE49-F238E27FC236}">
                <a16:creationId xmlns:a16="http://schemas.microsoft.com/office/drawing/2014/main" id="{5537F376-F8F5-44A2-AB0A-9414F4F00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2362"/>
            <a:ext cx="12191996" cy="3556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E0D8342-B917-450D-AB7E-B18A7F3E2AEA}"/>
              </a:ext>
            </a:extLst>
          </p:cNvPr>
          <p:cNvSpPr txBox="1"/>
          <p:nvPr/>
        </p:nvSpPr>
        <p:spPr>
          <a:xfrm>
            <a:off x="765105" y="1085904"/>
            <a:ext cx="10661775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ABF7BF7-5753-4B86-AF62-9E0371A99630}"/>
              </a:ext>
            </a:extLst>
          </p:cNvPr>
          <p:cNvSpPr txBox="1"/>
          <p:nvPr/>
        </p:nvSpPr>
        <p:spPr>
          <a:xfrm>
            <a:off x="765105" y="2074131"/>
            <a:ext cx="6672015" cy="427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Kein Split entspr. Entropie/ Information </a:t>
            </a:r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Gain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Split-Variable zufällig gewählt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Anwendungsbereich:</a:t>
            </a:r>
          </a:p>
          <a:p>
            <a:pPr marL="742950" lvl="1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Prognose</a:t>
            </a:r>
          </a:p>
          <a:p>
            <a:pPr marL="742950" lvl="1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Überwachtes Lernen</a:t>
            </a:r>
          </a:p>
          <a:p>
            <a:pPr marL="742950" lvl="1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Unüberwachtes Lernen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de-DE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 „https://www.analyticsvidhya.com/blog/2020/05/decision-tree-vs-random-forest-algorithm/ “</a:t>
            </a:r>
          </a:p>
        </p:txBody>
      </p:sp>
      <p:sp>
        <p:nvSpPr>
          <p:cNvPr id="14" name="Textfeld 3">
            <a:extLst>
              <a:ext uri="{FF2B5EF4-FFF2-40B4-BE49-F238E27FC236}">
                <a16:creationId xmlns:a16="http://schemas.microsoft.com/office/drawing/2014/main" id="{CF26F7FE-F5C1-433E-B04E-C2025CEBB8AD}"/>
              </a:ext>
            </a:extLst>
          </p:cNvPr>
          <p:cNvSpPr txBox="1"/>
          <p:nvPr/>
        </p:nvSpPr>
        <p:spPr>
          <a:xfrm>
            <a:off x="765105" y="410547"/>
            <a:ext cx="9852095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i="0" u="none" strike="noStrike" kern="1200" cap="none" spc="0" baseline="0" dirty="0">
                <a:solidFill>
                  <a:srgbClr val="548235"/>
                </a:solidFill>
                <a:uFillTx/>
                <a:latin typeface="Corbel Light" pitchFamily="34"/>
              </a:rPr>
              <a:t>Random Forest - Eigenschaften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D43936F-E578-439A-8911-105DF2683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646" y="1049371"/>
            <a:ext cx="5316703" cy="360186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EFD0A7E-E766-4806-9E6A-1C7B5B07A6E7}"/>
              </a:ext>
            </a:extLst>
          </p:cNvPr>
          <p:cNvSpPr txBox="1"/>
          <p:nvPr/>
        </p:nvSpPr>
        <p:spPr>
          <a:xfrm>
            <a:off x="383349" y="6355512"/>
            <a:ext cx="11425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08.07.2020					Random Forest – Prinz, </a:t>
            </a:r>
            <a:r>
              <a:rPr lang="de-DE" sz="1100" dirty="0" err="1"/>
              <a:t>Ghazali</a:t>
            </a:r>
            <a:r>
              <a:rPr lang="de-DE" sz="1100" dirty="0"/>
              <a:t>, Nostitz					11</a:t>
            </a:r>
          </a:p>
        </p:txBody>
      </p:sp>
    </p:spTree>
    <p:extLst>
      <p:ext uri="{BB962C8B-B14F-4D97-AF65-F5344CB8AC3E}">
        <p14:creationId xmlns:p14="http://schemas.microsoft.com/office/powerpoint/2010/main" val="1454917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30">
            <a:extLst>
              <a:ext uri="{FF2B5EF4-FFF2-40B4-BE49-F238E27FC236}">
                <a16:creationId xmlns:a16="http://schemas.microsoft.com/office/drawing/2014/main" id="{5537F376-F8F5-44A2-AB0A-9414F4F00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2362"/>
            <a:ext cx="12191996" cy="3556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E0D8342-B917-450D-AB7E-B18A7F3E2AEA}"/>
              </a:ext>
            </a:extLst>
          </p:cNvPr>
          <p:cNvSpPr txBox="1"/>
          <p:nvPr/>
        </p:nvSpPr>
        <p:spPr>
          <a:xfrm>
            <a:off x="765105" y="1085904"/>
            <a:ext cx="10661775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ABF7BF7-5753-4B86-AF62-9E0371A99630}"/>
              </a:ext>
            </a:extLst>
          </p:cNvPr>
          <p:cNvSpPr txBox="1"/>
          <p:nvPr/>
        </p:nvSpPr>
        <p:spPr>
          <a:xfrm>
            <a:off x="765105" y="2074131"/>
            <a:ext cx="6672015" cy="2474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-Kit-</a:t>
            </a:r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Selbst-generierte Trainingsdaten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Lernen, Prognose, Evaluation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feld 3">
            <a:extLst>
              <a:ext uri="{FF2B5EF4-FFF2-40B4-BE49-F238E27FC236}">
                <a16:creationId xmlns:a16="http://schemas.microsoft.com/office/drawing/2014/main" id="{CF26F7FE-F5C1-433E-B04E-C2025CEBB8AD}"/>
              </a:ext>
            </a:extLst>
          </p:cNvPr>
          <p:cNvSpPr txBox="1"/>
          <p:nvPr/>
        </p:nvSpPr>
        <p:spPr>
          <a:xfrm>
            <a:off x="765105" y="430476"/>
            <a:ext cx="9852095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dirty="0">
                <a:solidFill>
                  <a:srgbClr val="548235"/>
                </a:solidFill>
                <a:latin typeface="Corbel Light" pitchFamily="34"/>
              </a:rPr>
              <a:t>Implementierung</a:t>
            </a:r>
            <a:endParaRPr lang="de-DE" sz="2400" b="1" i="0" u="none" strike="noStrike" kern="1200" cap="none" spc="0" baseline="0" dirty="0">
              <a:solidFill>
                <a:srgbClr val="548235"/>
              </a:solidFill>
              <a:uFillTx/>
              <a:latin typeface="Corbel Light" pitchFamily="34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BE33EF2-036D-44A4-BC66-F291ED5CE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714" y="1644646"/>
            <a:ext cx="7396871" cy="15751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66D9B1A-A86D-4DC1-8535-065DA1496794}"/>
              </a:ext>
            </a:extLst>
          </p:cNvPr>
          <p:cNvSpPr txBox="1"/>
          <p:nvPr/>
        </p:nvSpPr>
        <p:spPr>
          <a:xfrm>
            <a:off x="383349" y="6355512"/>
            <a:ext cx="11425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08.07.2020					Random Forest – Prinz, </a:t>
            </a:r>
            <a:r>
              <a:rPr lang="de-DE" sz="1100" dirty="0" err="1"/>
              <a:t>Ghazali</a:t>
            </a:r>
            <a:r>
              <a:rPr lang="de-DE" sz="1100" dirty="0"/>
              <a:t>, Nostitz					12</a:t>
            </a:r>
          </a:p>
        </p:txBody>
      </p:sp>
    </p:spTree>
    <p:extLst>
      <p:ext uri="{BB962C8B-B14F-4D97-AF65-F5344CB8AC3E}">
        <p14:creationId xmlns:p14="http://schemas.microsoft.com/office/powerpoint/2010/main" val="2660351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30">
            <a:extLst>
              <a:ext uri="{FF2B5EF4-FFF2-40B4-BE49-F238E27FC236}">
                <a16:creationId xmlns:a16="http://schemas.microsoft.com/office/drawing/2014/main" id="{5537F376-F8F5-44A2-AB0A-9414F4F00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2362"/>
            <a:ext cx="12191996" cy="3556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E0D8342-B917-450D-AB7E-B18A7F3E2AEA}"/>
              </a:ext>
            </a:extLst>
          </p:cNvPr>
          <p:cNvSpPr txBox="1"/>
          <p:nvPr/>
        </p:nvSpPr>
        <p:spPr>
          <a:xfrm>
            <a:off x="765105" y="1085904"/>
            <a:ext cx="10661775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ABF7BF7-5753-4B86-AF62-9E0371A99630}"/>
              </a:ext>
            </a:extLst>
          </p:cNvPr>
          <p:cNvSpPr txBox="1"/>
          <p:nvPr/>
        </p:nvSpPr>
        <p:spPr>
          <a:xfrm>
            <a:off x="765105" y="2074131"/>
            <a:ext cx="6672015" cy="1930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Manueller Split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Regressor-Initialisierung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Bilden des Random Forests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feld 3">
            <a:extLst>
              <a:ext uri="{FF2B5EF4-FFF2-40B4-BE49-F238E27FC236}">
                <a16:creationId xmlns:a16="http://schemas.microsoft.com/office/drawing/2014/main" id="{CF26F7FE-F5C1-433E-B04E-C2025CEBB8AD}"/>
              </a:ext>
            </a:extLst>
          </p:cNvPr>
          <p:cNvSpPr txBox="1"/>
          <p:nvPr/>
        </p:nvSpPr>
        <p:spPr>
          <a:xfrm>
            <a:off x="765105" y="430476"/>
            <a:ext cx="9852095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dirty="0">
                <a:solidFill>
                  <a:srgbClr val="548235"/>
                </a:solidFill>
                <a:latin typeface="Corbel Light" pitchFamily="34"/>
              </a:rPr>
              <a:t>Implementierung - Initialisierung</a:t>
            </a:r>
            <a:endParaRPr lang="de-DE" sz="2400" b="1" i="0" u="none" strike="noStrike" kern="1200" cap="none" spc="0" baseline="0" dirty="0">
              <a:solidFill>
                <a:srgbClr val="548235"/>
              </a:solidFill>
              <a:uFillTx/>
              <a:latin typeface="Corbel Light" pitchFamily="34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B34B9C7-2F7B-4752-966E-2D54B2B40B4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93355" y="1085903"/>
            <a:ext cx="6462713" cy="5237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A91D5374-C84D-40DF-9359-D22ED99AF28E}"/>
              </a:ext>
            </a:extLst>
          </p:cNvPr>
          <p:cNvSpPr txBox="1"/>
          <p:nvPr/>
        </p:nvSpPr>
        <p:spPr>
          <a:xfrm>
            <a:off x="383349" y="6355512"/>
            <a:ext cx="11425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08.07.2020					Random Forest – Prinz, </a:t>
            </a:r>
            <a:r>
              <a:rPr lang="de-DE" sz="1100" dirty="0" err="1"/>
              <a:t>Ghazali</a:t>
            </a:r>
            <a:r>
              <a:rPr lang="de-DE" sz="1100" dirty="0"/>
              <a:t>, Nostitz					13</a:t>
            </a:r>
          </a:p>
        </p:txBody>
      </p:sp>
    </p:spTree>
    <p:extLst>
      <p:ext uri="{BB962C8B-B14F-4D97-AF65-F5344CB8AC3E}">
        <p14:creationId xmlns:p14="http://schemas.microsoft.com/office/powerpoint/2010/main" val="2334533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30">
            <a:extLst>
              <a:ext uri="{FF2B5EF4-FFF2-40B4-BE49-F238E27FC236}">
                <a16:creationId xmlns:a16="http://schemas.microsoft.com/office/drawing/2014/main" id="{5537F376-F8F5-44A2-AB0A-9414F4F00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2362"/>
            <a:ext cx="12191996" cy="3556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E0D8342-B917-450D-AB7E-B18A7F3E2AEA}"/>
              </a:ext>
            </a:extLst>
          </p:cNvPr>
          <p:cNvSpPr txBox="1"/>
          <p:nvPr/>
        </p:nvSpPr>
        <p:spPr>
          <a:xfrm>
            <a:off x="765105" y="1085904"/>
            <a:ext cx="10661775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ABF7BF7-5753-4B86-AF62-9E0371A99630}"/>
              </a:ext>
            </a:extLst>
          </p:cNvPr>
          <p:cNvSpPr txBox="1"/>
          <p:nvPr/>
        </p:nvSpPr>
        <p:spPr>
          <a:xfrm>
            <a:off x="6582549" y="2309802"/>
            <a:ext cx="5257518" cy="100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Anwendung des Random Forests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Eintragen des Schätzwertes in </a:t>
            </a:r>
            <a:r>
              <a:rPr lang="de-DE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feld 3">
            <a:extLst>
              <a:ext uri="{FF2B5EF4-FFF2-40B4-BE49-F238E27FC236}">
                <a16:creationId xmlns:a16="http://schemas.microsoft.com/office/drawing/2014/main" id="{CF26F7FE-F5C1-433E-B04E-C2025CEBB8AD}"/>
              </a:ext>
            </a:extLst>
          </p:cNvPr>
          <p:cNvSpPr txBox="1"/>
          <p:nvPr/>
        </p:nvSpPr>
        <p:spPr>
          <a:xfrm>
            <a:off x="765105" y="430476"/>
            <a:ext cx="9852095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dirty="0">
                <a:solidFill>
                  <a:srgbClr val="548235"/>
                </a:solidFill>
                <a:latin typeface="Corbel Light" pitchFamily="34"/>
              </a:rPr>
              <a:t>Implementierung - Anwendung</a:t>
            </a:r>
            <a:endParaRPr lang="de-DE" sz="2400" b="1" i="0" u="none" strike="noStrike" kern="1200" cap="none" spc="0" baseline="0" dirty="0">
              <a:solidFill>
                <a:srgbClr val="548235"/>
              </a:solidFill>
              <a:uFillTx/>
              <a:latin typeface="Corbel Light" pitchFamily="34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D9B0F7-6B8A-42AA-A5ED-547AE72F98A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2418" y="2068300"/>
            <a:ext cx="6120130" cy="211518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B0BD953B-E8CB-4B1A-8A4A-AFBAF7D73D29}"/>
              </a:ext>
            </a:extLst>
          </p:cNvPr>
          <p:cNvSpPr txBox="1"/>
          <p:nvPr/>
        </p:nvSpPr>
        <p:spPr>
          <a:xfrm>
            <a:off x="383349" y="6355512"/>
            <a:ext cx="11425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08.07.2020					Random Forest – Prinz, </a:t>
            </a:r>
            <a:r>
              <a:rPr lang="de-DE" sz="1100" dirty="0" err="1"/>
              <a:t>Ghazali</a:t>
            </a:r>
            <a:r>
              <a:rPr lang="de-DE" sz="1100" dirty="0"/>
              <a:t>, Nostitz					14</a:t>
            </a:r>
          </a:p>
        </p:txBody>
      </p:sp>
    </p:spTree>
    <p:extLst>
      <p:ext uri="{BB962C8B-B14F-4D97-AF65-F5344CB8AC3E}">
        <p14:creationId xmlns:p14="http://schemas.microsoft.com/office/powerpoint/2010/main" val="1888662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30">
            <a:extLst>
              <a:ext uri="{FF2B5EF4-FFF2-40B4-BE49-F238E27FC236}">
                <a16:creationId xmlns:a16="http://schemas.microsoft.com/office/drawing/2014/main" id="{5537F376-F8F5-44A2-AB0A-9414F4F00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2362"/>
            <a:ext cx="12191996" cy="3556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E0D8342-B917-450D-AB7E-B18A7F3E2AEA}"/>
              </a:ext>
            </a:extLst>
          </p:cNvPr>
          <p:cNvSpPr txBox="1"/>
          <p:nvPr/>
        </p:nvSpPr>
        <p:spPr>
          <a:xfrm>
            <a:off x="765105" y="1085904"/>
            <a:ext cx="10661775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ABF7BF7-5753-4B86-AF62-9E0371A99630}"/>
              </a:ext>
            </a:extLst>
          </p:cNvPr>
          <p:cNvSpPr txBox="1"/>
          <p:nvPr/>
        </p:nvSpPr>
        <p:spPr>
          <a:xfrm>
            <a:off x="765105" y="2184338"/>
            <a:ext cx="5257518" cy="155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Evaluation: Referenzmodell, Verkaufsdaten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Modellgüte: gut bis passabel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Wenige Ausreißer</a:t>
            </a:r>
          </a:p>
        </p:txBody>
      </p:sp>
      <p:sp>
        <p:nvSpPr>
          <p:cNvPr id="14" name="Textfeld 3">
            <a:extLst>
              <a:ext uri="{FF2B5EF4-FFF2-40B4-BE49-F238E27FC236}">
                <a16:creationId xmlns:a16="http://schemas.microsoft.com/office/drawing/2014/main" id="{CF26F7FE-F5C1-433E-B04E-C2025CEBB8AD}"/>
              </a:ext>
            </a:extLst>
          </p:cNvPr>
          <p:cNvSpPr txBox="1"/>
          <p:nvPr/>
        </p:nvSpPr>
        <p:spPr>
          <a:xfrm>
            <a:off x="765105" y="430476"/>
            <a:ext cx="9852095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dirty="0">
                <a:solidFill>
                  <a:srgbClr val="548235"/>
                </a:solidFill>
                <a:latin typeface="Corbel Light" pitchFamily="34"/>
              </a:rPr>
              <a:t>Ergebnisse</a:t>
            </a:r>
            <a:endParaRPr lang="de-DE" sz="2400" b="1" i="0" u="none" strike="noStrike" kern="1200" cap="none" spc="0" baseline="0" dirty="0">
              <a:solidFill>
                <a:srgbClr val="548235"/>
              </a:solidFill>
              <a:uFillTx/>
              <a:latin typeface="Corbel Light" pitchFamily="34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0606FB8-B754-4EA3-AC87-23B58476246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461" y="967746"/>
            <a:ext cx="3141442" cy="260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8B8BC5F-2887-4524-8961-8A803C7125D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176" y="958221"/>
            <a:ext cx="3141442" cy="260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FC42869-FE48-4452-911D-754E1786907C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475" y="3524009"/>
            <a:ext cx="3141442" cy="260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995DA92-8FB5-4358-B7EC-BE77978A3BA7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176" y="3514582"/>
            <a:ext cx="3141442" cy="260341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DED47146-7829-4D48-80E1-81B969D5FBD3}"/>
              </a:ext>
            </a:extLst>
          </p:cNvPr>
          <p:cNvSpPr txBox="1"/>
          <p:nvPr/>
        </p:nvSpPr>
        <p:spPr>
          <a:xfrm>
            <a:off x="383349" y="6355512"/>
            <a:ext cx="11425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08.07.2020					Random Forest – Prinz, </a:t>
            </a:r>
            <a:r>
              <a:rPr lang="de-DE" sz="1100" dirty="0" err="1"/>
              <a:t>Ghazali</a:t>
            </a:r>
            <a:r>
              <a:rPr lang="de-DE" sz="1100" dirty="0"/>
              <a:t>, Nostitz					15</a:t>
            </a:r>
          </a:p>
        </p:txBody>
      </p:sp>
    </p:spTree>
    <p:extLst>
      <p:ext uri="{BB962C8B-B14F-4D97-AF65-F5344CB8AC3E}">
        <p14:creationId xmlns:p14="http://schemas.microsoft.com/office/powerpoint/2010/main" val="1039113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30">
            <a:extLst>
              <a:ext uri="{FF2B5EF4-FFF2-40B4-BE49-F238E27FC236}">
                <a16:creationId xmlns:a16="http://schemas.microsoft.com/office/drawing/2014/main" id="{5537F376-F8F5-44A2-AB0A-9414F4F00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2362"/>
            <a:ext cx="12191996" cy="3556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E0D8342-B917-450D-AB7E-B18A7F3E2AEA}"/>
              </a:ext>
            </a:extLst>
          </p:cNvPr>
          <p:cNvSpPr txBox="1"/>
          <p:nvPr/>
        </p:nvSpPr>
        <p:spPr>
          <a:xfrm>
            <a:off x="765105" y="1085904"/>
            <a:ext cx="10661775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ABF7BF7-5753-4B86-AF62-9E0371A99630}"/>
              </a:ext>
            </a:extLst>
          </p:cNvPr>
          <p:cNvSpPr txBox="1"/>
          <p:nvPr/>
        </p:nvSpPr>
        <p:spPr>
          <a:xfrm>
            <a:off x="765105" y="2184338"/>
            <a:ext cx="5257518" cy="155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Gegenüberstellung R</a:t>
            </a:r>
            <a:r>
              <a:rPr lang="de-DE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Werte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Guter Median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Hohe Varianz</a:t>
            </a:r>
          </a:p>
        </p:txBody>
      </p:sp>
      <p:sp>
        <p:nvSpPr>
          <p:cNvPr id="14" name="Textfeld 3">
            <a:extLst>
              <a:ext uri="{FF2B5EF4-FFF2-40B4-BE49-F238E27FC236}">
                <a16:creationId xmlns:a16="http://schemas.microsoft.com/office/drawing/2014/main" id="{CF26F7FE-F5C1-433E-B04E-C2025CEBB8AD}"/>
              </a:ext>
            </a:extLst>
          </p:cNvPr>
          <p:cNvSpPr txBox="1"/>
          <p:nvPr/>
        </p:nvSpPr>
        <p:spPr>
          <a:xfrm>
            <a:off x="765105" y="430476"/>
            <a:ext cx="9852095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dirty="0">
                <a:solidFill>
                  <a:srgbClr val="548235"/>
                </a:solidFill>
                <a:latin typeface="Corbel Light" pitchFamily="34"/>
              </a:rPr>
              <a:t>Ergebnisse</a:t>
            </a:r>
            <a:endParaRPr lang="de-DE" sz="2400" b="1" i="0" u="none" strike="noStrike" kern="1200" cap="none" spc="0" baseline="0" dirty="0">
              <a:solidFill>
                <a:srgbClr val="548235"/>
              </a:solidFill>
              <a:uFillTx/>
              <a:latin typeface="Corbel Light" pitchFamily="34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0139561-1D51-468F-B829-13538065743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333" y="1417590"/>
            <a:ext cx="6970841" cy="452167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AD2CB3E0-C6E7-4BAF-9AF0-6F84E427F3D8}"/>
              </a:ext>
            </a:extLst>
          </p:cNvPr>
          <p:cNvSpPr txBox="1"/>
          <p:nvPr/>
        </p:nvSpPr>
        <p:spPr>
          <a:xfrm>
            <a:off x="383349" y="6355512"/>
            <a:ext cx="11425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08.07.2020					Random Forest – Prinz, </a:t>
            </a:r>
            <a:r>
              <a:rPr lang="de-DE" sz="1100" dirty="0" err="1"/>
              <a:t>Ghazali</a:t>
            </a:r>
            <a:r>
              <a:rPr lang="de-DE" sz="1100" dirty="0"/>
              <a:t>, Nostitz					16</a:t>
            </a:r>
          </a:p>
        </p:txBody>
      </p:sp>
    </p:spTree>
    <p:extLst>
      <p:ext uri="{BB962C8B-B14F-4D97-AF65-F5344CB8AC3E}">
        <p14:creationId xmlns:p14="http://schemas.microsoft.com/office/powerpoint/2010/main" val="1845756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30">
            <a:extLst>
              <a:ext uri="{FF2B5EF4-FFF2-40B4-BE49-F238E27FC236}">
                <a16:creationId xmlns:a16="http://schemas.microsoft.com/office/drawing/2014/main" id="{5537F376-F8F5-44A2-AB0A-9414F4F00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2362"/>
            <a:ext cx="12191996" cy="3556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E0D8342-B917-450D-AB7E-B18A7F3E2AEA}"/>
              </a:ext>
            </a:extLst>
          </p:cNvPr>
          <p:cNvSpPr txBox="1"/>
          <p:nvPr/>
        </p:nvSpPr>
        <p:spPr>
          <a:xfrm>
            <a:off x="765105" y="1085904"/>
            <a:ext cx="10661775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ABF7BF7-5753-4B86-AF62-9E0371A99630}"/>
              </a:ext>
            </a:extLst>
          </p:cNvPr>
          <p:cNvSpPr txBox="1"/>
          <p:nvPr/>
        </p:nvSpPr>
        <p:spPr>
          <a:xfrm>
            <a:off x="765105" y="2184338"/>
            <a:ext cx="5257518" cy="209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Modellgüte heterogen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Wenig Testdaten, wenig Features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Potenzial vorhanden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Anreicherung mit Features?</a:t>
            </a:r>
          </a:p>
        </p:txBody>
      </p:sp>
      <p:sp>
        <p:nvSpPr>
          <p:cNvPr id="14" name="Textfeld 3">
            <a:extLst>
              <a:ext uri="{FF2B5EF4-FFF2-40B4-BE49-F238E27FC236}">
                <a16:creationId xmlns:a16="http://schemas.microsoft.com/office/drawing/2014/main" id="{CF26F7FE-F5C1-433E-B04E-C2025CEBB8AD}"/>
              </a:ext>
            </a:extLst>
          </p:cNvPr>
          <p:cNvSpPr txBox="1"/>
          <p:nvPr/>
        </p:nvSpPr>
        <p:spPr>
          <a:xfrm>
            <a:off x="765105" y="430476"/>
            <a:ext cx="9852095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dirty="0">
                <a:solidFill>
                  <a:srgbClr val="548235"/>
                </a:solidFill>
                <a:latin typeface="Corbel Light" pitchFamily="34"/>
              </a:rPr>
              <a:t>Ausblick</a:t>
            </a:r>
            <a:endParaRPr lang="de-DE" sz="2400" b="1" i="0" u="none" strike="noStrike" kern="1200" cap="none" spc="0" baseline="0" dirty="0">
              <a:solidFill>
                <a:srgbClr val="548235"/>
              </a:solidFill>
              <a:uFillTx/>
              <a:latin typeface="Corbel Light" pitchFamily="34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1EE4D5C-AB3B-465E-B69A-C084A3D01AB0}"/>
              </a:ext>
            </a:extLst>
          </p:cNvPr>
          <p:cNvSpPr txBox="1"/>
          <p:nvPr/>
        </p:nvSpPr>
        <p:spPr>
          <a:xfrm>
            <a:off x="383349" y="6355512"/>
            <a:ext cx="11425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08.07.2020					Random Forest – Prinz, </a:t>
            </a:r>
            <a:r>
              <a:rPr lang="de-DE" sz="1100" dirty="0" err="1"/>
              <a:t>Ghazali</a:t>
            </a:r>
            <a:r>
              <a:rPr lang="de-DE" sz="1100" dirty="0"/>
              <a:t>, Nostitz					17</a:t>
            </a:r>
          </a:p>
        </p:txBody>
      </p:sp>
    </p:spTree>
    <p:extLst>
      <p:ext uri="{BB962C8B-B14F-4D97-AF65-F5344CB8AC3E}">
        <p14:creationId xmlns:p14="http://schemas.microsoft.com/office/powerpoint/2010/main" val="205603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30">
            <a:extLst>
              <a:ext uri="{FF2B5EF4-FFF2-40B4-BE49-F238E27FC236}">
                <a16:creationId xmlns:a16="http://schemas.microsoft.com/office/drawing/2014/main" id="{5537F376-F8F5-44A2-AB0A-9414F4F00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2362"/>
            <a:ext cx="12191996" cy="3556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E0D8342-B917-450D-AB7E-B18A7F3E2AEA}"/>
              </a:ext>
            </a:extLst>
          </p:cNvPr>
          <p:cNvSpPr txBox="1"/>
          <p:nvPr/>
        </p:nvSpPr>
        <p:spPr>
          <a:xfrm>
            <a:off x="765105" y="1085904"/>
            <a:ext cx="10661775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ABF7BF7-5753-4B86-AF62-9E0371A99630}"/>
              </a:ext>
            </a:extLst>
          </p:cNvPr>
          <p:cNvSpPr txBox="1"/>
          <p:nvPr/>
        </p:nvSpPr>
        <p:spPr>
          <a:xfrm>
            <a:off x="765105" y="1246017"/>
            <a:ext cx="6672015" cy="3727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Regressionsanalyse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Modellierung des Abklingverhaltens &amp; Trainingsdatengenerierung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Entscheidungsbaum &amp; Random Forest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Implementierung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Ergebnisse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Ausblick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feld 3">
            <a:extLst>
              <a:ext uri="{FF2B5EF4-FFF2-40B4-BE49-F238E27FC236}">
                <a16:creationId xmlns:a16="http://schemas.microsoft.com/office/drawing/2014/main" id="{CF26F7FE-F5C1-433E-B04E-C2025CEBB8AD}"/>
              </a:ext>
            </a:extLst>
          </p:cNvPr>
          <p:cNvSpPr txBox="1"/>
          <p:nvPr/>
        </p:nvSpPr>
        <p:spPr>
          <a:xfrm>
            <a:off x="765105" y="410547"/>
            <a:ext cx="9852095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i="0" u="none" strike="noStrike" kern="1200" cap="none" spc="0" baseline="0" dirty="0">
                <a:solidFill>
                  <a:srgbClr val="548235"/>
                </a:solidFill>
                <a:uFillTx/>
                <a:latin typeface="Corbel Light" pitchFamily="34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3873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30">
            <a:extLst>
              <a:ext uri="{FF2B5EF4-FFF2-40B4-BE49-F238E27FC236}">
                <a16:creationId xmlns:a16="http://schemas.microsoft.com/office/drawing/2014/main" id="{5537F376-F8F5-44A2-AB0A-9414F4F00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2362"/>
            <a:ext cx="12191996" cy="3556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E0D8342-B917-450D-AB7E-B18A7F3E2AEA}"/>
              </a:ext>
            </a:extLst>
          </p:cNvPr>
          <p:cNvSpPr txBox="1"/>
          <p:nvPr/>
        </p:nvSpPr>
        <p:spPr>
          <a:xfrm>
            <a:off x="765105" y="1085904"/>
            <a:ext cx="10661775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C14FBB-76AA-418D-8014-DD866D9BFD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 für Ihre Aufmerksamkeit!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8947959F-347A-44AD-B88D-7741E1242C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59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30">
            <a:extLst>
              <a:ext uri="{FF2B5EF4-FFF2-40B4-BE49-F238E27FC236}">
                <a16:creationId xmlns:a16="http://schemas.microsoft.com/office/drawing/2014/main" id="{5537F376-F8F5-44A2-AB0A-9414F4F00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2362"/>
            <a:ext cx="12191996" cy="3556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E0D8342-B917-450D-AB7E-B18A7F3E2AEA}"/>
              </a:ext>
            </a:extLst>
          </p:cNvPr>
          <p:cNvSpPr txBox="1"/>
          <p:nvPr/>
        </p:nvSpPr>
        <p:spPr>
          <a:xfrm>
            <a:off x="765105" y="1085904"/>
            <a:ext cx="10661775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ABF7BF7-5753-4B86-AF62-9E0371A99630}"/>
                  </a:ext>
                </a:extLst>
              </p:cNvPr>
              <p:cNvSpPr txBox="1"/>
              <p:nvPr/>
            </p:nvSpPr>
            <p:spPr>
              <a:xfrm>
                <a:off x="765105" y="1246017"/>
                <a:ext cx="6672015" cy="3727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de-DE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de-DE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de-DE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de-D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ct val="150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de-DE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Untersuchung auf Abhängigkeiten:</a:t>
                </a:r>
              </a:p>
              <a:p>
                <a:pPr marL="742950" lvl="1" indent="-285750" algn="just">
                  <a:lnSpc>
                    <a:spcPct val="150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Nominale dichotome</a:t>
                </a:r>
              </a:p>
              <a:p>
                <a:pPr marL="742950" lvl="1" indent="-285750" algn="just">
                  <a:lnSpc>
                    <a:spcPct val="150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de-DE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Ordinal</a:t>
                </a:r>
                <a:r>
                  <a:rPr lang="de-D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 Variablen</a:t>
                </a:r>
                <a:endParaRPr lang="de-DE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einfach – Multipel</a:t>
                </a:r>
              </a:p>
              <a:p>
                <a:pPr marL="285750" indent="-285750" algn="just">
                  <a:lnSpc>
                    <a:spcPct val="150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ogistisch – ordinal</a:t>
                </a:r>
              </a:p>
              <a:p>
                <a:pPr marL="285750" indent="-285750" algn="just">
                  <a:lnSpc>
                    <a:spcPct val="150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de-DE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Prognosen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ABF7BF7-5753-4B86-AF62-9E0371A99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05" y="1246017"/>
                <a:ext cx="6672015" cy="3727302"/>
              </a:xfrm>
              <a:prstGeom prst="rect">
                <a:avLst/>
              </a:prstGeom>
              <a:blipFill>
                <a:blip r:embed="rId3"/>
                <a:stretch>
                  <a:fillRect l="-640" b="-16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3">
            <a:extLst>
              <a:ext uri="{FF2B5EF4-FFF2-40B4-BE49-F238E27FC236}">
                <a16:creationId xmlns:a16="http://schemas.microsoft.com/office/drawing/2014/main" id="{CF26F7FE-F5C1-433E-B04E-C2025CEBB8AD}"/>
              </a:ext>
            </a:extLst>
          </p:cNvPr>
          <p:cNvSpPr txBox="1"/>
          <p:nvPr/>
        </p:nvSpPr>
        <p:spPr>
          <a:xfrm>
            <a:off x="765105" y="410547"/>
            <a:ext cx="9852095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i="0" u="none" strike="noStrike" kern="1200" cap="none" spc="0" baseline="0" dirty="0">
                <a:solidFill>
                  <a:srgbClr val="548235"/>
                </a:solidFill>
                <a:uFillTx/>
                <a:latin typeface="Corbel Light" pitchFamily="34"/>
              </a:rPr>
              <a:t>Regressionsanalyse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FDD52A9-58AC-446E-A615-81C7DDA8CDC6}"/>
              </a:ext>
            </a:extLst>
          </p:cNvPr>
          <p:cNvSpPr txBox="1"/>
          <p:nvPr/>
        </p:nvSpPr>
        <p:spPr>
          <a:xfrm>
            <a:off x="383349" y="6355512"/>
            <a:ext cx="11425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08.07.2020					Random Forest – Prinz, </a:t>
            </a:r>
            <a:r>
              <a:rPr lang="de-DE" sz="1100" dirty="0" err="1"/>
              <a:t>Ghazali</a:t>
            </a:r>
            <a:r>
              <a:rPr lang="de-DE" sz="1100" dirty="0"/>
              <a:t>, Nostitz					1</a:t>
            </a:r>
          </a:p>
        </p:txBody>
      </p:sp>
    </p:spTree>
    <p:extLst>
      <p:ext uri="{BB962C8B-B14F-4D97-AF65-F5344CB8AC3E}">
        <p14:creationId xmlns:p14="http://schemas.microsoft.com/office/powerpoint/2010/main" val="132880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9">
            <a:extLst>
              <a:ext uri="{FF2B5EF4-FFF2-40B4-BE49-F238E27FC236}">
                <a16:creationId xmlns:a16="http://schemas.microsoft.com/office/drawing/2014/main" id="{75259443-A20B-4A48-8907-82C102E1D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390" y="1918230"/>
            <a:ext cx="6139830" cy="311231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feld 7">
            <a:extLst>
              <a:ext uri="{FF2B5EF4-FFF2-40B4-BE49-F238E27FC236}">
                <a16:creationId xmlns:a16="http://schemas.microsoft.com/office/drawing/2014/main" id="{7A4D4370-5845-48F6-A48C-962188058433}"/>
              </a:ext>
            </a:extLst>
          </p:cNvPr>
          <p:cNvSpPr txBox="1"/>
          <p:nvPr/>
        </p:nvSpPr>
        <p:spPr>
          <a:xfrm>
            <a:off x="765105" y="1085904"/>
            <a:ext cx="10661775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Motivation und Definition des Kaufabklingverhaltens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Textfeld 13">
            <a:extLst>
              <a:ext uri="{FF2B5EF4-FFF2-40B4-BE49-F238E27FC236}">
                <a16:creationId xmlns:a16="http://schemas.microsoft.com/office/drawing/2014/main" id="{57F17DBB-0E23-486B-9979-AFE0AC205A86}"/>
              </a:ext>
            </a:extLst>
          </p:cNvPr>
          <p:cNvSpPr txBox="1"/>
          <p:nvPr/>
        </p:nvSpPr>
        <p:spPr>
          <a:xfrm>
            <a:off x="6373845" y="5120344"/>
            <a:ext cx="5042870" cy="553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1" i="0" u="none" strike="noStrike" kern="1200" cap="none" spc="0" baseline="0" dirty="0">
                <a:solidFill>
                  <a:srgbClr val="7F7F7F"/>
                </a:solidFill>
                <a:uFillTx/>
                <a:latin typeface="Calibri"/>
              </a:rPr>
              <a:t>Verkaufs-Cluster in einem Teil einer Verkaufszeitreihe eines Artikels 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0" i="0" u="none" strike="noStrike" kern="1200" cap="none" spc="0" baseline="0" dirty="0">
                <a:solidFill>
                  <a:srgbClr val="7F7F7F"/>
                </a:solidFill>
                <a:uFillTx/>
                <a:latin typeface="Calibri"/>
              </a:rPr>
              <a:t>Es sind zwei solche Cluster Markiert. Sie weisen einen Maximalwert am relativen Zeitanfang auf während die Folgeelemente in der Verkaufsanzahl abnehmen.</a:t>
            </a:r>
          </a:p>
        </p:txBody>
      </p:sp>
      <p:pic>
        <p:nvPicPr>
          <p:cNvPr id="9" name="Grafik 30">
            <a:extLst>
              <a:ext uri="{FF2B5EF4-FFF2-40B4-BE49-F238E27FC236}">
                <a16:creationId xmlns:a16="http://schemas.microsoft.com/office/drawing/2014/main" id="{1EFEF989-10D8-4F0E-8E2D-9F55B849B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2362"/>
            <a:ext cx="12191996" cy="3556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CFDE0963-B3A4-4D30-BA8A-DD11BD2422AF}"/>
              </a:ext>
            </a:extLst>
          </p:cNvPr>
          <p:cNvSpPr txBox="1"/>
          <p:nvPr/>
        </p:nvSpPr>
        <p:spPr>
          <a:xfrm>
            <a:off x="765105" y="2113280"/>
            <a:ext cx="5259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Werbemaßnahmen/Preissenkungen induzieren temporal höheres Absatzverhalten bei den Kunden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Verkaufs-Cluster lassen in einer gewissen Häufigkeit und Intensität lokalisieren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Vorab müssen pro Artikel die Verkaufsanzahl-Verkaufstag-Zeitreihen extrahiert werden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8FC4E42-1ACA-445F-934C-AAB35BDE960E}"/>
              </a:ext>
            </a:extLst>
          </p:cNvPr>
          <p:cNvSpPr/>
          <p:nvPr/>
        </p:nvSpPr>
        <p:spPr>
          <a:xfrm>
            <a:off x="6658997" y="4209936"/>
            <a:ext cx="755010" cy="41945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DB9CA">
              <a:alpha val="40000"/>
            </a:srgbClr>
          </a:solidFill>
          <a:ln w="12701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CE2116C-7FD2-4FE1-BCAE-A503EFA4C796}"/>
              </a:ext>
            </a:extLst>
          </p:cNvPr>
          <p:cNvSpPr/>
          <p:nvPr/>
        </p:nvSpPr>
        <p:spPr>
          <a:xfrm>
            <a:off x="8475754" y="4082588"/>
            <a:ext cx="1245220" cy="54680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DB9CA">
              <a:alpha val="40000"/>
            </a:srgbClr>
          </a:solidFill>
          <a:ln w="12701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FDC6C529-B59D-43A6-9CF4-1E456CF32D57}"/>
              </a:ext>
            </a:extLst>
          </p:cNvPr>
          <p:cNvCxnSpPr>
            <a:stCxn id="12" idx="7"/>
          </p:cNvCxnSpPr>
          <p:nvPr/>
        </p:nvCxnSpPr>
        <p:spPr>
          <a:xfrm flipV="1">
            <a:off x="7303438" y="3412213"/>
            <a:ext cx="519762" cy="85915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310FE49-606A-439F-9554-FC21CFC45750}"/>
              </a:ext>
            </a:extLst>
          </p:cNvPr>
          <p:cNvCxnSpPr>
            <a:stCxn id="13" idx="4"/>
          </p:cNvCxnSpPr>
          <p:nvPr/>
        </p:nvCxnSpPr>
        <p:spPr>
          <a:xfrm flipH="1" flipV="1">
            <a:off x="7823200" y="3412213"/>
            <a:ext cx="834912" cy="75045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192D1D38-3893-478B-9D89-59731C9F47BF}"/>
              </a:ext>
            </a:extLst>
          </p:cNvPr>
          <p:cNvSpPr txBox="1"/>
          <p:nvPr/>
        </p:nvSpPr>
        <p:spPr>
          <a:xfrm>
            <a:off x="7152635" y="3185689"/>
            <a:ext cx="1374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Verkaufs-Cluster</a:t>
            </a:r>
          </a:p>
        </p:txBody>
      </p:sp>
      <p:sp>
        <p:nvSpPr>
          <p:cNvPr id="17" name="Textfeld 3">
            <a:extLst>
              <a:ext uri="{FF2B5EF4-FFF2-40B4-BE49-F238E27FC236}">
                <a16:creationId xmlns:a16="http://schemas.microsoft.com/office/drawing/2014/main" id="{5A11E6D0-498C-4F18-8C6A-4C1AAAC73030}"/>
              </a:ext>
            </a:extLst>
          </p:cNvPr>
          <p:cNvSpPr txBox="1"/>
          <p:nvPr/>
        </p:nvSpPr>
        <p:spPr>
          <a:xfrm>
            <a:off x="765105" y="410547"/>
            <a:ext cx="9852095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i="0" u="none" strike="noStrike" kern="1200" cap="none" spc="0" baseline="0" dirty="0">
                <a:solidFill>
                  <a:srgbClr val="548235"/>
                </a:solidFill>
                <a:uFillTx/>
                <a:latin typeface="Corbel Light" pitchFamily="34"/>
              </a:rPr>
              <a:t>Modellierung  des Kaufabklingverhaltens und Erzeugen der Trainingsdaten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762DF52D-1DA4-49B2-85AD-5ECCAA74A7D2}"/>
              </a:ext>
            </a:extLst>
          </p:cNvPr>
          <p:cNvSpPr/>
          <p:nvPr/>
        </p:nvSpPr>
        <p:spPr>
          <a:xfrm>
            <a:off x="9978501" y="2654423"/>
            <a:ext cx="1074198" cy="29854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lussdiagramm: Verbinder 18">
            <a:extLst>
              <a:ext uri="{FF2B5EF4-FFF2-40B4-BE49-F238E27FC236}">
                <a16:creationId xmlns:a16="http://schemas.microsoft.com/office/drawing/2014/main" id="{149FD276-9CA8-4E71-96F8-FAAFF41EADEE}"/>
              </a:ext>
            </a:extLst>
          </p:cNvPr>
          <p:cNvSpPr/>
          <p:nvPr/>
        </p:nvSpPr>
        <p:spPr>
          <a:xfrm>
            <a:off x="10040647" y="2771271"/>
            <a:ext cx="79897" cy="65983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742CE1A-09D3-465B-B76E-C1331EC57475}"/>
              </a:ext>
            </a:extLst>
          </p:cNvPr>
          <p:cNvSpPr txBox="1"/>
          <p:nvPr/>
        </p:nvSpPr>
        <p:spPr>
          <a:xfrm>
            <a:off x="10120544" y="2610631"/>
            <a:ext cx="1251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item </a:t>
            </a:r>
          </a:p>
          <a:p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sold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at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day</a:t>
            </a:r>
            <a:endParaRPr lang="de-DE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33CD40D-7BD7-48C4-A40A-2EAE2DD0FA95}"/>
              </a:ext>
            </a:extLst>
          </p:cNvPr>
          <p:cNvSpPr txBox="1"/>
          <p:nvPr/>
        </p:nvSpPr>
        <p:spPr>
          <a:xfrm>
            <a:off x="383349" y="6355512"/>
            <a:ext cx="11425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08.07.2020					Random Forest – Prinz, </a:t>
            </a:r>
            <a:r>
              <a:rPr lang="de-DE" sz="1100" dirty="0" err="1"/>
              <a:t>Ghazali</a:t>
            </a:r>
            <a:r>
              <a:rPr lang="de-DE" sz="1100" dirty="0"/>
              <a:t>, Nostitz					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>
            <a:extLst>
              <a:ext uri="{FF2B5EF4-FFF2-40B4-BE49-F238E27FC236}">
                <a16:creationId xmlns:a16="http://schemas.microsoft.com/office/drawing/2014/main" id="{711F264E-84C6-420B-AEDA-7FF4C254A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879" y="3797160"/>
            <a:ext cx="3385306" cy="187989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feld 7">
            <a:extLst>
              <a:ext uri="{FF2B5EF4-FFF2-40B4-BE49-F238E27FC236}">
                <a16:creationId xmlns:a16="http://schemas.microsoft.com/office/drawing/2014/main" id="{AA268D15-26AD-455B-8572-2FA94CD9F694}"/>
              </a:ext>
            </a:extLst>
          </p:cNvPr>
          <p:cNvSpPr txBox="1"/>
          <p:nvPr/>
        </p:nvSpPr>
        <p:spPr>
          <a:xfrm>
            <a:off x="765105" y="1085904"/>
            <a:ext cx="10661775" cy="230832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Motivation und Definition des Kaufabklingverhaltens </a:t>
            </a:r>
            <a:endParaRPr lang="de-DE" i="1" dirty="0">
              <a:solidFill>
                <a:srgbClr val="000000"/>
              </a:solidFill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Die Natur/Physik als Motivator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1">
                <a:extLst>
                  <a:ext uri="{FF2B5EF4-FFF2-40B4-BE49-F238E27FC236}">
                    <a16:creationId xmlns:a16="http://schemas.microsoft.com/office/drawing/2014/main" id="{879CE778-A15B-4570-AF60-D66336FF7CFE}"/>
                  </a:ext>
                </a:extLst>
              </p:cNvPr>
              <p:cNvSpPr txBox="1"/>
              <p:nvPr/>
            </p:nvSpPr>
            <p:spPr>
              <a:xfrm>
                <a:off x="2482145" y="5267893"/>
                <a:ext cx="1825693" cy="56695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0" tIns="0" rIns="0" bIns="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de-DE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4" name="Textfeld 1">
                <a:extLst>
                  <a:ext uri="{FF2B5EF4-FFF2-40B4-BE49-F238E27FC236}">
                    <a16:creationId xmlns:a16="http://schemas.microsoft.com/office/drawing/2014/main" id="{879CE778-A15B-4570-AF60-D66336FF7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145" y="5267893"/>
                <a:ext cx="1825693" cy="566950"/>
              </a:xfrm>
              <a:prstGeom prst="rect">
                <a:avLst/>
              </a:prstGeom>
              <a:blipFill>
                <a:blip r:embed="rId8"/>
                <a:stretch>
                  <a:fillRect l="-1000" b="-8602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feld 17">
            <a:extLst>
              <a:ext uri="{FF2B5EF4-FFF2-40B4-BE49-F238E27FC236}">
                <a16:creationId xmlns:a16="http://schemas.microsoft.com/office/drawing/2014/main" id="{54ABA212-A55D-46D7-9957-5A6EF925CA38}"/>
              </a:ext>
            </a:extLst>
          </p:cNvPr>
          <p:cNvSpPr txBox="1"/>
          <p:nvPr/>
        </p:nvSpPr>
        <p:spPr>
          <a:xfrm>
            <a:off x="6024879" y="5801953"/>
            <a:ext cx="5269596" cy="553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1" i="0" u="none" strike="noStrike" kern="1200" cap="none" spc="0" baseline="0" dirty="0">
                <a:solidFill>
                  <a:srgbClr val="7F7F7F"/>
                </a:solidFill>
                <a:uFillTx/>
                <a:latin typeface="Calibri"/>
              </a:rPr>
              <a:t>Abb. </a:t>
            </a:r>
            <a:r>
              <a:rPr lang="de-DE" sz="1000" b="1" i="0" u="none" strike="noStrike" kern="1200" cap="none" spc="0" baseline="0" dirty="0" err="1">
                <a:solidFill>
                  <a:srgbClr val="7F7F7F"/>
                </a:solidFill>
                <a:uFillTx/>
                <a:latin typeface="Calibri"/>
              </a:rPr>
              <a:t>Xxx</a:t>
            </a:r>
            <a:r>
              <a:rPr lang="de-DE" sz="1000" b="1" i="0" u="none" strike="noStrike" kern="1200" cap="none" spc="0" baseline="0" dirty="0">
                <a:solidFill>
                  <a:srgbClr val="7F7F7F"/>
                </a:solidFill>
                <a:uFillTx/>
                <a:latin typeface="Calibri"/>
              </a:rPr>
              <a:t>: Amplituden-Zeit-Verlauf eines gedämpft schwingenden Körpers.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0" i="0" u="none" strike="noStrike" kern="1200" cap="none" spc="0" baseline="0" dirty="0">
                <a:solidFill>
                  <a:srgbClr val="7F7F7F"/>
                </a:solidFill>
                <a:uFillTx/>
                <a:latin typeface="Calibri"/>
              </a:rPr>
              <a:t>Die grün gepunktete obere Kurve lässt sich ebenso mit der Gleichung beschreiben.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0" i="0" u="none" strike="noStrike" kern="1200" cap="none" spc="0" baseline="0" dirty="0" err="1">
                <a:solidFill>
                  <a:srgbClr val="7F7F7F"/>
                </a:solidFill>
                <a:uFillTx/>
                <a:latin typeface="Calibri"/>
              </a:rPr>
              <a:t>Quelle</a:t>
            </a:r>
            <a:r>
              <a:rPr lang="de-DE" sz="1000" dirty="0" err="1">
                <a:solidFill>
                  <a:srgbClr val="7F7F7F"/>
                </a:solidFill>
                <a:latin typeface="Calibri"/>
              </a:rPr>
              <a:t>:</a:t>
            </a:r>
            <a:r>
              <a:rPr lang="de-DE" sz="800" b="0" i="0" u="none" strike="noStrike" kern="1200" cap="none" spc="0" baseline="0" dirty="0" err="1">
                <a:solidFill>
                  <a:srgbClr val="7F7F7F"/>
                </a:solidFill>
                <a:uFillTx/>
                <a:latin typeface="Calibri"/>
              </a:rPr>
              <a:t>www.leifiphysik.de</a:t>
            </a:r>
            <a:r>
              <a:rPr lang="de-DE" sz="800" b="0" i="0" u="none" strike="noStrike" kern="1200" cap="none" spc="0" baseline="0" dirty="0">
                <a:solidFill>
                  <a:srgbClr val="7F7F7F"/>
                </a:solidFill>
                <a:uFillTx/>
                <a:latin typeface="Calibri"/>
              </a:rPr>
              <a:t>/mechanik/mechanische-schwingungen/grundwissen/federpendel-gedaempft</a:t>
            </a:r>
          </a:p>
        </p:txBody>
      </p:sp>
      <p:pic>
        <p:nvPicPr>
          <p:cNvPr id="8" name="Grafik 30">
            <a:extLst>
              <a:ext uri="{FF2B5EF4-FFF2-40B4-BE49-F238E27FC236}">
                <a16:creationId xmlns:a16="http://schemas.microsoft.com/office/drawing/2014/main" id="{022BDD32-B2A3-4C8A-A0FA-19ACB3C81D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6502362"/>
            <a:ext cx="12191996" cy="3556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0E8685B-3298-4B79-9D77-CA29802D62F4}"/>
              </a:ext>
            </a:extLst>
          </p:cNvPr>
          <p:cNvSpPr txBox="1"/>
          <p:nvPr/>
        </p:nvSpPr>
        <p:spPr>
          <a:xfrm>
            <a:off x="765105" y="2113280"/>
            <a:ext cx="52597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Diverse natürliche/physikalische Prozesse zeigen ein Abklingverhalten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Radioaktiver Zerfall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Gedämpfte harmonische Schwingung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Abkühlen von Körpern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Hypothese -&gt; Absatzrate von Artikeln welche durch Werbemaßnahme/Preissenkungen für Käufer interessant gemacht wurden verhält sich ebenfalls abklingend und kann mit dieser Funktion modelliert werden: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12" name="Textfeld 17">
            <a:extLst>
              <a:ext uri="{FF2B5EF4-FFF2-40B4-BE49-F238E27FC236}">
                <a16:creationId xmlns:a16="http://schemas.microsoft.com/office/drawing/2014/main" id="{B6174777-9390-45F9-A86C-C05F67CCAB8B}"/>
              </a:ext>
            </a:extLst>
          </p:cNvPr>
          <p:cNvSpPr txBox="1"/>
          <p:nvPr/>
        </p:nvSpPr>
        <p:spPr>
          <a:xfrm>
            <a:off x="7525350" y="3486618"/>
            <a:ext cx="3385305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1" i="0" u="none" strike="noStrike" kern="1200" cap="none" spc="0" baseline="0" dirty="0">
                <a:solidFill>
                  <a:srgbClr val="7F7F7F"/>
                </a:solidFill>
                <a:uFillTx/>
                <a:latin typeface="Calibri"/>
              </a:rPr>
              <a:t>Abb. </a:t>
            </a:r>
            <a:r>
              <a:rPr lang="de-DE" sz="1000" b="1" i="0" u="none" strike="noStrike" kern="1200" cap="none" spc="0" baseline="0" dirty="0" err="1">
                <a:solidFill>
                  <a:srgbClr val="7F7F7F"/>
                </a:solidFill>
                <a:uFillTx/>
                <a:latin typeface="Calibri"/>
              </a:rPr>
              <a:t>Xxx</a:t>
            </a:r>
            <a:r>
              <a:rPr lang="de-DE" sz="1000" b="1" i="0" u="none" strike="noStrike" kern="1200" cap="none" spc="0" baseline="0" dirty="0">
                <a:solidFill>
                  <a:srgbClr val="7F7F7F"/>
                </a:solidFill>
                <a:uFillTx/>
                <a:latin typeface="Calibri"/>
              </a:rPr>
              <a:t>: Zerfallsgesetz mit grafischem Beispiel.</a:t>
            </a:r>
          </a:p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0" i="0" u="none" strike="noStrike" kern="1200" cap="none" spc="0" baseline="0" dirty="0">
                <a:solidFill>
                  <a:srgbClr val="7F7F7F"/>
                </a:solidFill>
                <a:uFillTx/>
                <a:latin typeface="Calibri"/>
              </a:rPr>
              <a:t>Es ist neben dem Zerfallsgesetz grafisch die Zerfallskurve einer Isotopenmenge mit dem Anfangswert 100 zu sehen. </a:t>
            </a:r>
          </a:p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0" i="0" u="none" strike="noStrike" kern="1200" cap="none" spc="0" baseline="0" dirty="0">
                <a:solidFill>
                  <a:srgbClr val="7F7F7F"/>
                </a:solidFill>
                <a:uFillTx/>
                <a:latin typeface="Calibri"/>
              </a:rPr>
              <a:t>Quelle</a:t>
            </a:r>
            <a:r>
              <a:rPr lang="de-DE" sz="1000" dirty="0">
                <a:solidFill>
                  <a:srgbClr val="7F7F7F"/>
                </a:solidFill>
                <a:latin typeface="Calibri"/>
              </a:rPr>
              <a:t>: </a:t>
            </a:r>
            <a:r>
              <a:rPr lang="de-DE" sz="800" b="0" i="0" u="none" strike="noStrike" kern="1200" cap="none" spc="0" baseline="0" dirty="0">
                <a:solidFill>
                  <a:srgbClr val="7F7F7F"/>
                </a:solidFill>
                <a:uFillTx/>
                <a:latin typeface="Calibri"/>
              </a:rPr>
              <a:t>https://i0.wp.com/www.dronstudy.com/wp-content/uploads/2014/02/237.jpg?ssl=1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A511793-BE40-4763-AED0-F758424E842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" b="1563"/>
          <a:stretch/>
        </p:blipFill>
        <p:spPr>
          <a:xfrm>
            <a:off x="7406412" y="1213339"/>
            <a:ext cx="2776276" cy="2235939"/>
          </a:xfrm>
          <a:prstGeom prst="rect">
            <a:avLst/>
          </a:prstGeom>
        </p:spPr>
      </p:pic>
      <p:sp>
        <p:nvSpPr>
          <p:cNvPr id="16" name="Textfeld 3">
            <a:extLst>
              <a:ext uri="{FF2B5EF4-FFF2-40B4-BE49-F238E27FC236}">
                <a16:creationId xmlns:a16="http://schemas.microsoft.com/office/drawing/2014/main" id="{6C3DE69D-5CF0-4D55-9EE1-B64590262613}"/>
              </a:ext>
            </a:extLst>
          </p:cNvPr>
          <p:cNvSpPr txBox="1"/>
          <p:nvPr/>
        </p:nvSpPr>
        <p:spPr>
          <a:xfrm>
            <a:off x="765105" y="410547"/>
            <a:ext cx="9852095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i="0" u="none" strike="noStrike" kern="1200" cap="none" spc="0" baseline="0" dirty="0">
                <a:solidFill>
                  <a:srgbClr val="548235"/>
                </a:solidFill>
                <a:uFillTx/>
                <a:latin typeface="Corbel Light" pitchFamily="34"/>
              </a:rPr>
              <a:t>Modellierung  des Kaufabklingverhaltens und Erzeugen der Trainingsdaten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201DA67-5F86-4ECC-A0BD-34ACF73D8DDF}"/>
                  </a:ext>
                </a:extLst>
              </p:cNvPr>
              <p:cNvSpPr txBox="1"/>
              <p:nvPr/>
            </p:nvSpPr>
            <p:spPr>
              <a:xfrm>
                <a:off x="6540180" y="5354710"/>
                <a:ext cx="2651815" cy="289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201DA67-5F86-4ECC-A0BD-34ACF73D8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180" y="5354710"/>
                <a:ext cx="2651815" cy="289951"/>
              </a:xfrm>
              <a:prstGeom prst="rect">
                <a:avLst/>
              </a:prstGeom>
              <a:blipFill>
                <a:blip r:embed="rId11"/>
                <a:stretch>
                  <a:fillRect l="-920" t="-2083" r="-230"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>
            <a:extLst>
              <a:ext uri="{FF2B5EF4-FFF2-40B4-BE49-F238E27FC236}">
                <a16:creationId xmlns:a16="http://schemas.microsoft.com/office/drawing/2014/main" id="{42F06FAB-6092-44E6-872B-A483526F6505}"/>
              </a:ext>
            </a:extLst>
          </p:cNvPr>
          <p:cNvSpPr txBox="1"/>
          <p:nvPr/>
        </p:nvSpPr>
        <p:spPr>
          <a:xfrm>
            <a:off x="383349" y="6355512"/>
            <a:ext cx="11425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08.07.2020					Random Forest – Prinz, </a:t>
            </a:r>
            <a:r>
              <a:rPr lang="de-DE" sz="1100" dirty="0" err="1"/>
              <a:t>Ghazali</a:t>
            </a:r>
            <a:r>
              <a:rPr lang="de-DE" sz="1100" dirty="0"/>
              <a:t>, Nostitz					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7">
            <a:extLst>
              <a:ext uri="{FF2B5EF4-FFF2-40B4-BE49-F238E27FC236}">
                <a16:creationId xmlns:a16="http://schemas.microsoft.com/office/drawing/2014/main" id="{67ADC9D0-A5E0-428D-A574-7FEA405A8CC0}"/>
              </a:ext>
            </a:extLst>
          </p:cNvPr>
          <p:cNvSpPr txBox="1"/>
          <p:nvPr/>
        </p:nvSpPr>
        <p:spPr>
          <a:xfrm>
            <a:off x="765105" y="1085904"/>
            <a:ext cx="10661775" cy="17543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Trainingsdatenerzeugung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4" name="Grafik 30">
            <a:extLst>
              <a:ext uri="{FF2B5EF4-FFF2-40B4-BE49-F238E27FC236}">
                <a16:creationId xmlns:a16="http://schemas.microsoft.com/office/drawing/2014/main" id="{13B3B313-9622-49E8-A81F-BB2CA0739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2362"/>
            <a:ext cx="12191996" cy="3556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5AD6531-3715-4F2F-9386-DBFC94606133}"/>
              </a:ext>
            </a:extLst>
          </p:cNvPr>
          <p:cNvSpPr txBox="1"/>
          <p:nvPr/>
        </p:nvSpPr>
        <p:spPr>
          <a:xfrm>
            <a:off x="765105" y="2113280"/>
            <a:ext cx="67024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Ziel des Projekts ist den Parameter </a:t>
            </a:r>
            <a:r>
              <a:rPr lang="el-GR" dirty="0"/>
              <a:t>λ</a:t>
            </a:r>
            <a:r>
              <a:rPr lang="de-DE" dirty="0"/>
              <a:t> mithilfe eines Random Forrest zu schätzen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Eingabewerte sind die Verkaufs-Cluster -&gt; Verkaufs-Cluster müssen ermittelt werden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Zielwerte demnach die davon abhängenden </a:t>
            </a:r>
            <a:r>
              <a:rPr lang="el-GR" dirty="0"/>
              <a:t>λ</a:t>
            </a:r>
            <a:r>
              <a:rPr lang="de-DE" dirty="0"/>
              <a:t>-Werte</a:t>
            </a:r>
          </a:p>
          <a:p>
            <a:pPr lvl="1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λ</a:t>
            </a:r>
            <a:r>
              <a:rPr lang="de-DE" dirty="0"/>
              <a:t>-Wert ist jedoch unbekannt und muss vorab mittelseines konventionellen Verfahrens geschätzt werden -&gt; Fitting-Funktion auf Basis der </a:t>
            </a:r>
            <a:r>
              <a:rPr lang="de-DE" dirty="0" err="1"/>
              <a:t>Gradientenabstiegsmethode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Textfeld 3">
            <a:extLst>
              <a:ext uri="{FF2B5EF4-FFF2-40B4-BE49-F238E27FC236}">
                <a16:creationId xmlns:a16="http://schemas.microsoft.com/office/drawing/2014/main" id="{FC9D4766-D211-4534-A105-182E364D1A1B}"/>
              </a:ext>
            </a:extLst>
          </p:cNvPr>
          <p:cNvSpPr txBox="1"/>
          <p:nvPr/>
        </p:nvSpPr>
        <p:spPr>
          <a:xfrm>
            <a:off x="765105" y="410547"/>
            <a:ext cx="9852095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i="0" u="none" strike="noStrike" kern="1200" cap="none" spc="0" baseline="0" dirty="0">
                <a:solidFill>
                  <a:srgbClr val="548235"/>
                </a:solidFill>
                <a:uFillTx/>
                <a:latin typeface="Corbel Light" pitchFamily="34"/>
              </a:rPr>
              <a:t>Modellierung  des Kaufabklingverhaltens und Erzeugen der Trainingsdaten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1539B2A-BAEB-435F-A762-DD8738710BC5}"/>
              </a:ext>
            </a:extLst>
          </p:cNvPr>
          <p:cNvSpPr txBox="1"/>
          <p:nvPr/>
        </p:nvSpPr>
        <p:spPr>
          <a:xfrm>
            <a:off x="383349" y="6355512"/>
            <a:ext cx="11425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08.07.2020					Random Forest – Prinz, </a:t>
            </a:r>
            <a:r>
              <a:rPr lang="de-DE" sz="1100" dirty="0" err="1"/>
              <a:t>Ghazali</a:t>
            </a:r>
            <a:r>
              <a:rPr lang="de-DE" sz="1100" dirty="0"/>
              <a:t>, Nostitz					4</a:t>
            </a:r>
          </a:p>
        </p:txBody>
      </p:sp>
    </p:spTree>
    <p:extLst>
      <p:ext uri="{BB962C8B-B14F-4D97-AF65-F5344CB8AC3E}">
        <p14:creationId xmlns:p14="http://schemas.microsoft.com/office/powerpoint/2010/main" val="258921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7">
            <a:extLst>
              <a:ext uri="{FF2B5EF4-FFF2-40B4-BE49-F238E27FC236}">
                <a16:creationId xmlns:a16="http://schemas.microsoft.com/office/drawing/2014/main" id="{67ADC9D0-A5E0-428D-A574-7FEA405A8CC0}"/>
              </a:ext>
            </a:extLst>
          </p:cNvPr>
          <p:cNvSpPr txBox="1"/>
          <p:nvPr/>
        </p:nvSpPr>
        <p:spPr>
          <a:xfrm>
            <a:off x="765105" y="1085904"/>
            <a:ext cx="10661775" cy="17543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Trainingsdatenerzeugung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4" name="Grafik 30">
            <a:extLst>
              <a:ext uri="{FF2B5EF4-FFF2-40B4-BE49-F238E27FC236}">
                <a16:creationId xmlns:a16="http://schemas.microsoft.com/office/drawing/2014/main" id="{13B3B313-9622-49E8-A81F-BB2CA0739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2362"/>
            <a:ext cx="12191996" cy="3556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feld 7">
            <a:extLst>
              <a:ext uri="{FF2B5EF4-FFF2-40B4-BE49-F238E27FC236}">
                <a16:creationId xmlns:a16="http://schemas.microsoft.com/office/drawing/2014/main" id="{0FD6571F-6CFB-4372-8706-6DBBB68FBDB0}"/>
              </a:ext>
            </a:extLst>
          </p:cNvPr>
          <p:cNvSpPr txBox="1"/>
          <p:nvPr/>
        </p:nvSpPr>
        <p:spPr>
          <a:xfrm>
            <a:off x="7042180" y="950244"/>
            <a:ext cx="5349377" cy="50167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1" i="0" u="none" strike="noStrike" kern="1200" cap="none" spc="0" baseline="0" dirty="0">
                <a:solidFill>
                  <a:srgbClr val="0000FF"/>
                </a:solidFill>
                <a:highlight>
                  <a:srgbClr val="FFFFFF"/>
                </a:highlight>
                <a:uFillTx/>
                <a:latin typeface="Calibri"/>
              </a:rPr>
              <a:t>def</a:t>
            </a:r>
            <a:r>
              <a:rPr lang="en-US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</a:t>
            </a:r>
            <a:r>
              <a:rPr lang="en-US" sz="1000" b="0" i="0" u="none" strike="noStrike" kern="1200" cap="none" spc="0" baseline="0" dirty="0" err="1">
                <a:solidFill>
                  <a:srgbClr val="FF00FF"/>
                </a:solidFill>
                <a:highlight>
                  <a:srgbClr val="FFFFFF"/>
                </a:highlight>
                <a:uFillTx/>
                <a:latin typeface="Calibri"/>
              </a:rPr>
              <a:t>find_descending_sequences</a:t>
            </a:r>
            <a:r>
              <a:rPr lang="en-US" sz="1000" b="1" i="0" u="none" strike="noStrike" kern="1200" cap="none" spc="0" baseline="0" dirty="0">
                <a:solidFill>
                  <a:srgbClr val="000080"/>
                </a:solidFill>
                <a:highlight>
                  <a:srgbClr val="FFFFFF"/>
                </a:highlight>
                <a:uFillTx/>
                <a:latin typeface="Calibri"/>
              </a:rPr>
              <a:t>(</a:t>
            </a:r>
            <a:r>
              <a:rPr lang="en-US" sz="1000" b="0" i="0" u="none" strike="noStrike" kern="1200" cap="none" spc="0" baseline="0" dirty="0" err="1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pd_series</a:t>
            </a:r>
            <a:r>
              <a:rPr lang="en-US" sz="1000" b="1" i="0" u="none" strike="noStrike" kern="1200" cap="none" spc="0" baseline="0" dirty="0">
                <a:solidFill>
                  <a:srgbClr val="000080"/>
                </a:solidFill>
                <a:highlight>
                  <a:srgbClr val="FFFFFF"/>
                </a:highlight>
                <a:uFillTx/>
                <a:latin typeface="Calibri"/>
              </a:rPr>
              <a:t>):</a:t>
            </a:r>
            <a:endParaRPr lang="en-US" sz="1000" b="0" i="0" u="none" strike="noStrike" kern="1200" cap="none" spc="0" baseline="0" dirty="0">
              <a:solidFill>
                <a:srgbClr val="000000"/>
              </a:solidFill>
              <a:highlight>
                <a:srgbClr val="FFFFFF"/>
              </a:highlight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   </a:t>
            </a:r>
            <a:r>
              <a:rPr lang="de-DE" sz="1000" b="0" i="0" u="none" strike="noStrike" kern="1200" cap="none" spc="0" baseline="0" dirty="0">
                <a:solidFill>
                  <a:srgbClr val="FF8000"/>
                </a:solidFill>
                <a:highlight>
                  <a:srgbClr val="FFFFFF"/>
                </a:highlight>
                <a:uFillTx/>
                <a:latin typeface="Calibri"/>
              </a:rPr>
              <a:t>'''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0" i="0" u="none" strike="noStrike" kern="1200" cap="none" spc="0" baseline="0" dirty="0">
                <a:solidFill>
                  <a:srgbClr val="FF8000"/>
                </a:solidFill>
                <a:highlight>
                  <a:srgbClr val="FFFFFF"/>
                </a:highlight>
                <a:uFillTx/>
                <a:latin typeface="Calibri"/>
              </a:rPr>
              <a:t>    Funktion zum Finden von absteigenden Sequenzen in einer Artikelspalte.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0" i="0" u="none" strike="noStrike" kern="1200" cap="none" spc="0" baseline="0" dirty="0">
                <a:solidFill>
                  <a:srgbClr val="FF8000"/>
                </a:solidFill>
                <a:highlight>
                  <a:srgbClr val="FFFFFF"/>
                </a:highlight>
                <a:uFillTx/>
                <a:latin typeface="Calibri"/>
              </a:rPr>
              <a:t>    Als absteigende Sequenz soll ein Teilvektor mit den Elementen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0" i="0" u="none" strike="noStrike" kern="1200" cap="none" spc="0" baseline="0" dirty="0">
                <a:solidFill>
                  <a:srgbClr val="FF8000"/>
                </a:solidFill>
                <a:highlight>
                  <a:srgbClr val="FFFFFF"/>
                </a:highlight>
                <a:uFillTx/>
                <a:latin typeface="Calibri"/>
              </a:rPr>
              <a:t>    </a:t>
            </a:r>
            <a:r>
              <a:rPr lang="de-DE" sz="1000" dirty="0">
                <a:solidFill>
                  <a:srgbClr val="FF8000"/>
                </a:solidFill>
                <a:highlight>
                  <a:srgbClr val="FFFFFF"/>
                </a:highlight>
                <a:latin typeface="Calibri"/>
              </a:rPr>
              <a:t>[</a:t>
            </a:r>
            <a:r>
              <a:rPr lang="de-DE" sz="1000" b="0" i="0" u="none" strike="noStrike" kern="1200" cap="none" spc="0" baseline="0" dirty="0">
                <a:solidFill>
                  <a:srgbClr val="FF8000"/>
                </a:solidFill>
                <a:highlight>
                  <a:srgbClr val="FFFFFF"/>
                </a:highlight>
                <a:uFillTx/>
                <a:latin typeface="Calibri"/>
              </a:rPr>
              <a:t>a(i), a(i+1), a(i+2),...,a(n)]gelten, wenn von einem ersten Element, welches ungleich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0" i="0" u="none" strike="noStrike" kern="1200" cap="none" spc="0" baseline="0" dirty="0">
                <a:solidFill>
                  <a:srgbClr val="FF8000"/>
                </a:solidFill>
                <a:highlight>
                  <a:srgbClr val="FFFFFF"/>
                </a:highlight>
                <a:uFillTx/>
                <a:latin typeface="Calibri"/>
              </a:rPr>
              <a:t>    0 sein soll, jedes folgende Element kleiner als sein vorhergehendes Element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0" i="0" u="none" strike="noStrike" kern="1200" cap="none" spc="0" baseline="0" dirty="0">
                <a:solidFill>
                  <a:srgbClr val="FF8000"/>
                </a:solidFill>
                <a:highlight>
                  <a:srgbClr val="FFFFFF"/>
                </a:highlight>
                <a:uFillTx/>
                <a:latin typeface="Calibri"/>
              </a:rPr>
              <a:t>    ist und ungleich der 0. Zudem soll eine Sequenz mindestens aus 3 Folgeelementen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0" i="0" u="none" strike="noStrike" kern="1200" cap="none" spc="0" baseline="0" dirty="0">
                <a:solidFill>
                  <a:srgbClr val="FF8000"/>
                </a:solidFill>
                <a:highlight>
                  <a:srgbClr val="FFFFFF"/>
                </a:highlight>
                <a:uFillTx/>
                <a:latin typeface="Calibri"/>
              </a:rPr>
              <a:t>    bestehen.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0" i="0" u="none" strike="noStrike" kern="1200" cap="none" spc="0" baseline="0" dirty="0">
                <a:solidFill>
                  <a:srgbClr val="FF8000"/>
                </a:solidFill>
                <a:highlight>
                  <a:srgbClr val="FFFFFF"/>
                </a:highlight>
                <a:uFillTx/>
                <a:latin typeface="Calibri"/>
              </a:rPr>
              <a:t>    Rückgabewert ist eine Liste mit </a:t>
            </a:r>
            <a:r>
              <a:rPr lang="de-DE" sz="1000" b="0" i="0" u="none" strike="noStrike" kern="1200" cap="none" spc="0" baseline="0" dirty="0" err="1">
                <a:solidFill>
                  <a:srgbClr val="FF8000"/>
                </a:solidFill>
                <a:highlight>
                  <a:srgbClr val="FFFFFF"/>
                </a:highlight>
                <a:uFillTx/>
                <a:latin typeface="Calibri"/>
              </a:rPr>
              <a:t>Tuplen</a:t>
            </a:r>
            <a:r>
              <a:rPr lang="de-DE" sz="1000" b="0" i="0" u="none" strike="noStrike" kern="1200" cap="none" spc="0" baseline="0" dirty="0">
                <a:solidFill>
                  <a:srgbClr val="FF8000"/>
                </a:solidFill>
                <a:highlight>
                  <a:srgbClr val="FFFFFF"/>
                </a:highlight>
                <a:uFillTx/>
                <a:latin typeface="Calibri"/>
              </a:rPr>
              <a:t> welche jeweils den Anfangsindex und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0" i="0" u="none" strike="noStrike" kern="1200" cap="none" spc="0" baseline="0" dirty="0">
                <a:solidFill>
                  <a:srgbClr val="FF8000"/>
                </a:solidFill>
                <a:highlight>
                  <a:srgbClr val="FFFFFF"/>
                </a:highlight>
                <a:uFillTx/>
                <a:latin typeface="Calibri"/>
              </a:rPr>
              <a:t>    </a:t>
            </a:r>
            <a:r>
              <a:rPr lang="de-DE" sz="1000" b="0" i="0" u="none" strike="noStrike" kern="1200" cap="none" spc="0" baseline="0" dirty="0" err="1">
                <a:solidFill>
                  <a:srgbClr val="FF8000"/>
                </a:solidFill>
                <a:highlight>
                  <a:srgbClr val="FFFFFF"/>
                </a:highlight>
                <a:uFillTx/>
                <a:latin typeface="Calibri"/>
              </a:rPr>
              <a:t>Endindex</a:t>
            </a:r>
            <a:r>
              <a:rPr lang="de-DE" sz="1000" b="0" i="0" u="none" strike="noStrike" kern="1200" cap="none" spc="0" baseline="0" dirty="0">
                <a:solidFill>
                  <a:srgbClr val="FF8000"/>
                </a:solidFill>
                <a:highlight>
                  <a:srgbClr val="FFFFFF"/>
                </a:highlight>
                <a:uFillTx/>
                <a:latin typeface="Calibri"/>
              </a:rPr>
              <a:t> des Teilvektors aus der Pandas Series enthalten.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0" i="0" u="none" strike="noStrike" kern="1200" cap="none" spc="0" baseline="0" dirty="0">
                <a:solidFill>
                  <a:srgbClr val="FF8000"/>
                </a:solidFill>
                <a:highlight>
                  <a:srgbClr val="FFFFFF"/>
                </a:highlight>
                <a:uFillTx/>
                <a:latin typeface="Calibri"/>
              </a:rPr>
              <a:t>    '''</a:t>
            </a:r>
            <a:endParaRPr lang="de-DE" sz="1000" b="0" i="0" u="none" strike="noStrike" kern="1200" cap="none" spc="0" baseline="0" dirty="0">
              <a:solidFill>
                <a:srgbClr val="000000"/>
              </a:solidFill>
              <a:highlight>
                <a:srgbClr val="FFFFFF"/>
              </a:highlight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   INDIZES </a:t>
            </a:r>
            <a:r>
              <a:rPr lang="de-DE" sz="1000" b="1" i="0" u="none" strike="noStrike" kern="1200" cap="none" spc="0" baseline="0" dirty="0">
                <a:solidFill>
                  <a:srgbClr val="000080"/>
                </a:solidFill>
                <a:highlight>
                  <a:srgbClr val="FFFFFF"/>
                </a:highlight>
                <a:uFillTx/>
                <a:latin typeface="Calibri"/>
              </a:rPr>
              <a:t>=</a:t>
            </a:r>
            <a:r>
              <a:rPr lang="de-DE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</a:t>
            </a:r>
            <a:r>
              <a:rPr lang="de-DE" sz="1000" b="1" i="0" u="none" strike="noStrike" kern="1200" cap="none" spc="0" baseline="0" dirty="0">
                <a:solidFill>
                  <a:srgbClr val="000080"/>
                </a:solidFill>
                <a:highlight>
                  <a:srgbClr val="FFFFFF"/>
                </a:highlight>
                <a:uFillTx/>
                <a:latin typeface="Calibri"/>
              </a:rPr>
              <a:t>[]</a:t>
            </a:r>
            <a:r>
              <a:rPr lang="de-DE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   a </a:t>
            </a:r>
            <a:r>
              <a:rPr lang="de-DE" sz="1000" b="1" i="0" u="none" strike="noStrike" kern="1200" cap="none" spc="0" baseline="0" dirty="0">
                <a:solidFill>
                  <a:srgbClr val="000080"/>
                </a:solidFill>
                <a:highlight>
                  <a:srgbClr val="FFFFFF"/>
                </a:highlight>
                <a:uFillTx/>
                <a:latin typeface="Calibri"/>
              </a:rPr>
              <a:t>=</a:t>
            </a:r>
            <a:r>
              <a:rPr lang="de-DE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</a:t>
            </a:r>
            <a:r>
              <a:rPr lang="de-DE" sz="1000" b="0" i="0" u="none" strike="noStrike" kern="1200" cap="none" spc="0" baseline="0" dirty="0">
                <a:solidFill>
                  <a:srgbClr val="FF0000"/>
                </a:solidFill>
                <a:highlight>
                  <a:srgbClr val="FFFFFF"/>
                </a:highlight>
                <a:uFillTx/>
                <a:latin typeface="Calibri"/>
              </a:rPr>
              <a:t>0</a:t>
            </a:r>
            <a:endParaRPr lang="de-DE" sz="1000" b="0" i="0" u="none" strike="noStrike" kern="1200" cap="none" spc="0" baseline="0" dirty="0">
              <a:solidFill>
                <a:srgbClr val="000000"/>
              </a:solidFill>
              <a:highlight>
                <a:srgbClr val="FFFFFF"/>
              </a:highlight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   </a:t>
            </a:r>
            <a:r>
              <a:rPr lang="de-DE" sz="1000" b="1" i="0" u="none" strike="noStrike" kern="1200" cap="none" spc="0" baseline="0" dirty="0" err="1">
                <a:solidFill>
                  <a:srgbClr val="0000FF"/>
                </a:solidFill>
                <a:highlight>
                  <a:srgbClr val="FFFFFF"/>
                </a:highlight>
                <a:uFillTx/>
                <a:latin typeface="Calibri"/>
              </a:rPr>
              <a:t>while</a:t>
            </a:r>
            <a:r>
              <a:rPr lang="de-DE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</a:t>
            </a:r>
            <a:r>
              <a:rPr lang="de-DE" sz="1000" b="1" i="0" u="none" strike="noStrike" kern="1200" cap="none" spc="0" baseline="0" dirty="0">
                <a:solidFill>
                  <a:srgbClr val="880088"/>
                </a:solidFill>
                <a:highlight>
                  <a:srgbClr val="FFFFFF"/>
                </a:highlight>
                <a:uFillTx/>
                <a:latin typeface="Calibri"/>
              </a:rPr>
              <a:t>True</a:t>
            </a:r>
            <a:r>
              <a:rPr lang="de-DE" sz="1000" b="1" i="0" u="none" strike="noStrike" kern="1200" cap="none" spc="0" baseline="0" dirty="0">
                <a:solidFill>
                  <a:srgbClr val="000080"/>
                </a:solidFill>
                <a:highlight>
                  <a:srgbClr val="FFFFFF"/>
                </a:highlight>
                <a:uFillTx/>
                <a:latin typeface="Calibri"/>
              </a:rPr>
              <a:t>:</a:t>
            </a:r>
            <a:r>
              <a:rPr lang="de-DE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   b </a:t>
            </a:r>
            <a:r>
              <a:rPr lang="de-DE" sz="1000" b="1" i="0" u="none" strike="noStrike" kern="1200" cap="none" spc="0" baseline="0" dirty="0">
                <a:solidFill>
                  <a:srgbClr val="000080"/>
                </a:solidFill>
                <a:highlight>
                  <a:srgbClr val="FFFFFF"/>
                </a:highlight>
                <a:uFillTx/>
                <a:latin typeface="Calibri"/>
              </a:rPr>
              <a:t>=</a:t>
            </a:r>
            <a:r>
              <a:rPr lang="de-DE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a</a:t>
            </a:r>
            <a:r>
              <a:rPr lang="de-DE" sz="1000" b="1" i="0" u="none" strike="noStrike" kern="1200" cap="none" spc="0" baseline="0" dirty="0">
                <a:solidFill>
                  <a:srgbClr val="000080"/>
                </a:solidFill>
                <a:highlight>
                  <a:srgbClr val="FFFFFF"/>
                </a:highlight>
                <a:uFillTx/>
                <a:latin typeface="Calibri"/>
              </a:rPr>
              <a:t>+</a:t>
            </a:r>
            <a:r>
              <a:rPr lang="de-DE" sz="1000" b="0" i="0" u="none" strike="noStrike" kern="1200" cap="none" spc="0" baseline="0" dirty="0">
                <a:solidFill>
                  <a:srgbClr val="FF0000"/>
                </a:solidFill>
                <a:highlight>
                  <a:srgbClr val="FFFFFF"/>
                </a:highlight>
                <a:uFillTx/>
                <a:latin typeface="Calibri"/>
              </a:rPr>
              <a:t>1</a:t>
            </a:r>
            <a:endParaRPr lang="de-DE" sz="1000" b="0" i="0" u="none" strike="noStrike" kern="1200" cap="none" spc="0" baseline="0" dirty="0">
              <a:solidFill>
                <a:srgbClr val="000000"/>
              </a:solidFill>
              <a:highlight>
                <a:srgbClr val="FFFFFF"/>
              </a:highlight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       </a:t>
            </a:r>
            <a:r>
              <a:rPr lang="en-US" sz="1000" b="1" i="0" u="none" strike="noStrike" kern="1200" cap="none" spc="0" baseline="0" dirty="0">
                <a:solidFill>
                  <a:srgbClr val="0000FF"/>
                </a:solidFill>
                <a:highlight>
                  <a:srgbClr val="FFFFFF"/>
                </a:highlight>
                <a:uFillTx/>
                <a:latin typeface="Calibri"/>
              </a:rPr>
              <a:t>for</a:t>
            </a:r>
            <a:r>
              <a:rPr lang="en-US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</a:t>
            </a:r>
            <a:r>
              <a:rPr lang="en-US" sz="1000" b="0" i="0" u="none" strike="noStrike" kern="1200" cap="none" spc="0" baseline="0" dirty="0" err="1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i</a:t>
            </a:r>
            <a:r>
              <a:rPr lang="en-US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</a:t>
            </a:r>
            <a:r>
              <a:rPr lang="en-US" sz="1000" b="1" i="0" u="none" strike="noStrike" kern="1200" cap="none" spc="0" baseline="0" dirty="0">
                <a:solidFill>
                  <a:srgbClr val="0000FF"/>
                </a:solidFill>
                <a:highlight>
                  <a:srgbClr val="FFFFFF"/>
                </a:highlight>
                <a:uFillTx/>
                <a:latin typeface="Calibri"/>
              </a:rPr>
              <a:t>in</a:t>
            </a:r>
            <a:r>
              <a:rPr lang="en-US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</a:t>
            </a:r>
            <a:r>
              <a:rPr lang="en-US" sz="1000" b="1" i="0" u="none" strike="noStrike" kern="1200" cap="none" spc="0" baseline="0" dirty="0">
                <a:solidFill>
                  <a:srgbClr val="880088"/>
                </a:solidFill>
                <a:highlight>
                  <a:srgbClr val="FFFFFF"/>
                </a:highlight>
                <a:uFillTx/>
                <a:latin typeface="Calibri"/>
              </a:rPr>
              <a:t>range</a:t>
            </a:r>
            <a:r>
              <a:rPr lang="en-US" sz="1000" b="1" i="0" u="none" strike="noStrike" kern="1200" cap="none" spc="0" baseline="0" dirty="0">
                <a:solidFill>
                  <a:srgbClr val="000080"/>
                </a:solidFill>
                <a:highlight>
                  <a:srgbClr val="FFFFFF"/>
                </a:highlight>
                <a:uFillTx/>
                <a:latin typeface="Calibri"/>
              </a:rPr>
              <a:t>(</a:t>
            </a:r>
            <a:r>
              <a:rPr lang="en-US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a</a:t>
            </a:r>
            <a:r>
              <a:rPr lang="en-US" sz="1000" b="1" i="0" u="none" strike="noStrike" kern="1200" cap="none" spc="0" baseline="0" dirty="0">
                <a:solidFill>
                  <a:srgbClr val="000080"/>
                </a:solidFill>
                <a:highlight>
                  <a:srgbClr val="FFFFFF"/>
                </a:highlight>
                <a:uFillTx/>
                <a:latin typeface="Calibri"/>
              </a:rPr>
              <a:t>,</a:t>
            </a:r>
            <a:r>
              <a:rPr lang="en-US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</a:t>
            </a:r>
            <a:r>
              <a:rPr lang="en-US" sz="1000" b="1" i="0" u="none" strike="noStrike" kern="1200" cap="none" spc="0" baseline="0" dirty="0" err="1">
                <a:solidFill>
                  <a:srgbClr val="880088"/>
                </a:solidFill>
                <a:highlight>
                  <a:srgbClr val="FFFFFF"/>
                </a:highlight>
                <a:uFillTx/>
                <a:latin typeface="Calibri"/>
              </a:rPr>
              <a:t>len</a:t>
            </a:r>
            <a:r>
              <a:rPr lang="en-US" sz="1000" b="1" i="0" u="none" strike="noStrike" kern="1200" cap="none" spc="0" baseline="0" dirty="0">
                <a:solidFill>
                  <a:srgbClr val="000080"/>
                </a:solidFill>
                <a:highlight>
                  <a:srgbClr val="FFFFFF"/>
                </a:highlight>
                <a:uFillTx/>
                <a:latin typeface="Calibri"/>
              </a:rPr>
              <a:t>(</a:t>
            </a:r>
            <a:r>
              <a:rPr lang="en-US" sz="1000" b="0" i="0" u="none" strike="noStrike" kern="1200" cap="none" spc="0" baseline="0" dirty="0" err="1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pd_series</a:t>
            </a:r>
            <a:r>
              <a:rPr lang="en-US" sz="1000" b="1" i="0" u="none" strike="noStrike" kern="1200" cap="none" spc="0" baseline="0" dirty="0">
                <a:solidFill>
                  <a:srgbClr val="000080"/>
                </a:solidFill>
                <a:highlight>
                  <a:srgbClr val="FFFFFF"/>
                </a:highlight>
                <a:uFillTx/>
                <a:latin typeface="Calibri"/>
              </a:rPr>
              <a:t>)):</a:t>
            </a:r>
            <a:endParaRPr lang="en-US" sz="1000" b="0" i="0" u="none" strike="noStrike" kern="1200" cap="none" spc="0" baseline="0" dirty="0">
              <a:solidFill>
                <a:srgbClr val="000000"/>
              </a:solidFill>
              <a:highlight>
                <a:srgbClr val="FFFFFF"/>
              </a:highlight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           </a:t>
            </a:r>
            <a:r>
              <a:rPr lang="en-US" sz="1000" b="1" i="0" u="none" strike="noStrike" kern="1200" cap="none" spc="0" baseline="0" dirty="0">
                <a:solidFill>
                  <a:srgbClr val="0000FF"/>
                </a:solidFill>
                <a:highlight>
                  <a:srgbClr val="FFFFFF"/>
                </a:highlight>
                <a:uFillTx/>
                <a:latin typeface="Calibri"/>
              </a:rPr>
              <a:t>if</a:t>
            </a:r>
            <a:r>
              <a:rPr lang="en-US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</a:t>
            </a:r>
            <a:r>
              <a:rPr lang="en-US" sz="1000" b="0" i="0" u="none" strike="noStrike" kern="1200" cap="none" spc="0" baseline="0" dirty="0" err="1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pd_series</a:t>
            </a:r>
            <a:r>
              <a:rPr lang="en-US" sz="1000" b="1" i="0" u="none" strike="noStrike" kern="1200" cap="none" spc="0" baseline="0" dirty="0">
                <a:solidFill>
                  <a:srgbClr val="000080"/>
                </a:solidFill>
                <a:highlight>
                  <a:srgbClr val="FFFFFF"/>
                </a:highlight>
                <a:uFillTx/>
                <a:latin typeface="Calibri"/>
              </a:rPr>
              <a:t>[</a:t>
            </a:r>
            <a:r>
              <a:rPr lang="en-US" sz="1000" b="0" i="0" u="none" strike="noStrike" kern="1200" cap="none" spc="0" baseline="0" dirty="0" err="1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i</a:t>
            </a:r>
            <a:r>
              <a:rPr lang="en-US" sz="1000" b="1" i="0" u="none" strike="noStrike" kern="1200" cap="none" spc="0" baseline="0" dirty="0">
                <a:solidFill>
                  <a:srgbClr val="000080"/>
                </a:solidFill>
                <a:highlight>
                  <a:srgbClr val="FFFFFF"/>
                </a:highlight>
                <a:uFillTx/>
                <a:latin typeface="Calibri"/>
              </a:rPr>
              <a:t>]</a:t>
            </a:r>
            <a:r>
              <a:rPr lang="en-US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</a:t>
            </a:r>
            <a:r>
              <a:rPr lang="en-US" sz="1000" b="1" i="0" u="none" strike="noStrike" kern="1200" cap="none" spc="0" baseline="0" dirty="0">
                <a:solidFill>
                  <a:srgbClr val="000080"/>
                </a:solidFill>
                <a:highlight>
                  <a:srgbClr val="FFFFFF"/>
                </a:highlight>
                <a:uFillTx/>
                <a:latin typeface="Calibri"/>
              </a:rPr>
              <a:t>==</a:t>
            </a:r>
            <a:r>
              <a:rPr lang="en-US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</a:t>
            </a:r>
            <a:r>
              <a:rPr lang="en-US" sz="1000" b="0" i="0" u="none" strike="noStrike" kern="1200" cap="none" spc="0" baseline="0" dirty="0">
                <a:solidFill>
                  <a:srgbClr val="FF0000"/>
                </a:solidFill>
                <a:highlight>
                  <a:srgbClr val="FFFFFF"/>
                </a:highlight>
                <a:uFillTx/>
                <a:latin typeface="Calibri"/>
              </a:rPr>
              <a:t>0</a:t>
            </a:r>
            <a:r>
              <a:rPr lang="en-US" sz="1000" b="1" i="0" u="none" strike="noStrike" kern="1200" cap="none" spc="0" baseline="0" dirty="0">
                <a:solidFill>
                  <a:srgbClr val="000080"/>
                </a:solidFill>
                <a:highlight>
                  <a:srgbClr val="FFFFFF"/>
                </a:highlight>
                <a:uFillTx/>
                <a:latin typeface="Calibri"/>
              </a:rPr>
              <a:t>:</a:t>
            </a:r>
            <a:endParaRPr lang="en-US" sz="1000" b="0" i="0" u="none" strike="noStrike" kern="1200" cap="none" spc="0" baseline="0" dirty="0">
              <a:solidFill>
                <a:srgbClr val="000000"/>
              </a:solidFill>
              <a:highlight>
                <a:srgbClr val="FFFFFF"/>
              </a:highlight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               a </a:t>
            </a:r>
            <a:r>
              <a:rPr lang="de-DE" sz="1000" b="1" i="0" u="none" strike="noStrike" kern="1200" cap="none" spc="0" baseline="0" dirty="0">
                <a:solidFill>
                  <a:srgbClr val="000080"/>
                </a:solidFill>
                <a:highlight>
                  <a:srgbClr val="FFFFFF"/>
                </a:highlight>
                <a:uFillTx/>
                <a:latin typeface="Calibri"/>
              </a:rPr>
              <a:t>=</a:t>
            </a:r>
            <a:r>
              <a:rPr lang="de-DE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i</a:t>
            </a:r>
            <a:r>
              <a:rPr lang="de-DE" sz="1000" b="1" i="0" u="none" strike="noStrike" kern="1200" cap="none" spc="0" baseline="0" dirty="0">
                <a:solidFill>
                  <a:srgbClr val="000080"/>
                </a:solidFill>
                <a:highlight>
                  <a:srgbClr val="FFFFFF"/>
                </a:highlight>
                <a:uFillTx/>
                <a:latin typeface="Calibri"/>
              </a:rPr>
              <a:t>+</a:t>
            </a:r>
            <a:r>
              <a:rPr lang="de-DE" sz="1000" b="0" i="0" u="none" strike="noStrike" kern="1200" cap="none" spc="0" baseline="0" dirty="0">
                <a:solidFill>
                  <a:srgbClr val="FF0000"/>
                </a:solidFill>
                <a:highlight>
                  <a:srgbClr val="FFFFFF"/>
                </a:highlight>
                <a:uFillTx/>
                <a:latin typeface="Calibri"/>
              </a:rPr>
              <a:t>1</a:t>
            </a:r>
            <a:endParaRPr lang="de-DE" sz="1000" b="0" i="0" u="none" strike="noStrike" kern="1200" cap="none" spc="0" baseline="0" dirty="0">
              <a:solidFill>
                <a:srgbClr val="000000"/>
              </a:solidFill>
              <a:highlight>
                <a:srgbClr val="FFFFFF"/>
              </a:highlight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               </a:t>
            </a:r>
            <a:r>
              <a:rPr lang="de-DE" sz="1000" b="1" i="0" u="none" strike="noStrike" kern="1200" cap="none" spc="0" baseline="0" dirty="0">
                <a:solidFill>
                  <a:srgbClr val="0000FF"/>
                </a:solidFill>
                <a:highlight>
                  <a:srgbClr val="FFFFFF"/>
                </a:highlight>
                <a:uFillTx/>
                <a:latin typeface="Calibri"/>
              </a:rPr>
              <a:t>break</a:t>
            </a:r>
            <a:endParaRPr lang="de-DE" sz="1000" b="0" i="0" u="none" strike="noStrike" kern="1200" cap="none" spc="0" baseline="0" dirty="0">
              <a:solidFill>
                <a:srgbClr val="000000"/>
              </a:solidFill>
              <a:highlight>
                <a:srgbClr val="FFFFFF"/>
              </a:highlight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           </a:t>
            </a:r>
            <a:r>
              <a:rPr lang="en-US" sz="1000" b="1" i="0" u="none" strike="noStrike" kern="1200" cap="none" spc="0" baseline="0" dirty="0">
                <a:solidFill>
                  <a:srgbClr val="0000FF"/>
                </a:solidFill>
                <a:highlight>
                  <a:srgbClr val="FFFFFF"/>
                </a:highlight>
                <a:uFillTx/>
                <a:latin typeface="Calibri"/>
              </a:rPr>
              <a:t>if</a:t>
            </a:r>
            <a:r>
              <a:rPr lang="en-US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</a:t>
            </a:r>
            <a:r>
              <a:rPr lang="en-US" sz="1000" b="0" i="0" u="none" strike="noStrike" kern="1200" cap="none" spc="0" baseline="0" dirty="0" err="1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pd_series</a:t>
            </a:r>
            <a:r>
              <a:rPr lang="en-US" sz="1000" b="1" i="0" u="none" strike="noStrike" kern="1200" cap="none" spc="0" baseline="0" dirty="0">
                <a:solidFill>
                  <a:srgbClr val="000080"/>
                </a:solidFill>
                <a:highlight>
                  <a:srgbClr val="FFFFFF"/>
                </a:highlight>
                <a:uFillTx/>
                <a:latin typeface="Calibri"/>
              </a:rPr>
              <a:t>[</a:t>
            </a:r>
            <a:r>
              <a:rPr lang="en-US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i</a:t>
            </a:r>
            <a:r>
              <a:rPr lang="en-US" sz="1000" b="1" i="0" u="none" strike="noStrike" kern="1200" cap="none" spc="0" baseline="0" dirty="0">
                <a:solidFill>
                  <a:srgbClr val="000080"/>
                </a:solidFill>
                <a:highlight>
                  <a:srgbClr val="FFFFFF"/>
                </a:highlight>
                <a:uFillTx/>
                <a:latin typeface="Calibri"/>
              </a:rPr>
              <a:t>+</a:t>
            </a:r>
            <a:r>
              <a:rPr lang="en-US" sz="1000" b="0" i="0" u="none" strike="noStrike" kern="1200" cap="none" spc="0" baseline="0" dirty="0">
                <a:solidFill>
                  <a:srgbClr val="FF0000"/>
                </a:solidFill>
                <a:highlight>
                  <a:srgbClr val="FFFFFF"/>
                </a:highlight>
                <a:uFillTx/>
                <a:latin typeface="Calibri"/>
              </a:rPr>
              <a:t>1</a:t>
            </a:r>
            <a:r>
              <a:rPr lang="en-US" sz="1000" b="1" i="0" u="none" strike="noStrike" kern="1200" cap="none" spc="0" baseline="0" dirty="0">
                <a:solidFill>
                  <a:srgbClr val="000080"/>
                </a:solidFill>
                <a:highlight>
                  <a:srgbClr val="FFFFFF"/>
                </a:highlight>
                <a:uFillTx/>
                <a:latin typeface="Calibri"/>
              </a:rPr>
              <a:t>]</a:t>
            </a:r>
            <a:r>
              <a:rPr lang="en-US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</a:t>
            </a:r>
            <a:r>
              <a:rPr lang="en-US" sz="1000" b="1" i="0" u="none" strike="noStrike" kern="1200" cap="none" spc="0" baseline="0" dirty="0">
                <a:solidFill>
                  <a:srgbClr val="000080"/>
                </a:solidFill>
                <a:highlight>
                  <a:srgbClr val="FFFFFF"/>
                </a:highlight>
                <a:uFillTx/>
                <a:latin typeface="Calibri"/>
              </a:rPr>
              <a:t>&lt;</a:t>
            </a:r>
            <a:r>
              <a:rPr lang="en-US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</a:t>
            </a:r>
            <a:r>
              <a:rPr lang="en-US" sz="1000" b="0" i="0" u="none" strike="noStrike" kern="1200" cap="none" spc="0" baseline="0" dirty="0" err="1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pd_series</a:t>
            </a:r>
            <a:r>
              <a:rPr lang="en-US" sz="1000" b="1" i="0" u="none" strike="noStrike" kern="1200" cap="none" spc="0" baseline="0" dirty="0">
                <a:solidFill>
                  <a:srgbClr val="000080"/>
                </a:solidFill>
                <a:highlight>
                  <a:srgbClr val="FFFFFF"/>
                </a:highlight>
                <a:uFillTx/>
                <a:latin typeface="Calibri"/>
              </a:rPr>
              <a:t>[</a:t>
            </a:r>
            <a:r>
              <a:rPr lang="en-US" sz="1000" b="0" i="0" u="none" strike="noStrike" kern="1200" cap="none" spc="0" baseline="0" dirty="0" err="1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i</a:t>
            </a:r>
            <a:r>
              <a:rPr lang="en-US" sz="1000" b="1" i="0" u="none" strike="noStrike" kern="1200" cap="none" spc="0" baseline="0" dirty="0">
                <a:solidFill>
                  <a:srgbClr val="000080"/>
                </a:solidFill>
                <a:highlight>
                  <a:srgbClr val="FFFFFF"/>
                </a:highlight>
                <a:uFillTx/>
                <a:latin typeface="Calibri"/>
              </a:rPr>
              <a:t>]</a:t>
            </a:r>
            <a:r>
              <a:rPr lang="en-US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</a:t>
            </a:r>
            <a:r>
              <a:rPr lang="en-US" sz="1000" b="1" i="0" u="none" strike="noStrike" kern="1200" cap="none" spc="0" baseline="0" dirty="0">
                <a:solidFill>
                  <a:srgbClr val="0000FF"/>
                </a:solidFill>
                <a:highlight>
                  <a:srgbClr val="FFFFFF"/>
                </a:highlight>
                <a:uFillTx/>
                <a:latin typeface="Calibri"/>
              </a:rPr>
              <a:t>and</a:t>
            </a:r>
            <a:r>
              <a:rPr lang="en-US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</a:t>
            </a:r>
            <a:r>
              <a:rPr lang="en-US" sz="1000" b="0" i="0" u="none" strike="noStrike" kern="1200" cap="none" spc="0" baseline="0" dirty="0" err="1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pd_series</a:t>
            </a:r>
            <a:r>
              <a:rPr lang="en-US" sz="1000" b="1" i="0" u="none" strike="noStrike" kern="1200" cap="none" spc="0" baseline="0" dirty="0">
                <a:solidFill>
                  <a:srgbClr val="000080"/>
                </a:solidFill>
                <a:highlight>
                  <a:srgbClr val="FFFFFF"/>
                </a:highlight>
                <a:uFillTx/>
                <a:latin typeface="Calibri"/>
              </a:rPr>
              <a:t>[</a:t>
            </a:r>
            <a:r>
              <a:rPr lang="en-US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i</a:t>
            </a:r>
            <a:r>
              <a:rPr lang="en-US" sz="1000" b="1" i="0" u="none" strike="noStrike" kern="1200" cap="none" spc="0" baseline="0" dirty="0">
                <a:solidFill>
                  <a:srgbClr val="000080"/>
                </a:solidFill>
                <a:highlight>
                  <a:srgbClr val="FFFFFF"/>
                </a:highlight>
                <a:uFillTx/>
                <a:latin typeface="Calibri"/>
              </a:rPr>
              <a:t>+</a:t>
            </a:r>
            <a:r>
              <a:rPr lang="en-US" sz="1000" b="0" i="0" u="none" strike="noStrike" kern="1200" cap="none" spc="0" baseline="0" dirty="0">
                <a:solidFill>
                  <a:srgbClr val="FF0000"/>
                </a:solidFill>
                <a:highlight>
                  <a:srgbClr val="FFFFFF"/>
                </a:highlight>
                <a:uFillTx/>
                <a:latin typeface="Calibri"/>
              </a:rPr>
              <a:t>1</a:t>
            </a:r>
            <a:r>
              <a:rPr lang="en-US" sz="1000" b="1" i="0" u="none" strike="noStrike" kern="1200" cap="none" spc="0" baseline="0" dirty="0">
                <a:solidFill>
                  <a:srgbClr val="000080"/>
                </a:solidFill>
                <a:highlight>
                  <a:srgbClr val="FFFFFF"/>
                </a:highlight>
                <a:uFillTx/>
                <a:latin typeface="Calibri"/>
              </a:rPr>
              <a:t>]</a:t>
            </a:r>
            <a:r>
              <a:rPr lang="en-US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</a:t>
            </a:r>
            <a:r>
              <a:rPr lang="en-US" sz="1000" b="1" i="0" u="none" strike="noStrike" kern="1200" cap="none" spc="0" baseline="0" dirty="0">
                <a:solidFill>
                  <a:srgbClr val="000080"/>
                </a:solidFill>
                <a:highlight>
                  <a:srgbClr val="FFFFFF"/>
                </a:highlight>
                <a:uFillTx/>
                <a:latin typeface="Calibri"/>
              </a:rPr>
              <a:t>!=</a:t>
            </a:r>
            <a:r>
              <a:rPr lang="en-US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</a:t>
            </a:r>
            <a:r>
              <a:rPr lang="en-US" sz="1000" b="0" i="0" u="none" strike="noStrike" kern="1200" cap="none" spc="0" baseline="0" dirty="0">
                <a:solidFill>
                  <a:srgbClr val="FF0000"/>
                </a:solidFill>
                <a:highlight>
                  <a:srgbClr val="FFFFFF"/>
                </a:highlight>
                <a:uFillTx/>
                <a:latin typeface="Calibri"/>
              </a:rPr>
              <a:t>0</a:t>
            </a:r>
            <a:r>
              <a:rPr lang="en-US" sz="1000" b="1" i="0" u="none" strike="noStrike" kern="1200" cap="none" spc="0" baseline="0" dirty="0">
                <a:solidFill>
                  <a:srgbClr val="000080"/>
                </a:solidFill>
                <a:highlight>
                  <a:srgbClr val="FFFFFF"/>
                </a:highlight>
                <a:uFillTx/>
                <a:latin typeface="Calibri"/>
              </a:rPr>
              <a:t>:</a:t>
            </a:r>
            <a:endParaRPr lang="en-US" sz="1000" b="0" i="0" u="none" strike="noStrike" kern="1200" cap="none" spc="0" baseline="0" dirty="0">
              <a:solidFill>
                <a:srgbClr val="000000"/>
              </a:solidFill>
              <a:highlight>
                <a:srgbClr val="FFFFFF"/>
              </a:highlight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               b </a:t>
            </a:r>
            <a:r>
              <a:rPr lang="de-DE" sz="1000" b="1" i="0" u="none" strike="noStrike" kern="1200" cap="none" spc="0" baseline="0" dirty="0">
                <a:solidFill>
                  <a:srgbClr val="000080"/>
                </a:solidFill>
                <a:highlight>
                  <a:srgbClr val="FFFFFF"/>
                </a:highlight>
                <a:uFillTx/>
                <a:latin typeface="Calibri"/>
              </a:rPr>
              <a:t>+=</a:t>
            </a:r>
            <a:r>
              <a:rPr lang="de-DE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</a:t>
            </a:r>
            <a:r>
              <a:rPr lang="de-DE" sz="1000" b="0" i="0" u="none" strike="noStrike" kern="1200" cap="none" spc="0" baseline="0" dirty="0">
                <a:solidFill>
                  <a:srgbClr val="FF0000"/>
                </a:solidFill>
                <a:highlight>
                  <a:srgbClr val="FFFFFF"/>
                </a:highlight>
                <a:uFillTx/>
                <a:latin typeface="Calibri"/>
              </a:rPr>
              <a:t>1</a:t>
            </a:r>
            <a:r>
              <a:rPr lang="de-DE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           </a:t>
            </a:r>
            <a:r>
              <a:rPr lang="de-DE" sz="1000" b="1" i="0" u="none" strike="noStrike" kern="1200" cap="none" spc="0" baseline="0" dirty="0" err="1">
                <a:solidFill>
                  <a:srgbClr val="0000FF"/>
                </a:solidFill>
                <a:highlight>
                  <a:srgbClr val="FFFFFF"/>
                </a:highlight>
                <a:uFillTx/>
                <a:latin typeface="Calibri"/>
              </a:rPr>
              <a:t>else</a:t>
            </a:r>
            <a:r>
              <a:rPr lang="de-DE" sz="1000" b="1" i="0" u="none" strike="noStrike" kern="1200" cap="none" spc="0" baseline="0" dirty="0">
                <a:solidFill>
                  <a:srgbClr val="000080"/>
                </a:solidFill>
                <a:highlight>
                  <a:srgbClr val="FFFFFF"/>
                </a:highlight>
                <a:uFillTx/>
                <a:latin typeface="Calibri"/>
              </a:rPr>
              <a:t>:</a:t>
            </a:r>
            <a:endParaRPr lang="de-DE" sz="1000" b="0" i="0" u="none" strike="noStrike" kern="1200" cap="none" spc="0" baseline="0" dirty="0">
              <a:solidFill>
                <a:srgbClr val="000000"/>
              </a:solidFill>
              <a:highlight>
                <a:srgbClr val="FFFFFF"/>
              </a:highlight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               </a:t>
            </a:r>
            <a:r>
              <a:rPr lang="de-DE" sz="1000" b="1" i="0" u="none" strike="noStrike" kern="1200" cap="none" spc="0" baseline="0" dirty="0" err="1">
                <a:solidFill>
                  <a:srgbClr val="0000FF"/>
                </a:solidFill>
                <a:highlight>
                  <a:srgbClr val="FFFFFF"/>
                </a:highlight>
                <a:uFillTx/>
                <a:latin typeface="Calibri"/>
              </a:rPr>
              <a:t>if</a:t>
            </a:r>
            <a:r>
              <a:rPr lang="de-DE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</a:t>
            </a:r>
            <a:r>
              <a:rPr lang="de-DE" sz="1000" b="1" i="0" u="none" strike="noStrike" kern="1200" cap="none" spc="0" baseline="0" dirty="0">
                <a:solidFill>
                  <a:srgbClr val="000080"/>
                </a:solidFill>
                <a:highlight>
                  <a:srgbClr val="FFFFFF"/>
                </a:highlight>
                <a:uFillTx/>
                <a:latin typeface="Calibri"/>
              </a:rPr>
              <a:t>(</a:t>
            </a:r>
            <a:r>
              <a:rPr lang="de-DE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b </a:t>
            </a:r>
            <a:r>
              <a:rPr lang="de-DE" sz="1000" b="1" i="0" u="none" strike="noStrike" kern="1200" cap="none" spc="0" baseline="0" dirty="0">
                <a:solidFill>
                  <a:srgbClr val="000080"/>
                </a:solidFill>
                <a:highlight>
                  <a:srgbClr val="FFFFFF"/>
                </a:highlight>
                <a:uFillTx/>
                <a:latin typeface="Calibri"/>
              </a:rPr>
              <a:t>-</a:t>
            </a:r>
            <a:r>
              <a:rPr lang="de-DE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a</a:t>
            </a:r>
            <a:r>
              <a:rPr lang="de-DE" sz="1000" b="1" i="0" u="none" strike="noStrike" kern="1200" cap="none" spc="0" baseline="0" dirty="0">
                <a:solidFill>
                  <a:srgbClr val="000080"/>
                </a:solidFill>
                <a:highlight>
                  <a:srgbClr val="FFFFFF"/>
                </a:highlight>
                <a:uFillTx/>
                <a:latin typeface="Calibri"/>
              </a:rPr>
              <a:t>)</a:t>
            </a:r>
            <a:r>
              <a:rPr lang="de-DE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</a:t>
            </a:r>
            <a:r>
              <a:rPr lang="de-DE" sz="1000" b="1" i="0" u="none" strike="noStrike" kern="1200" cap="none" spc="0" baseline="0" dirty="0">
                <a:solidFill>
                  <a:srgbClr val="000080"/>
                </a:solidFill>
                <a:highlight>
                  <a:srgbClr val="FFFFFF"/>
                </a:highlight>
                <a:uFillTx/>
                <a:latin typeface="Calibri"/>
              </a:rPr>
              <a:t>&gt;=</a:t>
            </a:r>
            <a:r>
              <a:rPr lang="de-DE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</a:t>
            </a:r>
            <a:r>
              <a:rPr lang="de-DE" sz="1000" b="0" i="0" u="none" strike="noStrike" kern="1200" cap="none" spc="0" baseline="0" dirty="0">
                <a:solidFill>
                  <a:srgbClr val="FF0000"/>
                </a:solidFill>
                <a:highlight>
                  <a:srgbClr val="FFFFFF"/>
                </a:highlight>
                <a:uFillTx/>
                <a:latin typeface="Calibri"/>
              </a:rPr>
              <a:t>3</a:t>
            </a:r>
            <a:r>
              <a:rPr lang="de-DE" sz="1000" b="1" i="0" u="none" strike="noStrike" kern="1200" cap="none" spc="0" baseline="0" dirty="0">
                <a:solidFill>
                  <a:srgbClr val="000080"/>
                </a:solidFill>
                <a:highlight>
                  <a:srgbClr val="FFFFFF"/>
                </a:highlight>
                <a:uFillTx/>
                <a:latin typeface="Calibri"/>
              </a:rPr>
              <a:t>:</a:t>
            </a:r>
            <a:r>
              <a:rPr lang="de-DE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                   </a:t>
            </a:r>
            <a:r>
              <a:rPr lang="de-DE" sz="1000" b="0" i="0" u="none" strike="noStrike" kern="1200" cap="none" spc="0" baseline="0" dirty="0" err="1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INDIZES</a:t>
            </a:r>
            <a:r>
              <a:rPr lang="de-DE" sz="1000" b="1" i="0" u="none" strike="noStrike" kern="1200" cap="none" spc="0" baseline="0" dirty="0" err="1">
                <a:solidFill>
                  <a:srgbClr val="000080"/>
                </a:solidFill>
                <a:highlight>
                  <a:srgbClr val="FFFFFF"/>
                </a:highlight>
                <a:uFillTx/>
                <a:latin typeface="Calibri"/>
              </a:rPr>
              <a:t>.</a:t>
            </a:r>
            <a:r>
              <a:rPr lang="de-DE" sz="1000" b="0" i="0" u="none" strike="noStrike" kern="1200" cap="none" spc="0" baseline="0" dirty="0" err="1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append</a:t>
            </a:r>
            <a:r>
              <a:rPr lang="de-DE" sz="1000" b="1" i="0" u="none" strike="noStrike" kern="1200" cap="none" spc="0" baseline="0" dirty="0">
                <a:solidFill>
                  <a:srgbClr val="000080"/>
                </a:solidFill>
                <a:highlight>
                  <a:srgbClr val="FFFFFF"/>
                </a:highlight>
                <a:uFillTx/>
                <a:latin typeface="Calibri"/>
              </a:rPr>
              <a:t>((</a:t>
            </a:r>
            <a:r>
              <a:rPr lang="de-DE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a</a:t>
            </a:r>
            <a:r>
              <a:rPr lang="de-DE" sz="1000" b="1" i="0" u="none" strike="noStrike" kern="1200" cap="none" spc="0" baseline="0" dirty="0">
                <a:solidFill>
                  <a:srgbClr val="000080"/>
                </a:solidFill>
                <a:highlight>
                  <a:srgbClr val="FFFFFF"/>
                </a:highlight>
                <a:uFillTx/>
                <a:latin typeface="Calibri"/>
              </a:rPr>
              <a:t>,</a:t>
            </a:r>
            <a:r>
              <a:rPr lang="de-DE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b</a:t>
            </a:r>
            <a:r>
              <a:rPr lang="de-DE" sz="1000" b="1" i="0" u="none" strike="noStrike" kern="1200" cap="none" spc="0" baseline="0" dirty="0">
                <a:solidFill>
                  <a:srgbClr val="000080"/>
                </a:solidFill>
                <a:highlight>
                  <a:srgbClr val="FFFFFF"/>
                </a:highlight>
                <a:uFillTx/>
                <a:latin typeface="Calibri"/>
              </a:rPr>
              <a:t>))</a:t>
            </a:r>
            <a:endParaRPr lang="de-DE" sz="1000" b="0" i="0" u="none" strike="noStrike" kern="1200" cap="none" spc="0" baseline="0" dirty="0">
              <a:solidFill>
                <a:srgbClr val="000000"/>
              </a:solidFill>
              <a:highlight>
                <a:srgbClr val="FFFFFF"/>
              </a:highlight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                   a </a:t>
            </a:r>
            <a:r>
              <a:rPr lang="de-DE" sz="1000" b="1" i="0" u="none" strike="noStrike" kern="1200" cap="none" spc="0" baseline="0" dirty="0">
                <a:solidFill>
                  <a:srgbClr val="000080"/>
                </a:solidFill>
                <a:highlight>
                  <a:srgbClr val="FFFFFF"/>
                </a:highlight>
                <a:uFillTx/>
                <a:latin typeface="Calibri"/>
              </a:rPr>
              <a:t>=</a:t>
            </a:r>
            <a:r>
              <a:rPr lang="de-DE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b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                   </a:t>
            </a:r>
            <a:r>
              <a:rPr lang="de-DE" sz="1000" b="1" i="0" u="none" strike="noStrike" kern="1200" cap="none" spc="0" baseline="0" dirty="0">
                <a:solidFill>
                  <a:srgbClr val="0000FF"/>
                </a:solidFill>
                <a:highlight>
                  <a:srgbClr val="FFFFFF"/>
                </a:highlight>
                <a:uFillTx/>
                <a:latin typeface="Calibri"/>
              </a:rPr>
              <a:t>break</a:t>
            </a:r>
            <a:endParaRPr lang="de-DE" sz="1000" b="0" i="0" u="none" strike="noStrike" kern="1200" cap="none" spc="0" baseline="0" dirty="0">
              <a:solidFill>
                <a:srgbClr val="000000"/>
              </a:solidFill>
              <a:highlight>
                <a:srgbClr val="FFFFFF"/>
              </a:highlight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               </a:t>
            </a:r>
            <a:r>
              <a:rPr lang="de-DE" sz="1000" b="1" i="0" u="none" strike="noStrike" kern="1200" cap="none" spc="0" baseline="0" dirty="0" err="1">
                <a:solidFill>
                  <a:srgbClr val="0000FF"/>
                </a:solidFill>
                <a:highlight>
                  <a:srgbClr val="FFFFFF"/>
                </a:highlight>
                <a:uFillTx/>
                <a:latin typeface="Calibri"/>
              </a:rPr>
              <a:t>else</a:t>
            </a:r>
            <a:r>
              <a:rPr lang="de-DE" sz="1000" b="1" i="0" u="none" strike="noStrike" kern="1200" cap="none" spc="0" baseline="0" dirty="0">
                <a:solidFill>
                  <a:srgbClr val="000080"/>
                </a:solidFill>
                <a:highlight>
                  <a:srgbClr val="FFFFFF"/>
                </a:highlight>
                <a:uFillTx/>
                <a:latin typeface="Calibri"/>
              </a:rPr>
              <a:t>:</a:t>
            </a:r>
            <a:endParaRPr lang="de-DE" sz="1000" b="0" i="0" u="none" strike="noStrike" kern="1200" cap="none" spc="0" baseline="0" dirty="0">
              <a:solidFill>
                <a:srgbClr val="000000"/>
              </a:solidFill>
              <a:highlight>
                <a:srgbClr val="FFFFFF"/>
              </a:highlight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                   a </a:t>
            </a:r>
            <a:r>
              <a:rPr lang="de-DE" sz="1000" b="1" i="0" u="none" strike="noStrike" kern="1200" cap="none" spc="0" baseline="0" dirty="0">
                <a:solidFill>
                  <a:srgbClr val="000080"/>
                </a:solidFill>
                <a:highlight>
                  <a:srgbClr val="FFFFFF"/>
                </a:highlight>
                <a:uFillTx/>
                <a:latin typeface="Calibri"/>
              </a:rPr>
              <a:t>=</a:t>
            </a:r>
            <a:r>
              <a:rPr lang="de-DE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b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                   </a:t>
            </a:r>
            <a:r>
              <a:rPr lang="de-DE" sz="1000" b="1" i="0" u="none" strike="noStrike" kern="1200" cap="none" spc="0" baseline="0" dirty="0">
                <a:solidFill>
                  <a:srgbClr val="0000FF"/>
                </a:solidFill>
                <a:highlight>
                  <a:srgbClr val="FFFFFF"/>
                </a:highlight>
                <a:uFillTx/>
                <a:latin typeface="Calibri"/>
              </a:rPr>
              <a:t>break</a:t>
            </a:r>
            <a:r>
              <a:rPr lang="de-DE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 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       </a:t>
            </a:r>
            <a:r>
              <a:rPr lang="en-US" sz="1000" b="1" i="0" u="none" strike="noStrike" kern="1200" cap="none" spc="0" baseline="0" dirty="0">
                <a:solidFill>
                  <a:srgbClr val="0000FF"/>
                </a:solidFill>
                <a:highlight>
                  <a:srgbClr val="FFFFFF"/>
                </a:highlight>
                <a:uFillTx/>
                <a:latin typeface="Calibri"/>
              </a:rPr>
              <a:t>if</a:t>
            </a:r>
            <a:r>
              <a:rPr lang="en-US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a </a:t>
            </a:r>
            <a:r>
              <a:rPr lang="en-US" sz="1000" b="1" i="0" u="none" strike="noStrike" kern="1200" cap="none" spc="0" baseline="0" dirty="0">
                <a:solidFill>
                  <a:srgbClr val="000080"/>
                </a:solidFill>
                <a:highlight>
                  <a:srgbClr val="FFFFFF"/>
                </a:highlight>
                <a:uFillTx/>
                <a:latin typeface="Calibri"/>
              </a:rPr>
              <a:t>==</a:t>
            </a:r>
            <a:r>
              <a:rPr lang="en-US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</a:t>
            </a:r>
            <a:r>
              <a:rPr lang="en-US" sz="1000" b="1" i="0" u="none" strike="noStrike" kern="1200" cap="none" spc="0" baseline="0" dirty="0" err="1">
                <a:solidFill>
                  <a:srgbClr val="880088"/>
                </a:solidFill>
                <a:highlight>
                  <a:srgbClr val="FFFFFF"/>
                </a:highlight>
                <a:uFillTx/>
                <a:latin typeface="Calibri"/>
              </a:rPr>
              <a:t>len</a:t>
            </a:r>
            <a:r>
              <a:rPr lang="en-US" sz="1000" b="1" i="0" u="none" strike="noStrike" kern="1200" cap="none" spc="0" baseline="0" dirty="0">
                <a:solidFill>
                  <a:srgbClr val="000080"/>
                </a:solidFill>
                <a:highlight>
                  <a:srgbClr val="FFFFFF"/>
                </a:highlight>
                <a:uFillTx/>
                <a:latin typeface="Calibri"/>
              </a:rPr>
              <a:t>(</a:t>
            </a:r>
            <a:r>
              <a:rPr lang="en-US" sz="1000" b="0" i="0" u="none" strike="noStrike" kern="1200" cap="none" spc="0" baseline="0" dirty="0" err="1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pd_series</a:t>
            </a:r>
            <a:r>
              <a:rPr lang="en-US" sz="1000" b="1" i="0" u="none" strike="noStrike" kern="1200" cap="none" spc="0" baseline="0" dirty="0">
                <a:solidFill>
                  <a:srgbClr val="000080"/>
                </a:solidFill>
                <a:highlight>
                  <a:srgbClr val="FFFFFF"/>
                </a:highlight>
                <a:uFillTx/>
                <a:latin typeface="Calibri"/>
              </a:rPr>
              <a:t>)-</a:t>
            </a:r>
            <a:r>
              <a:rPr lang="en-US" sz="1000" b="0" i="0" u="none" strike="noStrike" kern="1200" cap="none" spc="0" baseline="0" dirty="0">
                <a:solidFill>
                  <a:srgbClr val="FF0000"/>
                </a:solidFill>
                <a:highlight>
                  <a:srgbClr val="FFFFFF"/>
                </a:highlight>
                <a:uFillTx/>
                <a:latin typeface="Calibri"/>
              </a:rPr>
              <a:t>1</a:t>
            </a:r>
            <a:r>
              <a:rPr lang="en-US" sz="1000" b="1" i="0" u="none" strike="noStrike" kern="1200" cap="none" spc="0" baseline="0" dirty="0">
                <a:solidFill>
                  <a:srgbClr val="000080"/>
                </a:solidFill>
                <a:highlight>
                  <a:srgbClr val="FFFFFF"/>
                </a:highlight>
                <a:uFillTx/>
                <a:latin typeface="Calibri"/>
              </a:rPr>
              <a:t>:</a:t>
            </a:r>
            <a:endParaRPr lang="en-US" sz="1000" b="0" i="0" u="none" strike="noStrike" kern="1200" cap="none" spc="0" baseline="0" dirty="0">
              <a:solidFill>
                <a:srgbClr val="000000"/>
              </a:solidFill>
              <a:highlight>
                <a:srgbClr val="FFFFFF"/>
              </a:highlight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           </a:t>
            </a:r>
            <a:r>
              <a:rPr lang="de-DE" sz="1000" b="1" i="0" u="none" strike="noStrike" kern="1200" cap="none" spc="0" baseline="0" dirty="0">
                <a:solidFill>
                  <a:srgbClr val="0000FF"/>
                </a:solidFill>
                <a:highlight>
                  <a:srgbClr val="FFFFFF"/>
                </a:highlight>
                <a:uFillTx/>
                <a:latin typeface="Calibri"/>
              </a:rPr>
              <a:t>break</a:t>
            </a:r>
            <a:r>
              <a:rPr lang="de-DE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  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   </a:t>
            </a:r>
            <a:r>
              <a:rPr lang="de-DE" sz="1000" b="1" i="0" u="none" strike="noStrike" kern="1200" cap="none" spc="0" baseline="0" dirty="0" err="1">
                <a:solidFill>
                  <a:srgbClr val="0000FF"/>
                </a:solidFill>
                <a:highlight>
                  <a:srgbClr val="FFFFFF"/>
                </a:highlight>
                <a:uFillTx/>
                <a:latin typeface="Calibri"/>
              </a:rPr>
              <a:t>return</a:t>
            </a:r>
            <a:r>
              <a:rPr lang="de-DE" sz="10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Calibri"/>
              </a:rPr>
              <a:t> INDIZES</a:t>
            </a:r>
            <a:endParaRPr lang="de-DE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82634D2-6892-4548-BCAA-0B1D84C0EDA0}"/>
              </a:ext>
            </a:extLst>
          </p:cNvPr>
          <p:cNvSpPr txBox="1"/>
          <p:nvPr/>
        </p:nvSpPr>
        <p:spPr>
          <a:xfrm>
            <a:off x="7042180" y="5966999"/>
            <a:ext cx="4679341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800" b="1" i="0" u="none" strike="noStrike" kern="1200" cap="none" spc="0" baseline="0" dirty="0">
                <a:solidFill>
                  <a:srgbClr val="7F7F7F"/>
                </a:solidFill>
                <a:uFillTx/>
                <a:latin typeface="Calibri"/>
              </a:rPr>
              <a:t>Abb. </a:t>
            </a:r>
            <a:r>
              <a:rPr lang="de-DE" sz="800" b="1" i="0" u="none" strike="noStrike" kern="1200" cap="none" spc="0" baseline="0" dirty="0" err="1">
                <a:solidFill>
                  <a:srgbClr val="7F7F7F"/>
                </a:solidFill>
                <a:uFillTx/>
                <a:latin typeface="Calibri"/>
              </a:rPr>
              <a:t>Xxx</a:t>
            </a:r>
            <a:r>
              <a:rPr lang="de-DE" sz="800" b="1" i="0" u="none" strike="noStrike" kern="1200" cap="none" spc="0" baseline="0" dirty="0">
                <a:solidFill>
                  <a:srgbClr val="7F7F7F"/>
                </a:solidFill>
                <a:uFillTx/>
                <a:latin typeface="Calibri"/>
              </a:rPr>
              <a:t>: Programmcode der Funktion zum lokalisieren von Verkaufs-Clustern.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800" b="0" i="0" u="none" strike="noStrike" kern="1200" cap="none" spc="0" baseline="0" dirty="0">
                <a:solidFill>
                  <a:srgbClr val="7F7F7F"/>
                </a:solidFill>
                <a:uFillTx/>
                <a:latin typeface="Calibri"/>
              </a:rPr>
              <a:t>Die Funktion erhält die gesamte Zeitreihe eines Item-Verkaufs und iteriert diese durch. Dabei wird pro Element der gesamten Serie geprüft ob es Folgeelemente zu diesem Element gibt, welche kleiner als dieses Element und ungleich 0 sein müssen. Zudem muss eine solche Sequenz mindestens 3 Elemente lang sein.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497F065-D0ED-49ED-AC2A-CCD66C417CA5}"/>
              </a:ext>
            </a:extLst>
          </p:cNvPr>
          <p:cNvSpPr txBox="1"/>
          <p:nvPr/>
        </p:nvSpPr>
        <p:spPr>
          <a:xfrm>
            <a:off x="765105" y="2113280"/>
            <a:ext cx="6123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Ermitteln der Verkaufs-Cluster aus einer Artikelverkaufszeitreihe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Mittels eigenen entwickelten und implementierten Algorithmus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Algorithmus iteriert über die Zeitreihe und ermittelt Teilsequenzen/Folgen mit absteigenden Verhalten in der Zeitreihe</a:t>
            </a:r>
          </a:p>
          <a:p>
            <a:endParaRPr lang="de-DE" dirty="0"/>
          </a:p>
        </p:txBody>
      </p:sp>
      <p:sp>
        <p:nvSpPr>
          <p:cNvPr id="10" name="Textfeld 3">
            <a:extLst>
              <a:ext uri="{FF2B5EF4-FFF2-40B4-BE49-F238E27FC236}">
                <a16:creationId xmlns:a16="http://schemas.microsoft.com/office/drawing/2014/main" id="{AB7A90CF-E293-4A61-9F4B-01F05768E2D6}"/>
              </a:ext>
            </a:extLst>
          </p:cNvPr>
          <p:cNvSpPr txBox="1"/>
          <p:nvPr/>
        </p:nvSpPr>
        <p:spPr>
          <a:xfrm>
            <a:off x="765105" y="410547"/>
            <a:ext cx="9852095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i="0" u="none" strike="noStrike" kern="1200" cap="none" spc="0" baseline="0" dirty="0">
                <a:solidFill>
                  <a:srgbClr val="548235"/>
                </a:solidFill>
                <a:uFillTx/>
                <a:latin typeface="Corbel Light" pitchFamily="34"/>
              </a:rPr>
              <a:t>Modellierung  des Kaufabklingverhaltens und Erzeugen der Trainingsdaten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E824841-7B8D-46B3-B199-A6674B1C8C5C}"/>
              </a:ext>
            </a:extLst>
          </p:cNvPr>
          <p:cNvSpPr txBox="1"/>
          <p:nvPr/>
        </p:nvSpPr>
        <p:spPr>
          <a:xfrm>
            <a:off x="383349" y="6355512"/>
            <a:ext cx="11425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08.07.2020					Random Forest – Prinz, </a:t>
            </a:r>
            <a:r>
              <a:rPr lang="de-DE" sz="1100" dirty="0" err="1"/>
              <a:t>Ghazali</a:t>
            </a:r>
            <a:r>
              <a:rPr lang="de-DE" sz="1100" dirty="0"/>
              <a:t>, Nostitz					5</a:t>
            </a:r>
          </a:p>
        </p:txBody>
      </p:sp>
    </p:spTree>
    <p:extLst>
      <p:ext uri="{BB962C8B-B14F-4D97-AF65-F5344CB8AC3E}">
        <p14:creationId xmlns:p14="http://schemas.microsoft.com/office/powerpoint/2010/main" val="335872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0">
            <a:extLst>
              <a:ext uri="{FF2B5EF4-FFF2-40B4-BE49-F238E27FC236}">
                <a16:creationId xmlns:a16="http://schemas.microsoft.com/office/drawing/2014/main" id="{B8911010-50AD-4844-8F85-A9C7D592F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2362"/>
            <a:ext cx="12191996" cy="3556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DACBBD6-F30B-4DBE-9B36-92D40BFE8B61}"/>
              </a:ext>
            </a:extLst>
          </p:cNvPr>
          <p:cNvSpPr txBox="1"/>
          <p:nvPr/>
        </p:nvSpPr>
        <p:spPr>
          <a:xfrm>
            <a:off x="765105" y="1085904"/>
            <a:ext cx="10661775" cy="17543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Trainingsdatenerzeugung | Ergebnisse der Parameterschätzung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DE0573B-4D6F-40B9-BAF2-4BC0444C9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08" y="2255945"/>
            <a:ext cx="2557105" cy="204667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Grafik 6">
            <a:extLst>
              <a:ext uri="{FF2B5EF4-FFF2-40B4-BE49-F238E27FC236}">
                <a16:creationId xmlns:a16="http://schemas.microsoft.com/office/drawing/2014/main" id="{89DDEE88-ECEE-4BBC-AF54-58E231091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906" y="2300824"/>
            <a:ext cx="2509491" cy="200856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Grafik 11">
            <a:extLst>
              <a:ext uri="{FF2B5EF4-FFF2-40B4-BE49-F238E27FC236}">
                <a16:creationId xmlns:a16="http://schemas.microsoft.com/office/drawing/2014/main" id="{1FE058C1-A81D-4081-B425-72A352856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708" y="2300824"/>
            <a:ext cx="2509491" cy="200856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06B990BD-CF7C-496D-BE33-1DE90921840A}"/>
              </a:ext>
            </a:extLst>
          </p:cNvPr>
          <p:cNvSpPr txBox="1"/>
          <p:nvPr/>
        </p:nvSpPr>
        <p:spPr>
          <a:xfrm>
            <a:off x="2735491" y="3128016"/>
            <a:ext cx="49494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(a)</a:t>
            </a:r>
          </a:p>
        </p:txBody>
      </p:sp>
      <p:sp>
        <p:nvSpPr>
          <p:cNvPr id="14" name="Textfeld 16">
            <a:extLst>
              <a:ext uri="{FF2B5EF4-FFF2-40B4-BE49-F238E27FC236}">
                <a16:creationId xmlns:a16="http://schemas.microsoft.com/office/drawing/2014/main" id="{7CB2B9CD-673E-4930-9FC0-B090B085BDAA}"/>
              </a:ext>
            </a:extLst>
          </p:cNvPr>
          <p:cNvSpPr txBox="1"/>
          <p:nvPr/>
        </p:nvSpPr>
        <p:spPr>
          <a:xfrm>
            <a:off x="5315649" y="3118325"/>
            <a:ext cx="49494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4">
                <a:extLst>
                  <a:ext uri="{FF2B5EF4-FFF2-40B4-BE49-F238E27FC236}">
                    <a16:creationId xmlns:a16="http://schemas.microsoft.com/office/drawing/2014/main" id="{38B5E5A6-EEF6-4101-B20E-E6728BE16110}"/>
                  </a:ext>
                </a:extLst>
              </p:cNvPr>
              <p:cNvSpPr txBox="1"/>
              <p:nvPr/>
            </p:nvSpPr>
            <p:spPr>
              <a:xfrm>
                <a:off x="894808" y="4567793"/>
                <a:ext cx="9985732" cy="472177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just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de-DE" sz="800" b="1" i="0" u="none" strike="noStrike" kern="1200" cap="none" spc="0" baseline="0" dirty="0">
                    <a:solidFill>
                      <a:srgbClr val="7F7F7F"/>
                    </a:solidFill>
                    <a:uFillTx/>
                    <a:latin typeface="Calibri"/>
                  </a:rPr>
                  <a:t>Abb. </a:t>
                </a:r>
                <a:r>
                  <a:rPr lang="de-DE" sz="800" b="1" i="0" u="none" strike="noStrike" kern="1200" cap="none" spc="0" baseline="0" dirty="0" err="1">
                    <a:solidFill>
                      <a:srgbClr val="7F7F7F"/>
                    </a:solidFill>
                    <a:uFillTx/>
                    <a:latin typeface="Calibri"/>
                  </a:rPr>
                  <a:t>Xxx</a:t>
                </a:r>
                <a:r>
                  <a:rPr lang="de-DE" sz="800" b="1" i="0" u="none" strike="noStrike" kern="1200" cap="none" spc="0" baseline="0" dirty="0">
                    <a:solidFill>
                      <a:srgbClr val="7F7F7F"/>
                    </a:solidFill>
                    <a:uFillTx/>
                    <a:latin typeface="Calibri"/>
                  </a:rPr>
                  <a:t>: Exemplarische Visualisierungen der Parameterabschätzung mittels nativer Regressionsmethode.</a:t>
                </a:r>
              </a:p>
              <a:p>
                <a:pPr marL="0" marR="0" lvl="0" indent="0" algn="just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de-DE" sz="800" b="0" i="0" u="none" strike="noStrike" kern="1200" cap="none" spc="0" baseline="0" dirty="0">
                    <a:solidFill>
                      <a:srgbClr val="7F7F7F"/>
                    </a:solidFill>
                    <a:uFillTx/>
                    <a:latin typeface="Calibri"/>
                  </a:rPr>
                  <a:t>Alle 4 Modell beziehen sich jeweils auf ein ermittelten Verkaufs-Cluster unterschiedlicher Artikel. Die blauen Punkte repräsentieren die Verkaufsanzahl-Zeitpunkt-Tupel. Die grüne Kurve repräsentiert die gefittete Funktion anhand der Verkaufsanzahl-Zeitpunkt-Tupel-Reihe. Anhand 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9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9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sz="900" i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sz="800" b="0" i="0" u="none" strike="noStrike" kern="1200" cap="none" spc="0" baseline="0" dirty="0">
                    <a:solidFill>
                      <a:srgbClr val="7F7F7F"/>
                    </a:solidFill>
                    <a:uFillTx/>
                    <a:latin typeface="Calibri"/>
                  </a:rPr>
                  <a:t> -Werte ist zu sehen, dass die Modell sehr gut passen und daher sehr gut geeignet als Trainingsdaten zum Trainieren des Random Forrest sind.</a:t>
                </a:r>
              </a:p>
            </p:txBody>
          </p:sp>
        </mc:Choice>
        <mc:Fallback xmlns="">
          <p:sp>
            <p:nvSpPr>
              <p:cNvPr id="16" name="Textfeld 14">
                <a:extLst>
                  <a:ext uri="{FF2B5EF4-FFF2-40B4-BE49-F238E27FC236}">
                    <a16:creationId xmlns:a16="http://schemas.microsoft.com/office/drawing/2014/main" id="{38B5E5A6-EEF6-4101-B20E-E6728BE16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808" y="4567793"/>
                <a:ext cx="9985732" cy="472177"/>
              </a:xfrm>
              <a:prstGeom prst="rect">
                <a:avLst/>
              </a:prstGeom>
              <a:blipFill>
                <a:blip r:embed="rId9"/>
                <a:stretch>
                  <a:fillRect b="-3846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Grafik 19">
            <a:extLst>
              <a:ext uri="{FF2B5EF4-FFF2-40B4-BE49-F238E27FC236}">
                <a16:creationId xmlns:a16="http://schemas.microsoft.com/office/drawing/2014/main" id="{F5D70D66-FAC9-424C-B85F-329B56B28A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199" y="2286243"/>
            <a:ext cx="2701681" cy="2026261"/>
          </a:xfrm>
          <a:prstGeom prst="rect">
            <a:avLst/>
          </a:prstGeom>
        </p:spPr>
      </p:pic>
      <p:sp>
        <p:nvSpPr>
          <p:cNvPr id="21" name="Textfeld 16">
            <a:extLst>
              <a:ext uri="{FF2B5EF4-FFF2-40B4-BE49-F238E27FC236}">
                <a16:creationId xmlns:a16="http://schemas.microsoft.com/office/drawing/2014/main" id="{D66C697A-36A1-4220-870D-132BE0A9A77C}"/>
              </a:ext>
            </a:extLst>
          </p:cNvPr>
          <p:cNvSpPr txBox="1"/>
          <p:nvPr/>
        </p:nvSpPr>
        <p:spPr>
          <a:xfrm>
            <a:off x="8059577" y="3118325"/>
            <a:ext cx="49494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(c)</a:t>
            </a:r>
          </a:p>
        </p:txBody>
      </p:sp>
      <p:sp>
        <p:nvSpPr>
          <p:cNvPr id="22" name="Textfeld 16">
            <a:extLst>
              <a:ext uri="{FF2B5EF4-FFF2-40B4-BE49-F238E27FC236}">
                <a16:creationId xmlns:a16="http://schemas.microsoft.com/office/drawing/2014/main" id="{218CCD1B-0634-4DA4-9F8D-6D7BB7369260}"/>
              </a:ext>
            </a:extLst>
          </p:cNvPr>
          <p:cNvSpPr txBox="1"/>
          <p:nvPr/>
        </p:nvSpPr>
        <p:spPr>
          <a:xfrm>
            <a:off x="10720579" y="3148336"/>
            <a:ext cx="49494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(d)</a:t>
            </a:r>
          </a:p>
        </p:txBody>
      </p:sp>
      <p:sp>
        <p:nvSpPr>
          <p:cNvPr id="23" name="Textfeld 3">
            <a:extLst>
              <a:ext uri="{FF2B5EF4-FFF2-40B4-BE49-F238E27FC236}">
                <a16:creationId xmlns:a16="http://schemas.microsoft.com/office/drawing/2014/main" id="{D7ADC4B1-6E26-4C09-894E-6F3A8C77B355}"/>
              </a:ext>
            </a:extLst>
          </p:cNvPr>
          <p:cNvSpPr txBox="1"/>
          <p:nvPr/>
        </p:nvSpPr>
        <p:spPr>
          <a:xfrm>
            <a:off x="765105" y="410547"/>
            <a:ext cx="9852095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i="0" u="none" strike="noStrike" kern="1200" cap="none" spc="0" baseline="0" dirty="0">
                <a:solidFill>
                  <a:srgbClr val="548235"/>
                </a:solidFill>
                <a:uFillTx/>
                <a:latin typeface="Corbel Light" pitchFamily="34"/>
              </a:rPr>
              <a:t>Modellierung  des Kaufabklingverhaltens und Erzeugen der Trainingsdaten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428BED2-8333-47D5-9251-CA660D61DBA3}"/>
              </a:ext>
            </a:extLst>
          </p:cNvPr>
          <p:cNvSpPr txBox="1"/>
          <p:nvPr/>
        </p:nvSpPr>
        <p:spPr>
          <a:xfrm>
            <a:off x="383349" y="6355512"/>
            <a:ext cx="11425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08.07.2020					Random Forest – Prinz, </a:t>
            </a:r>
            <a:r>
              <a:rPr lang="de-DE" sz="1100" dirty="0" err="1"/>
              <a:t>Ghazali</a:t>
            </a:r>
            <a:r>
              <a:rPr lang="de-DE" sz="1100" dirty="0"/>
              <a:t>, Nostitz					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0">
            <a:extLst>
              <a:ext uri="{FF2B5EF4-FFF2-40B4-BE49-F238E27FC236}">
                <a16:creationId xmlns:a16="http://schemas.microsoft.com/office/drawing/2014/main" id="{B8911010-50AD-4844-8F85-A9C7D592F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2362"/>
            <a:ext cx="12191996" cy="3556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DACBBD6-F30B-4DBE-9B36-92D40BFE8B61}"/>
              </a:ext>
            </a:extLst>
          </p:cNvPr>
          <p:cNvSpPr txBox="1"/>
          <p:nvPr/>
        </p:nvSpPr>
        <p:spPr>
          <a:xfrm>
            <a:off x="765105" y="1085904"/>
            <a:ext cx="10661775" cy="17543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Trainingsdatenerzeugung | Ergebnisse der Parameterschätzung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Textfeld 14">
            <a:extLst>
              <a:ext uri="{FF2B5EF4-FFF2-40B4-BE49-F238E27FC236}">
                <a16:creationId xmlns:a16="http://schemas.microsoft.com/office/drawing/2014/main" id="{38B5E5A6-EEF6-4101-B20E-E6728BE16110}"/>
              </a:ext>
            </a:extLst>
          </p:cNvPr>
          <p:cNvSpPr txBox="1"/>
          <p:nvPr/>
        </p:nvSpPr>
        <p:spPr>
          <a:xfrm>
            <a:off x="6459677" y="5556652"/>
            <a:ext cx="9985732" cy="2154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800" b="1" i="0" u="none" strike="noStrike" kern="1200" cap="none" spc="0" baseline="0" dirty="0">
                <a:solidFill>
                  <a:srgbClr val="7F7F7F"/>
                </a:solidFill>
                <a:uFillTx/>
                <a:latin typeface="Calibri"/>
              </a:rPr>
              <a:t>Abb. </a:t>
            </a:r>
            <a:r>
              <a:rPr lang="de-DE" sz="800" b="1" i="0" u="none" strike="noStrike" kern="1200" cap="none" spc="0" baseline="0" dirty="0" err="1">
                <a:solidFill>
                  <a:srgbClr val="7F7F7F"/>
                </a:solidFill>
                <a:uFillTx/>
                <a:latin typeface="Calibri"/>
              </a:rPr>
              <a:t>Xxx</a:t>
            </a:r>
            <a:r>
              <a:rPr lang="de-DE" sz="800" b="1" i="0" u="none" strike="noStrike" kern="1200" cap="none" spc="0" baseline="0" dirty="0">
                <a:solidFill>
                  <a:srgbClr val="7F7F7F"/>
                </a:solidFill>
                <a:uFillTx/>
                <a:latin typeface="Calibri"/>
              </a:rPr>
              <a:t>: Exemplarische Visualisierungen der Parameterabschätzung mittels Regression.</a:t>
            </a:r>
          </a:p>
        </p:txBody>
      </p:sp>
      <p:pic>
        <p:nvPicPr>
          <p:cNvPr id="12" name="Grafik 2">
            <a:extLst>
              <a:ext uri="{FF2B5EF4-FFF2-40B4-BE49-F238E27FC236}">
                <a16:creationId xmlns:a16="http://schemas.microsoft.com/office/drawing/2014/main" id="{9B85D390-CB6F-49AF-803B-7CB2B3D27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903" y="1868520"/>
            <a:ext cx="5906922" cy="3512842"/>
          </a:xfrm>
          <a:prstGeom prst="rect">
            <a:avLst/>
          </a:prstGeom>
          <a:noFill/>
          <a:ln cap="flat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5BEB6B5-0493-4FB9-A355-5DD8C9218C2A}"/>
                  </a:ext>
                </a:extLst>
              </p:cNvPr>
              <p:cNvSpPr txBox="1"/>
              <p:nvPr/>
            </p:nvSpPr>
            <p:spPr>
              <a:xfrm>
                <a:off x="765105" y="2113280"/>
                <a:ext cx="5259775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Signifikanter Anteil aller Modellergebnisse seitens der </a:t>
                </a:r>
                <a:r>
                  <a:rPr lang="el-GR" dirty="0"/>
                  <a:t>λ</a:t>
                </a:r>
                <a:r>
                  <a:rPr lang="de-DE" dirty="0"/>
                  <a:t>-Schätzung im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-Bereich zwischen 0.95 – 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Sehr gute Modellgüte für die meisten Modelle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Abklingverhalten kann mit der „Abkling-Funktion“ modelliert werden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l-GR" dirty="0"/>
                  <a:t>λ</a:t>
                </a:r>
                <a:r>
                  <a:rPr lang="de-DE" dirty="0"/>
                  <a:t>-Werte sind jedoch sehr spezifisch und hängen nicht etwa nur vom Artikel ab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keine gleichen/ähnlichen Werte bei unterschiedlichen Clustern gleicher Artikel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jedoch nicht Teil dieser Studie</a:t>
                </a: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5BEB6B5-0493-4FB9-A355-5DD8C9218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05" y="2113280"/>
                <a:ext cx="5259775" cy="3139321"/>
              </a:xfrm>
              <a:prstGeom prst="rect">
                <a:avLst/>
              </a:prstGeom>
              <a:blipFill>
                <a:blip r:embed="rId4"/>
                <a:stretch>
                  <a:fillRect l="-812" t="-1165" r="-464" b="-21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3">
            <a:extLst>
              <a:ext uri="{FF2B5EF4-FFF2-40B4-BE49-F238E27FC236}">
                <a16:creationId xmlns:a16="http://schemas.microsoft.com/office/drawing/2014/main" id="{0134AFDA-74EC-465E-908F-5D2F6BA9949E}"/>
              </a:ext>
            </a:extLst>
          </p:cNvPr>
          <p:cNvSpPr txBox="1"/>
          <p:nvPr/>
        </p:nvSpPr>
        <p:spPr>
          <a:xfrm>
            <a:off x="765105" y="410547"/>
            <a:ext cx="9852095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i="0" u="none" strike="noStrike" kern="1200" cap="none" spc="0" baseline="0" dirty="0">
                <a:solidFill>
                  <a:srgbClr val="548235"/>
                </a:solidFill>
                <a:uFillTx/>
                <a:latin typeface="Corbel Light" pitchFamily="34"/>
              </a:rPr>
              <a:t>Modellierung  des Kaufabklingverhaltens und Erzeugen der Trainingsdaten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02FD29-653E-40E9-9B6B-A25D034ABA1D}"/>
              </a:ext>
            </a:extLst>
          </p:cNvPr>
          <p:cNvSpPr txBox="1"/>
          <p:nvPr/>
        </p:nvSpPr>
        <p:spPr>
          <a:xfrm>
            <a:off x="383349" y="6355512"/>
            <a:ext cx="11425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08.07.2020					Random Forest – Prinz, </a:t>
            </a:r>
            <a:r>
              <a:rPr lang="de-DE" sz="1100" dirty="0" err="1"/>
              <a:t>Ghazali</a:t>
            </a:r>
            <a:r>
              <a:rPr lang="de-DE" sz="1100" dirty="0"/>
              <a:t>, Nostitz					7</a:t>
            </a:r>
          </a:p>
        </p:txBody>
      </p:sp>
    </p:spTree>
    <p:extLst>
      <p:ext uri="{BB962C8B-B14F-4D97-AF65-F5344CB8AC3E}">
        <p14:creationId xmlns:p14="http://schemas.microsoft.com/office/powerpoint/2010/main" val="128267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1450</Words>
  <Application>Microsoft Office PowerPoint</Application>
  <PresentationFormat>Breitbild</PresentationFormat>
  <Paragraphs>210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Corbel Light</vt:lpstr>
      <vt:lpstr>Office</vt:lpstr>
      <vt:lpstr>Der Random Forest-Algorithmus in der Regressionsanalys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Vielen Dank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</dc:creator>
  <cp:lastModifiedBy>Philipp N</cp:lastModifiedBy>
  <cp:revision>33</cp:revision>
  <dcterms:created xsi:type="dcterms:W3CDTF">2020-07-06T08:41:16Z</dcterms:created>
  <dcterms:modified xsi:type="dcterms:W3CDTF">2020-07-07T21:47:26Z</dcterms:modified>
</cp:coreProperties>
</file>