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71" r:id="rId5"/>
    <p:sldId id="269" r:id="rId6"/>
    <p:sldId id="267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Раздел по умолчанию" id="{BD5C6BC8-79BA-43F2-AADE-73938FAF4224}">
          <p14:sldIdLst>
            <p14:sldId id="256"/>
          </p14:sldIdLst>
        </p14:section>
        <p14:section name="Раздел без заголовка" id="{66238C81-80AE-48AE-81E4-24E75AAF462B}">
          <p14:sldIdLst>
            <p14:sldId id="257"/>
            <p14:sldId id="265"/>
            <p14:sldId id="266"/>
            <p14:sldId id="267"/>
            <p14:sldId id="268"/>
            <p14:sldId id="264"/>
            <p14:sldId id="269"/>
            <p14:sldId id="271"/>
            <p14:sldId id="259"/>
            <p14:sldId id="261"/>
            <p14:sldId id="263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569" autoAdjust="0"/>
    <p:restoredTop sz="94660" autoAdjust="0"/>
  </p:normalViewPr>
  <p:slideViewPr>
    <p:cSldViewPr snapToGrid="0">
      <p:cViewPr>
        <p:scale>
          <a:sx n="70" d="100"/>
          <a:sy n="70" d="100"/>
        </p:scale>
        <p:origin x="-2124" y="-11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DB5EE12-12DA-3950-B62D-D33374B0B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9310A401-7D92-8873-4E08-D3550F252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D4058E0-2DEC-5116-B051-18E7D32D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7055A46-0CF7-C563-8CF1-66264A6F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4B98F1C-93D4-DA7E-C8FA-D797ED73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842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10B2CFF-AB82-03C3-F32F-6161409F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E258D6E-E014-7A7F-FD4B-E03DBF7CD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1A21FF6-D17C-D67C-DA6E-A2281068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F51315D-3A0E-2099-9673-471C8D29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6D72241-8282-AC00-E3C4-1EC726D4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7664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C74891AD-0420-D0C7-3DA8-8163EE207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BA2096B8-E349-969E-D59E-00F39D708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9C25D58-31DE-8BEE-84F5-205F0D822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200D78E-3621-B5A0-296F-3AE6064C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2801EF9-AD0E-9305-7A5F-BA5D57BA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0100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679A5A8-87F3-2FE7-AA0B-006AD318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01121FF-5217-AE0C-0534-37B1E320A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5F63383-F5DA-10B2-E837-68D33D93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D2AC90C-BB10-94E4-E96D-5926EDFB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0DB5FF3-27E5-ECD7-6065-7E94E6A8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6387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D557F2C-9CD1-EEE2-EFD8-CA535603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8950F90-CBA5-D33D-3E59-064DB5E54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66500B9-25A6-8354-307A-5965FAC6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E82C732-66F5-ED99-E2D5-88A275B2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05C899B-F1AC-1E34-CEFB-AAD93600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1450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E5C556E-5BA4-25DC-98DE-0A4949E2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425C5BE-6896-0A4D-5AFA-1FAE69A9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31C00418-E37A-2786-C67B-B50C3CE53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2311B34-B094-DEA9-0487-CCE77AB5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18.11.2022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EA3A2682-2931-8785-4E08-0C676B29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E8B88A0-DA0B-ECEB-086B-CAD2B03B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7153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20B92AA-AEE3-B9EB-BFB8-CD638D67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1896D86-1039-0B56-5FF6-1FD7F4DD5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288A1A6F-EBB8-8F7C-E989-86CCB98D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EF2A3D12-F19B-6769-DEC7-374A6840A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F54F1F2F-BAD1-F721-B349-E472E8069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5BC14E07-3A8B-0586-4379-E86ADCA9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18.11.2022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8EA34202-CDA7-C42D-ED34-D1C59CE3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21DEB446-9600-8D80-DFE6-ACB940F8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8662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9F191D6-FC8F-4122-1E7A-CB7D91B5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B61B76AB-16A2-E802-C3FC-9FA43AF9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18.11.2022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9F128097-44C9-BE96-6E6C-9F666CEC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14EB260B-B2AF-E4CB-3F5F-CED1D6DB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5292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C08BA097-9465-E7D4-8D20-56FBD4D8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18.11.2022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F1BA0DE9-56D7-206B-FC56-55D7F09F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6771ACC4-5A37-479E-C3D9-3A5BFD7C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468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A29A7F3-D292-947B-9F72-953419EA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93BD3E1-5A95-6E75-9C35-48B0178D0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05B45C3-0F25-CDA6-E26C-437063A8C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DFF78B1B-E2D0-5CC5-67A8-D0DBA9D4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18.11.2022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B59C205-F0AD-394B-8EFF-A63FB72A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E043324-0615-A5FD-3FB7-0C8F9AA1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9328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26A9D1B-012A-23C3-8320-8BFC6908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9B7AA942-B3C9-D02D-42BE-A72809FBF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A173F51B-6622-77A6-AF90-3C6D2AB7A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25C1C5E-0053-54FB-A9CD-F501F889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18.11.2022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FBCD383E-F890-98A9-53F7-253522A7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F1C23E7-F475-FA57-9415-53B0F051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061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C768094-A90C-1C5F-6A20-08C258C4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4B73A0C-C8E0-B34A-43C1-01FA2E140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EA15550-9607-CAEA-366D-A6E55E899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5A899-FE04-4992-84F0-79F7315CE005}" type="datetimeFigureOut">
              <a:rPr lang="ru-RU" smtClean="0"/>
              <a:pPr/>
              <a:t>18.11.2022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2C41BF5-131F-90F3-4AFF-6F80EB5D8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F233121-A605-8E49-6A5A-3AD660777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6123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B21A4E4-2468-71F3-B3A2-6146175C7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728" y="1340728"/>
            <a:ext cx="11423175" cy="1655762"/>
          </a:xfrm>
        </p:spPr>
        <p:txBody>
          <a:bodyPr>
            <a:noAutofit/>
          </a:bodyPr>
          <a:lstStyle/>
          <a:p>
            <a:r>
              <a:rPr lang="ru-RU" sz="5600" b="1" dirty="0">
                <a:solidFill>
                  <a:schemeClr val="accent1">
                    <a:lumMod val="50000"/>
                  </a:schemeClr>
                </a:solidFill>
              </a:rPr>
              <a:t>Цифровой прорыв 2022</a:t>
            </a:r>
            <a:br>
              <a:rPr lang="ru-RU" sz="56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5600" b="1" dirty="0" smtClean="0">
                <a:solidFill>
                  <a:schemeClr val="accent1">
                    <a:lumMod val="50000"/>
                  </a:schemeClr>
                </a:solidFill>
              </a:rPr>
              <a:t>Всероссийский </a:t>
            </a:r>
            <a:r>
              <a:rPr lang="ru-RU" sz="5600" b="1" dirty="0" smtClean="0">
                <a:solidFill>
                  <a:srgbClr val="002060"/>
                </a:solidFill>
              </a:rPr>
              <a:t>чемпионат</a:t>
            </a:r>
            <a:endParaRPr lang="ru-RU" sz="5600" b="1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0332376-343F-6982-64BD-324B4A47A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137" y="3233546"/>
            <a:ext cx="11532358" cy="2143671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rgbClr val="002060"/>
                </a:solidFill>
              </a:rPr>
              <a:t>«Классификация </a:t>
            </a:r>
            <a:r>
              <a:rPr lang="ru-RU" sz="3600" b="1" dirty="0" err="1" smtClean="0">
                <a:solidFill>
                  <a:srgbClr val="002060"/>
                </a:solidFill>
              </a:rPr>
              <a:t>агрокультур</a:t>
            </a:r>
            <a:r>
              <a:rPr lang="ru-RU" sz="3600" b="1" dirty="0" smtClean="0">
                <a:solidFill>
                  <a:srgbClr val="002060"/>
                </a:solidFill>
              </a:rPr>
              <a:t> на основе изменения показателя вегетационных индексов во временной последовательности»</a:t>
            </a:r>
            <a:endParaRPr lang="ru-RU" sz="3600" b="1" dirty="0">
              <a:solidFill>
                <a:srgbClr val="002060"/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xmlns="" id="{6956DD50-2BBF-1F65-EEDD-FC462F117DA4}"/>
              </a:ext>
            </a:extLst>
          </p:cNvPr>
          <p:cNvSpPr txBox="1">
            <a:spLocks/>
          </p:cNvSpPr>
          <p:nvPr/>
        </p:nvSpPr>
        <p:spPr>
          <a:xfrm>
            <a:off x="1524000" y="5735637"/>
            <a:ext cx="9144000" cy="668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 smtClean="0">
                <a:solidFill>
                  <a:schemeClr val="accent1">
                    <a:lumMod val="50000"/>
                  </a:schemeClr>
                </a:solidFill>
              </a:rPr>
              <a:t>Алексей Верт-Миллер</a:t>
            </a:r>
            <a:endParaRPr lang="ru-RU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6620" y="464023"/>
            <a:ext cx="1440976" cy="57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9020" y="395786"/>
            <a:ext cx="3403289" cy="641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7714" y="433099"/>
            <a:ext cx="2246289" cy="590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5300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49" y="269590"/>
            <a:ext cx="10515600" cy="1122481"/>
          </a:xfrm>
        </p:spPr>
        <p:txBody>
          <a:bodyPr>
            <a:normAutofit fontScale="90000"/>
          </a:bodyPr>
          <a:lstStyle/>
          <a:p>
            <a:r>
              <a:rPr lang="ru-RU" sz="5300" b="1" dirty="0" smtClean="0">
                <a:solidFill>
                  <a:srgbClr val="002060"/>
                </a:solidFill>
              </a:rPr>
              <a:t>Решение</a:t>
            </a:r>
            <a:r>
              <a:rPr lang="en-US" sz="5300" b="1" dirty="0" smtClean="0">
                <a:solidFill>
                  <a:srgbClr val="002060"/>
                </a:solidFill>
              </a:rPr>
              <a:t> - </a:t>
            </a:r>
            <a:r>
              <a:rPr lang="ru-RU" sz="5300" b="1" dirty="0" smtClean="0">
                <a:solidFill>
                  <a:srgbClr val="002060"/>
                </a:solidFill>
              </a:rPr>
              <a:t>поэтапный подход:</a:t>
            </a:r>
            <a:r>
              <a:rPr lang="ru-RU" sz="4800" dirty="0" smtClean="0"/>
              <a:t/>
            </a:r>
            <a:br>
              <a:rPr lang="ru-RU" sz="4800" dirty="0" smtClean="0"/>
            </a:br>
            <a:endParaRPr lang="ru-RU" sz="4800" b="1" dirty="0">
              <a:latin typeface="+mn-lt"/>
            </a:endParaRPr>
          </a:p>
        </p:txBody>
      </p:sp>
      <p:sp>
        <p:nvSpPr>
          <p:cNvPr id="11266" name="AutoShape 2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68" name="AutoShape 4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70" name="AutoShape 6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216000" y="941698"/>
            <a:ext cx="5400000" cy="720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1. Data analysis</a:t>
            </a:r>
            <a:endParaRPr lang="ru-RU" sz="32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1140717" y="1897035"/>
            <a:ext cx="5400000" cy="720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2. Preprocessing</a:t>
            </a:r>
            <a:endParaRPr lang="ru-RU" sz="32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696500" y="3978322"/>
            <a:ext cx="5566011" cy="720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ru-RU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achine</a:t>
            </a:r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lang="ru-RU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earning</a:t>
            </a:r>
            <a:endParaRPr lang="ru-RU" sz="32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5354865" y="5124734"/>
            <a:ext cx="5566011" cy="756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Submit</a:t>
            </a:r>
            <a:endParaRPr lang="ru-RU" sz="32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2379331" y="2909249"/>
            <a:ext cx="5580000" cy="720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3. F</a:t>
            </a:r>
            <a:r>
              <a:rPr lang="ru-RU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eature</a:t>
            </a:r>
            <a:r>
              <a:rPr lang="en-US" sz="32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engineering</a:t>
            </a:r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ru-RU" sz="32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8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>
            <a:normAutofit/>
          </a:bodyPr>
          <a:lstStyle/>
          <a:p>
            <a:r>
              <a:rPr lang="ru-RU" sz="4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Стек </a:t>
            </a:r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технологий</a:t>
            </a:r>
            <a:endParaRPr lang="ru-RU" sz="4800" dirty="0">
              <a:latin typeface="+mn-lt"/>
            </a:endParaRPr>
          </a:p>
        </p:txBody>
      </p:sp>
      <p:pic>
        <p:nvPicPr>
          <p:cNvPr id="10" name="Рисунок 9" descr="0*-4KJz6cYC7uen8qa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443" y="1515270"/>
            <a:ext cx="1939712" cy="144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 descr="1*Y2v3PrF1rUQRUHwOcXJznA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9355" y="2156347"/>
            <a:ext cx="3835021" cy="150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12" descr="tech__scikit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41946" y="3507474"/>
            <a:ext cx="3534770" cy="197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Рисунок 14" descr="1*bXOkazwPIQ2MS0NoYFU2OA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70998" y="1815152"/>
            <a:ext cx="2033514" cy="149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15673" y="272955"/>
            <a:ext cx="2817337" cy="1605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92254613-279c8000-ee9f-11ea-9b73-5622a7d95f3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41420" y="2975213"/>
            <a:ext cx="1432757" cy="135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https://user-images.githubusercontent.com/7608904/90947747-e2d40c00-e3fd-11ea-9472-fc79e1a20bd9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27594" y="3848670"/>
            <a:ext cx="3739486" cy="24975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5040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" y="0"/>
            <a:ext cx="10959152" cy="1036955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rgbClr val="002060"/>
                </a:solidFill>
              </a:rPr>
              <a:t>Признаки  (</a:t>
            </a:r>
            <a:r>
              <a:rPr lang="en-US" sz="4800" b="1" dirty="0" smtClean="0">
                <a:solidFill>
                  <a:srgbClr val="002060"/>
                </a:solidFill>
              </a:rPr>
              <a:t>f</a:t>
            </a:r>
            <a:r>
              <a:rPr lang="ru-RU" sz="4800" b="1" dirty="0" smtClean="0">
                <a:solidFill>
                  <a:srgbClr val="002060"/>
                </a:solidFill>
              </a:rPr>
              <a:t>eature engineering)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736980" y="1351128"/>
            <a:ext cx="11013744" cy="4981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  <a:ea typeface="+mj-ea"/>
              <a:cs typeface="+mj-cs"/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dirty="0" smtClean="0">
              <a:ea typeface="+mj-ea"/>
              <a:cs typeface="+mj-cs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59558" y="955343"/>
            <a:ext cx="10795379" cy="1487606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Взяты максимальные и минимальные координаты долготы и широты поля, как характеристика географического положения</a:t>
            </a:r>
            <a:endParaRPr lang="ru-RU" sz="2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91569" y="2688610"/>
            <a:ext cx="10590663" cy="1501253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2. </a:t>
            </a:r>
            <a:r>
              <a:rPr lang="ru-RU" sz="26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Категоризирована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 площадь поля</a:t>
            </a:r>
            <a:endParaRPr lang="ru-RU" sz="2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832513" y="4396854"/>
            <a:ext cx="10809027" cy="2154072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3. 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Обработаны пропуски (нулевые значения) и некоторые выбросы в значениях 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NDVI</a:t>
            </a:r>
            <a:endParaRPr lang="ru-RU" sz="2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42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0" name="Овал 9"/>
          <p:cNvSpPr/>
          <p:nvPr/>
        </p:nvSpPr>
        <p:spPr>
          <a:xfrm>
            <a:off x="1009935" y="4681183"/>
            <a:ext cx="10099344" cy="152855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convex"/>
            </a:sp3d>
          </a:bodyPr>
          <a:lstStyle/>
          <a:p>
            <a:pPr lvl="0" algn="ctr"/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Наилучший показатель </a:t>
            </a:r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 </a:t>
            </a:r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дал</a:t>
            </a:r>
            <a:endParaRPr lang="en-US" sz="3200" dirty="0" smtClean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rgbClr val="002060"/>
              </a:solidFill>
            </a:endParaRPr>
          </a:p>
          <a:p>
            <a:pPr lvl="0" algn="ctr"/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 градиентный </a:t>
            </a:r>
            <a:r>
              <a:rPr lang="ru-RU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бустинг</a:t>
            </a:r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LightGBM</a:t>
            </a:r>
            <a:endParaRPr lang="ru-RU" sz="32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Picture 2" descr="https://cdn-images-1.medium.com/fit/t/1600/480/1*yhE3CBwTrlXcAIvNJNTQi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6854" y="2224585"/>
            <a:ext cx="3439236" cy="1419367"/>
          </a:xfrm>
          <a:prstGeom prst="rect">
            <a:avLst/>
          </a:prstGeom>
          <a:noFill/>
        </p:spPr>
      </p:pic>
      <p:pic>
        <p:nvPicPr>
          <p:cNvPr id="15" name="Рисунок 14" descr="https://mljar.com/images/machine-learning/catboost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773" y="1978924"/>
            <a:ext cx="3848669" cy="2115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 descr="https://user-images.githubusercontent.com/7608904/90947747-e2d40c00-e3fd-11ea-9472-fc79e1a20bd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3511" y="1910687"/>
            <a:ext cx="3739486" cy="2497539"/>
          </a:xfrm>
          <a:prstGeom prst="rect">
            <a:avLst/>
          </a:prstGeom>
          <a:noFill/>
        </p:spPr>
      </p:pic>
      <p:sp>
        <p:nvSpPr>
          <p:cNvPr id="16" name="Овал 15"/>
          <p:cNvSpPr/>
          <p:nvPr/>
        </p:nvSpPr>
        <p:spPr>
          <a:xfrm>
            <a:off x="518618" y="439004"/>
            <a:ext cx="10713492" cy="1389796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marL="457200" lvl="0" indent="-457200"/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В целях выбора модели были рассмотрены</a:t>
            </a:r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градиентные </a:t>
            </a:r>
            <a:r>
              <a:rPr lang="ru-RU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бустинги</a:t>
            </a:r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="" xmlns:p14="http://schemas.microsoft.com/office/powerpoint/2010/main" val="22091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03" y="215000"/>
            <a:ext cx="10789693" cy="1036955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>Выводы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 по результатам работы с данными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641445" y="928048"/>
            <a:ext cx="11013744" cy="55409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  <a:ea typeface="+mj-ea"/>
              <a:cs typeface="+mj-cs"/>
            </a:endParaRPr>
          </a:p>
          <a:p>
            <a:pPr marL="514350" marR="0" lvl="0" indent="-51435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Координаты поля в данной задаче являются очень важными признаками.</a:t>
            </a:r>
            <a:endParaRPr lang="ru-RU" sz="2800" b="1" dirty="0" smtClean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514350" marR="0" lvl="0" indent="-51435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sz="2800" b="1" dirty="0" smtClean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514350" lvl="0" indent="-514350" algn="just">
              <a:lnSpc>
                <a:spcPct val="90000"/>
              </a:lnSpc>
              <a:spcBef>
                <a:spcPct val="0"/>
              </a:spcBef>
              <a:buAutoNum type="arabicPeriod" startAt="2"/>
              <a:defRPr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Категоризация площади поля  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дает 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ощутимый положительный 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эффект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. </a:t>
            </a:r>
          </a:p>
          <a:p>
            <a:pPr marL="514350" lvl="0" indent="-51435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b="1" dirty="0" smtClean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514350" lvl="0" indent="-514350" algn="just">
              <a:lnSpc>
                <a:spcPct val="90000"/>
              </a:lnSpc>
              <a:spcBef>
                <a:spcPct val="0"/>
              </a:spcBef>
              <a:buAutoNum type="arabicPeriod" startAt="3"/>
              <a:defRPr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Культуры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: картофель, гречиха и пшеница яровая определяются моделью практически на 100%, основные неточность возникают между культурами: подсолнечник и сахарная свекла </a:t>
            </a:r>
            <a:endParaRPr lang="ru-RU" sz="2800" dirty="0" smtClean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42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>
            <a:normAutofit/>
          </a:bodyPr>
          <a:lstStyle/>
          <a:p>
            <a:r>
              <a:rPr lang="ru-RU" sz="4800" dirty="0"/>
              <a:t>	</a:t>
            </a: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>Контакты</a:t>
            </a:r>
            <a:endParaRPr lang="ru-RU" sz="4800" b="1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04" y="1596788"/>
            <a:ext cx="10927080" cy="3111690"/>
          </a:xfrm>
          <a:noFill/>
        </p:spPr>
        <p:txBody>
          <a:bodyPr>
            <a:normAutofit/>
          </a:bodyPr>
          <a:lstStyle/>
          <a:p>
            <a:pPr marL="457200" lvl="2" indent="-457200" algn="just"/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Data Scientist: </a:t>
            </a: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Алексей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ru-RU" sz="3200" b="1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Верт-Миллер</a:t>
            </a:r>
            <a:endParaRPr lang="en-US" sz="3200" b="1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0" lvl="2" indent="0" algn="just">
              <a:buNone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	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alexwert3</a:t>
            </a:r>
            <a:endParaRPr lang="ru-RU" sz="3200" b="1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0" lvl="2" indent="0" algn="just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 тел: +7-921-295-4272</a:t>
            </a:r>
          </a:p>
          <a:p>
            <a:pPr marL="0" lvl="2" indent="0" algn="just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email: astroytechnology@mail.ru</a:t>
            </a:r>
            <a:endParaRPr lang="ru-RU" sz="3200" b="1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0" lvl="2" indent="0" algn="just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 г.Архангельск</a:t>
            </a:r>
          </a:p>
          <a:p>
            <a:pPr marL="0" lvl="2" indent="0" algn="just">
              <a:buNone/>
            </a:pPr>
            <a:endParaRPr lang="ru-RU" sz="3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0742" y="1692321"/>
            <a:ext cx="1854953" cy="2265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0104" y="2158624"/>
            <a:ext cx="386159" cy="39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4918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2171</TotalTime>
  <Words>152</Words>
  <Application>Microsoft Office PowerPoint</Application>
  <PresentationFormat>Произвольный</PresentationFormat>
  <Paragraphs>37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Цифровой прорыв 2022 Всероссийский чемпионат</vt:lpstr>
      <vt:lpstr>Решение - поэтапный подход: </vt:lpstr>
      <vt:lpstr>Стек технологий</vt:lpstr>
      <vt:lpstr>Признаки  (feature engineering)</vt:lpstr>
      <vt:lpstr>Слайд 5</vt:lpstr>
      <vt:lpstr>Выводы по результатам работы с данными</vt:lpstr>
      <vt:lpstr> Контакты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Цифровой прорыв 2022 Уральский федеральный округ</dc:title>
  <dc:creator>stas131205@mail.ru</dc:creator>
  <cp:lastModifiedBy>Верт-Миллер</cp:lastModifiedBy>
  <cp:revision>151</cp:revision>
  <dcterms:created xsi:type="dcterms:W3CDTF">2022-06-25T07:26:55Z</dcterms:created>
  <dcterms:modified xsi:type="dcterms:W3CDTF">2022-11-18T19:43:44Z</dcterms:modified>
</cp:coreProperties>
</file>