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1340728"/>
            <a:ext cx="11423175" cy="1655762"/>
          </a:xfrm>
        </p:spPr>
        <p:txBody>
          <a:bodyPr>
            <a:noAutofit/>
          </a:bodyPr>
          <a:lstStyle/>
          <a:p>
            <a: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600" b="1" dirty="0" smtClean="0">
                <a:solidFill>
                  <a:srgbClr val="002060"/>
                </a:solidFill>
              </a:rPr>
              <a:t>Чемпионат в Новосибирской области</a:t>
            </a:r>
            <a:endParaRPr lang="ru-RU" sz="56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6"/>
            <a:ext cx="11532358" cy="2143671"/>
          </a:xfrm>
        </p:spPr>
        <p:txBody>
          <a:bodyPr>
            <a:no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</a:rPr>
              <a:t>«Классификация опор контактной сети и других объектов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 в массиве точек лазерных отражений для обеспечения 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безопасности движения железнодорожного  транспорта»</a:t>
            </a:r>
            <a:endParaRPr lang="ru-RU" sz="3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42" name="Picture 2" descr="news-im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6000" y="941698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Data analysis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36000" y="1678671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Preprocessing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6000" y="3170832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4. O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ver-sampling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096000" y="3964676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5. M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achine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earning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816000" y="4749420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XGBoost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36000" y="5493224"/>
            <a:ext cx="5566011" cy="756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7. Submit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656000" y="2445225"/>
            <a:ext cx="558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F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eature</a:t>
            </a:r>
            <a:r>
              <a:rPr lang="en-US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engineering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946" y="3507474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26341" y="3657601"/>
            <a:ext cx="7169371" cy="2388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0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0" y="955343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0" y="1994849"/>
            <a:ext cx="12192000" cy="95306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0" y="3032078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увеличен в 4 раза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0" y="4164842"/>
            <a:ext cx="12192000" cy="102130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S1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– 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</a:p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Northing»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0" y="5365844"/>
            <a:ext cx="12192000" cy="106225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err="1" smtClean="0">
                <a:solidFill>
                  <a:srgbClr val="002060"/>
                </a:solidFill>
              </a:rPr>
              <a:t>ver-sampling</a:t>
            </a:r>
            <a:r>
              <a:rPr lang="ru-RU" sz="4800" b="1" dirty="0" smtClean="0">
                <a:solidFill>
                  <a:srgbClr val="002060"/>
                </a:solidFill>
              </a:rPr>
              <a:t>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32011" y="5977717"/>
            <a:ext cx="11755272" cy="70968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Использовался SMOTE из библиотеки 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imblearn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01" y="1014129"/>
            <a:ext cx="5454698" cy="481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209" y="1030619"/>
            <a:ext cx="5603330" cy="47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право 8"/>
          <p:cNvSpPr/>
          <p:nvPr/>
        </p:nvSpPr>
        <p:spPr>
          <a:xfrm flipV="1">
            <a:off x="5759354" y="3452882"/>
            <a:ext cx="696037" cy="35484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0" name="Овал 9"/>
          <p:cNvSpPr/>
          <p:nvPr/>
        </p:nvSpPr>
        <p:spPr>
          <a:xfrm>
            <a:off x="1009935" y="4681183"/>
            <a:ext cx="10099344" cy="152855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Наилучший показатель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дал</a:t>
            </a:r>
            <a:endParaRPr lang="en-US" sz="3200" dirty="0" smtClean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градиентный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бустинг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XGBoost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854" y="2224585"/>
            <a:ext cx="3439236" cy="1419367"/>
          </a:xfrm>
          <a:prstGeom prst="rect">
            <a:avLst/>
          </a:prstGeom>
          <a:noFill/>
        </p:spPr>
      </p:pic>
      <p:pic>
        <p:nvPicPr>
          <p:cNvPr id="15" name="Рисунок 14" descr="https://mljar.com/images/machine-learning/catboo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" y="1978924"/>
            <a:ext cx="3848669" cy="21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user-images.githubusercontent.com/7608904/90947747-e2d40c00-e3fd-11ea-9472-fc79e1a20bd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511" y="1910687"/>
            <a:ext cx="3739486" cy="2497539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/>
        </p:nvSpPr>
        <p:spPr>
          <a:xfrm>
            <a:off x="518618" y="439004"/>
            <a:ext cx="10713492" cy="13897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marL="457200" lvl="0" indent="-457200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 целях выбора модели были рассмотрены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градиентные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бустинги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3" y="215000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41445" y="928048"/>
            <a:ext cx="11013744" cy="5540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Определенное масштабирование данных значительно улучшает результат.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Добавление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признаков, являющихся линейными комбинациями исходных  дает положительный эффект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3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Как бы не казалось странным, но исключение из признаков показателя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«Reflectance» —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отражательная способность ТЛО лишь незначительно снижает результат!!! Это можно интерпретировать так:  рассматриваемые элементы железнодорожной инфраструктуры имеют стандартные размеры и располагаются друг относительно друга достаточно закономерно, поэтому во многом достаточно их точных координат.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241</Words>
  <Application>Microsoft Office PowerPoint</Application>
  <PresentationFormat>Произвольный</PresentationFormat>
  <Paragraphs>49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Цифровой прорыв 2022 Чемпионат в Новосибирской области</vt:lpstr>
      <vt:lpstr>Слайд 2</vt:lpstr>
      <vt:lpstr>Решение - поэтапный подход: </vt:lpstr>
      <vt:lpstr>Стек технологий</vt:lpstr>
      <vt:lpstr>Признаки  (feature engineering)</vt:lpstr>
      <vt:lpstr>Over-sampling  (минимизация дисбаланса  классов ) </vt:lpstr>
      <vt:lpstr>Слайд 7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 Алексей Эдуардович</cp:lastModifiedBy>
  <cp:revision>144</cp:revision>
  <dcterms:created xsi:type="dcterms:W3CDTF">2022-06-25T07:26:55Z</dcterms:created>
  <dcterms:modified xsi:type="dcterms:W3CDTF">2022-10-05T13:56:11Z</dcterms:modified>
</cp:coreProperties>
</file>