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71" r:id="rId6"/>
    <p:sldId id="272" r:id="rId7"/>
    <p:sldId id="269" r:id="rId8"/>
    <p:sldId id="273" r:id="rId9"/>
    <p:sldId id="267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BD5C6BC8-79BA-43F2-AADE-73938FAF4224}">
          <p14:sldIdLst>
            <p14:sldId id="256"/>
          </p14:sldIdLst>
        </p14:section>
        <p14:section name="Раздел без заголовка" id="{66238C81-80AE-48AE-81E4-24E75AAF462B}">
          <p14:sldIdLst>
            <p14:sldId id="257"/>
            <p14:sldId id="265"/>
            <p14:sldId id="266"/>
            <p14:sldId id="267"/>
            <p14:sldId id="268"/>
            <p14:sldId id="264"/>
            <p14:sldId id="269"/>
            <p14:sldId id="271"/>
            <p14:sldId id="259"/>
            <p14:sldId id="261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69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2124" y="-11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B5EE12-12DA-3950-B62D-D33374B0B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310A401-7D92-8873-4E08-D3550F252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D4058E0-2DEC-5116-B051-18E7D32D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7055A46-0CF7-C563-8CF1-66264A6F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4B98F1C-93D4-DA7E-C8FA-D797ED73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2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0B2CFF-AB82-03C3-F32F-6161409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E258D6E-E014-7A7F-FD4B-E03DBF7C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1A21FF6-D17C-D67C-DA6E-A2281068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2F51315D-3A0E-2099-9673-471C8D2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6D72241-8282-AC00-E3C4-1EC726D4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766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C74891AD-0420-D0C7-3DA8-8163EE207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A2096B8-E349-969E-D59E-00F39D70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9C25D58-31DE-8BEE-84F5-205F0D82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200D78E-3621-B5A0-296F-3AE6064C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2801EF9-AD0E-9305-7A5F-BA5D57BA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0100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79A5A8-87F3-2FE7-AA0B-006AD318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01121FF-5217-AE0C-0534-37B1E320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5F63383-F5DA-10B2-E837-68D33D93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D2AC90C-BB10-94E4-E96D-5926EDF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DB5FF3-27E5-ECD7-6065-7E94E6A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66387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57F2C-9CD1-EEE2-EFD8-CA535603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8950F90-CBA5-D33D-3E59-064DB5E5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66500B9-25A6-8354-307A-5965FAC6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E82C732-66F5-ED99-E2D5-88A275B2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05C899B-F1AC-1E34-CEFB-AAD9360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1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E5C556E-5BA4-25DC-98DE-0A4949E2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25C5BE-6896-0A4D-5AFA-1FAE69A9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31C00418-E37A-2786-C67B-B50C3CE53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2311B34-B094-DEA9-0487-CCE77AB5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A3A2682-2931-8785-4E08-0C676B29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E8B88A0-DA0B-ECEB-086B-CAD2B03B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7153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20B92AA-AEE3-B9EB-BFB8-CD638D67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896D86-1039-0B56-5FF6-1FD7F4DD5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88A1A6F-EBB8-8F7C-E989-86CCB98DD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EF2A3D12-F19B-6769-DEC7-374A6840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54F1F2F-BAD1-F721-B349-E472E8069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BC14E07-3A8B-0586-4379-E86ADCA9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EA34202-CDA7-C42D-ED34-D1C59CE3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1DEB446-9600-8D80-DFE6-ACB940F8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866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9F191D6-FC8F-4122-1E7A-CB7D91B5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61B76AB-16A2-E802-C3FC-9FA43AF9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9F128097-44C9-BE96-6E6C-9F666CEC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14EB260B-B2AF-E4CB-3F5F-CED1D6DB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5292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C08BA097-9465-E7D4-8D20-56FBD4D8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F1BA0DE9-56D7-206B-FC56-55D7F09F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771ACC4-5A37-479E-C3D9-3A5BFD7C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46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29A7F3-D292-947B-9F72-953419EA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3BD3E1-5A95-6E75-9C35-48B0178D0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05B45C3-0F25-CDA6-E26C-437063A8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FF78B1B-E2D0-5CC5-67A8-D0DBA9D4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B59C205-F0AD-394B-8EFF-A63FB72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E043324-0615-A5FD-3FB7-0C8F9AA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9328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26A9D1B-012A-23C3-8320-8BFC6908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B7AA942-B3C9-D02D-42BE-A72809FBF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173F51B-6622-77A6-AF90-3C6D2A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325C1C5E-0053-54FB-A9CD-F501F88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FBCD383E-F890-98A9-53F7-253522A7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F1C23E7-F475-FA57-9415-53B0F051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061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C768094-A90C-1C5F-6A20-08C258C4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4B73A0C-C8E0-B34A-43C1-01FA2E14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EA15550-9607-CAEA-366D-A6E55E899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A899-FE04-4992-84F0-79F7315CE005}" type="datetimeFigureOut">
              <a:rPr lang="ru-RU" smtClean="0"/>
              <a:pPr/>
              <a:t>07.10.2022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2C41BF5-131F-90F3-4AFF-6F80EB5D8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F233121-A605-8E49-6A5A-3AD660777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29D4-B543-4592-9698-8F884DBADF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612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1A4E4-2468-71F3-B3A2-6146175C7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8" y="1340728"/>
            <a:ext cx="11423175" cy="1655762"/>
          </a:xfrm>
        </p:spPr>
        <p:txBody>
          <a:bodyPr>
            <a:noAutofit/>
          </a:bodyPr>
          <a:lstStyle/>
          <a:p>
            <a: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  <a:t>Цифровой прорыв 2022</a:t>
            </a:r>
            <a:br>
              <a:rPr lang="ru-RU" sz="5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5600" b="1" dirty="0" smtClean="0">
                <a:solidFill>
                  <a:srgbClr val="002060"/>
                </a:solidFill>
              </a:rPr>
              <a:t>Чемпионат в Новосибирской области</a:t>
            </a:r>
            <a:endParaRPr lang="ru-RU" sz="5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0332376-343F-6982-64BD-324B4A47A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7" y="3233546"/>
            <a:ext cx="11532358" cy="2143671"/>
          </a:xfrm>
        </p:spPr>
        <p:txBody>
          <a:bodyPr>
            <a:noAutofit/>
          </a:bodyPr>
          <a:lstStyle/>
          <a:p>
            <a:r>
              <a:rPr lang="ru-RU" sz="3400" b="1" dirty="0" smtClean="0">
                <a:solidFill>
                  <a:srgbClr val="002060"/>
                </a:solidFill>
              </a:rPr>
              <a:t>«Классификация опор контактной сети и других объектов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 в массиве точек лазерных отражений для обеспечения </a:t>
            </a:r>
          </a:p>
          <a:p>
            <a:r>
              <a:rPr lang="ru-RU" sz="3400" b="1" dirty="0" smtClean="0">
                <a:solidFill>
                  <a:srgbClr val="002060"/>
                </a:solidFill>
              </a:rPr>
              <a:t>безопасности движения железнодорожного  транспорта»</a:t>
            </a:r>
            <a:endParaRPr lang="ru-RU" sz="3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xmlns="" id="{6956DD50-2BBF-1F65-EEDD-FC462F117DA4}"/>
              </a:ext>
            </a:extLst>
          </p:cNvPr>
          <p:cNvSpPr txBox="1">
            <a:spLocks/>
          </p:cNvSpPr>
          <p:nvPr/>
        </p:nvSpPr>
        <p:spPr>
          <a:xfrm>
            <a:off x="1524000" y="5735637"/>
            <a:ext cx="9144000" cy="66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</a:rPr>
              <a:t>Алексей Верт-Миллер</a:t>
            </a:r>
            <a:endParaRPr lang="ru-R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6620" y="464023"/>
            <a:ext cx="1440976" cy="57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9020" y="395786"/>
            <a:ext cx="3403289" cy="64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47714" y="433099"/>
            <a:ext cx="2246289" cy="590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5300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/>
              <a:t>	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Контакты</a:t>
            </a:r>
            <a:endParaRPr lang="ru-RU" sz="4800" b="1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904" y="1596788"/>
            <a:ext cx="10927080" cy="3111690"/>
          </a:xfrm>
          <a:noFill/>
        </p:spPr>
        <p:txBody>
          <a:bodyPr>
            <a:normAutofit/>
          </a:bodyPr>
          <a:lstStyle/>
          <a:p>
            <a:pPr marL="457200" lvl="2" indent="-457200" algn="just"/>
            <a:r>
              <a:rPr lang="en-US" sz="3200" b="1" dirty="0" smtClean="0">
                <a:solidFill>
                  <a:schemeClr val="accent4">
                    <a:lumMod val="50000"/>
                  </a:schemeClr>
                </a:solidFill>
                <a:latin typeface="+mj-lt"/>
              </a:rPr>
              <a:t>Data Scientist: </a:t>
            </a: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Алексей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32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Верт-Миллер</a:t>
            </a:r>
            <a:endParaRPr lang="en-US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	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alexwert3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тел: +7-921-295-4272</a:t>
            </a: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email: astroytechnology@mail.ru</a:t>
            </a:r>
            <a:endParaRPr lang="ru-RU" sz="32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0" lvl="2" indent="0" algn="just">
              <a:buNone/>
            </a:pPr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     г.Архангельск</a:t>
            </a:r>
          </a:p>
          <a:p>
            <a:pPr marL="0" lvl="2" indent="0" algn="just">
              <a:buNone/>
            </a:pPr>
            <a:endParaRPr lang="ru-RU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30742" y="1692321"/>
            <a:ext cx="1854953" cy="226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0104" y="2158624"/>
            <a:ext cx="386159" cy="3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491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pic>
        <p:nvPicPr>
          <p:cNvPr id="10242" name="Picture 2" descr="news-im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407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9" y="269590"/>
            <a:ext cx="10515600" cy="1122481"/>
          </a:xfrm>
        </p:spPr>
        <p:txBody>
          <a:bodyPr>
            <a:normAutofit fontScale="90000"/>
          </a:bodyPr>
          <a:lstStyle/>
          <a:p>
            <a:r>
              <a:rPr lang="ru-RU" sz="5300" b="1" dirty="0" smtClean="0">
                <a:solidFill>
                  <a:srgbClr val="002060"/>
                </a:solidFill>
              </a:rPr>
              <a:t>Решение</a:t>
            </a:r>
            <a:r>
              <a:rPr lang="en-US" sz="5300" b="1" dirty="0" smtClean="0">
                <a:solidFill>
                  <a:srgbClr val="002060"/>
                </a:solidFill>
              </a:rPr>
              <a:t> - </a:t>
            </a:r>
            <a:r>
              <a:rPr lang="ru-RU" sz="5300" b="1" dirty="0" smtClean="0">
                <a:solidFill>
                  <a:srgbClr val="002060"/>
                </a:solidFill>
              </a:rPr>
              <a:t>поэтапный подход:</a:t>
            </a:r>
            <a:r>
              <a:rPr lang="ru-RU" sz="4800" dirty="0" smtClean="0"/>
              <a:t/>
            </a:r>
            <a:br>
              <a:rPr lang="ru-RU" sz="4800" dirty="0" smtClean="0"/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16000" y="941698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Data analysis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36000" y="1678671"/>
            <a:ext cx="540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Preprocessing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376000" y="3170832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4. O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ver-sampling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096000" y="3964676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5. M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achine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earning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816000" y="4749420"/>
            <a:ext cx="5566011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6.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XGBoost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36000" y="5493224"/>
            <a:ext cx="5566011" cy="756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7. Submit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656000" y="2445225"/>
            <a:ext cx="5580000" cy="7200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F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eature</a:t>
            </a:r>
            <a:r>
              <a:rPr lang="en-US" sz="32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engineering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Стек </a:t>
            </a:r>
            <a:r>
              <a:rPr lang="ru-RU" sz="4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технологий</a:t>
            </a:r>
            <a:endParaRPr lang="ru-RU" sz="4800" dirty="0">
              <a:latin typeface="+mn-lt"/>
            </a:endParaRPr>
          </a:p>
        </p:txBody>
      </p:sp>
      <p:pic>
        <p:nvPicPr>
          <p:cNvPr id="10" name="Рисунок 9" descr="0*-4KJz6cYC7uen8q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443" y="1515270"/>
            <a:ext cx="1939712" cy="144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 descr="1*Y2v3PrF1rUQRUHwOcXJz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355" y="2156347"/>
            <a:ext cx="3835021" cy="1501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Рисунок 12" descr="tech__scikit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1946" y="3507474"/>
            <a:ext cx="3534770" cy="197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Рисунок 14" descr="1*bXOkazwPIQ2MS0NoYFU2OA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0998" y="1815152"/>
            <a:ext cx="2033514" cy="149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5673" y="272955"/>
            <a:ext cx="2817337" cy="160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 descr="92254613-279c8000-ee9f-11ea-9b73-5622a7d95f3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41420" y="2975213"/>
            <a:ext cx="1432757" cy="135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26341" y="3657601"/>
            <a:ext cx="7169371" cy="23883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504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" y="0"/>
            <a:ext cx="10959152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Признаки  (</a:t>
            </a:r>
            <a:r>
              <a:rPr lang="en-US" sz="4800" b="1" dirty="0" smtClean="0">
                <a:solidFill>
                  <a:srgbClr val="002060"/>
                </a:solidFill>
              </a:rPr>
              <a:t>f</a:t>
            </a:r>
            <a:r>
              <a:rPr lang="ru-RU" sz="4800" b="1" dirty="0" smtClean="0">
                <a:solidFill>
                  <a:srgbClr val="002060"/>
                </a:solidFill>
              </a:rPr>
              <a:t>eature engineering)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0" y="955343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0" y="1994849"/>
            <a:ext cx="12192000" cy="95306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взят остаток от деления на 1000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0" y="3032078"/>
            <a:ext cx="12192000" cy="94169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- увеличен в 4 раза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0" y="4164842"/>
            <a:ext cx="12192000" cy="1021307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S1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– 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</a:p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Northing»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0" y="5365844"/>
            <a:ext cx="12192000" cy="106225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algn="ctr"/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Добавлен параметр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–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сумма параметров «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Easting»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«Northing» </a:t>
            </a:r>
            <a:r>
              <a:rPr lang="ru-RU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26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«Height»</a:t>
            </a:r>
            <a:endParaRPr lang="ru-RU" sz="26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351477"/>
            <a:ext cx="10918209" cy="10133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</a:rPr>
              <a:t>O</a:t>
            </a:r>
            <a:r>
              <a:rPr lang="ru-RU" sz="4800" b="1" dirty="0" err="1" smtClean="0">
                <a:solidFill>
                  <a:srgbClr val="002060"/>
                </a:solidFill>
              </a:rPr>
              <a:t>ver-sampling</a:t>
            </a:r>
            <a:r>
              <a:rPr lang="ru-RU" sz="4800" b="1" dirty="0" smtClean="0">
                <a:solidFill>
                  <a:srgbClr val="002060"/>
                </a:solidFill>
              </a:rPr>
              <a:t>  </a:t>
            </a:r>
            <a:r>
              <a:rPr lang="ru-RU" sz="3600" b="1" dirty="0" smtClean="0">
                <a:solidFill>
                  <a:srgbClr val="002060"/>
                </a:solidFill>
              </a:rPr>
              <a:t>(минимизация дисбаланса  классов )</a:t>
            </a: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</a:br>
            <a:endParaRPr lang="ru-RU" sz="4800" b="1" dirty="0">
              <a:latin typeface="+mn-lt"/>
            </a:endParaRPr>
          </a:p>
        </p:txBody>
      </p:sp>
      <p:sp>
        <p:nvSpPr>
          <p:cNvPr id="11266" name="AutoShape 2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68" name="AutoShape 4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270" name="AutoShape 6" descr="data:image/png;base64,iVBORw0KGgoAAAANSUhEUgAAAjQAAAFECAYAAAAwQaRfAAAAAXNSR0IArs4c6QAAAgB0RVh0bXhmaWxlACUzQ214R3JhcGhNb2RlbCUzRSUzQ3Jvb3QlM0UlM0NteENlbGwlMjBpZCUzRCUyMjAlMjIlMkYlM0UlM0NteENlbGwlMjBpZCUzRCUyMjElMjIlMjBwYXJlbnQlM0QlMjIwJTIyJTJGJTNFJTNDbXhDZWxsJTIwaWQlM0QlMjIyJTIyJTIwdmFsdWUlM0QlMjIlRDAlOTglRDElODElRDElODUlRDAlQkUlRDAlQjQlRDAlQkQlRDElOEIlRDAlQjklMjAlRDAlQjQlRDAlQjAlRDElODIlRDAlQjAlRDElODElRDAlQjUlRDElODIlMjIlMjBzdHlsZSUzRCUyMnJvdW5kZWQlM0QxJTNCd2hpdGVTcGFjZSUzRHdyYXAlM0JodG1sJTNEMSUzQiUyMiUyMHZlcnRleCUzRCUyMjElMjIlMjBwYXJlbnQlM0QlMjIxJTIyJTNFJTNDbXhHZW9tZXRyeSUyMHglM0QlMjI3MCUyMiUyMHklM0QlMjIxNzAlMjIlMjB3aWR0aCUzRCUyMjEyMCUyMiUyMGhlaWdodCUzRCUyMjYwJTIyJTIwYXMlM0QlMjJnZW9tZXRyeSUyMiUyRiUzRSUzQyUyRm14Q2VsbCUzRSUzQyUyRnJvb3QlM0UlM0MlMkZteEdyYXBoTW9kZWwlM0VMJz2EAAAgAElEQVR4Xu3de9QVVf3H8S+WCOatDMJcZS5lqT8Ba8nFQLsoWIB4wUo0L6CmpWUCWQmFCxPMCjBTSlNBIcRMvAIJqJVCcrES8KemLtOVSZilaYKsgt/6TM7zm2eYOWfmPPvs5+zzvGct/5DnnD17XrPPnM/Ze/aeTsaGAAIIIIAAAggELtAp8PpTfQQQQAABBBBAwAg0NAI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QxtAAAEEEEAAgeAFCDTBn0IOAAEEEEAAAQQINLQBBBBAAAEEEAhegEAT/CnkABBAAAEEEECAQEMbQAABBBBAAIHgBQg0wZ9CDgABBBBAAAEECDS0AQQQQAABBBAIXoBAE/wp5AAQQAABBBBAgEBDG0AAAQQQQACB4AUINMGfQg4AAQQQQAABBAg0tAEEEEAAAQQQCF6AQBP8KeQAEEAAAQQQQIBAk90GdjGz/mbWx8wOMrN9zWxvM+tmZrua2U5mhh2fHwQQQACBeghsM7O3zOx1M3vZzF40s+fM7AkzW2tmq8zsjXrsOOQy+VL+/7M3yMyGmdlRZjYg5JNK3RFAAAEEml5gpZndb2aLzGx50x9tgQPs6IHmADM73cxOMrP9CnjxEgQQQAABBBpN4Fkzu9XMbjazpxqtcr7q01EDzZFmdr6ZjfQFzX4QQAABBBDwILDAzK4xswc87KuhdtHRAo2GlS42s+HVzkKvXr2sb9++1rt3b+vZs6fts88+1r17d9t9992tS5cu1qlTR6OrJsbfEUAAAQRcCGzbts02b95sr732mm3cuNGef/55e/rpp23dunW2Zs0aW79+fZHdLDSzyzvScFRH+Vbe08ymmtk5ea2gc+fONnLkSBs+fLgNHjzYevToUaTB8BoEEEAAAQS8CmzYsMGWLVtmCxcutAULFtiWLVsq7f86M5tgZq94rWQ77KwjBJpTzWz62zOUtiMeOHCgnXnmmXbKKadY165d2+EUsEsEEEAAAQRqE9i0aZPNmzfPbrzxRluxYkVeIZopNc7M5ta2lzDe1eyB5tq8XpmhQ4fa2LFjbciQIWGcKWqJAAIIIIBABYGlS5fajBkzbPHixXmvUm/Nuc2K2KyBRrOXbsqafn3ooYfaJZdcYiNGjGjWc8pxIYAAAgh0YIF77rnHJk+ebI8++miWgqZ7n9GMs6GaMdBoBtP8rCGmKVOm2IQJGkpkQwABBBBAoLkFpk6dahMnTsw6SA1BjWq2mVDNFmiOM7M70qv4qldm5syZ1r+/Fv9lQwABBBBAoGMIrFq1ys4777ys3hqtRnyCmd3VLBLNFGgUZu5Mn5jRo0dHN0sxzbpZmizHgQACCCBQRkDTwDX5Zfbs2VlvO75ZQk2zBBoNMy1L98xMmjQpGkdkQwABBBBAoKML6P7RSy+9NM2gnprBzTD81AyBRjcAP5S+Z2batGk2bpxmqbEhgAACCCCAgASmT59u48ePT2PonpojQr9RuBkCzSPp2UyEGT64CCCAAAIIZAvkhBrNfjosZLPQA81268wwzBRyc6TuCCCAAAI+BHKGn4JepybkQKMVgOckT7xuAJ41a5aPtsA+EEAAAQQQCFpgzJgxWTcKnxbqisKhBho9m+mJ5H0zmpq9evVqZjMF/fGi8ggggAACvgQ0+6lfv37pKd26n+agEJ/9FGqg2W6oaeXKlawz4+tTwH4QQAABBJpCQOvUDBgwIH0sQQ49hRhoBpnZw0l9VgBuis8VB4EAAggg0A4COSsKH25my9uhOjXvMsRAc6+ZDY+PWENNa9asqRmANyKAAAIIINDRBfr27ZseelpoZseE5BJaoNECevcnge+++24eNBlSi6OuCCCAAAINJ6AHWh577LHpeh0V0oJ7oQWa281sZCw+dOhQW7RoUcM1DCqEAAIIIIBAaALDhg2zxYsXJ6u9wMxODOU4Qgo0WhH4ySTskiVLbMiQIaFYU08EEEAAAQQaVmDp0qV29NFHp+t3YCgrCIcUaKaY2YRYeuDAgbZ8eVD3KzVsI6ZiCCCAAAIISGDQoEG2YsWKJMZUM5sYgk5IgeYZM9svRr3++uvtrLPOCsGYOiKAAAIIIBCEwA033GBnn312sq7Pmtn+IVQ+lEDTaqp2586d7dVXX7WuXbuGYEwdEUAAAQQQCEJg06ZNtscee9iWLVuS9Q1iCncogabVcNOoUaPslltuCaJxUEkEEEAAAQRCEjj55JNt/vz5wQ07hRJoWj1Re86cOXbqqXqUExsCCCCAAAIIuBSYO3eunXaaHunUsgXxJO4QAs0uZvZ6Uvall16yHj16uDx/lIUAAggggAACZrZhwwbba6+90ha7mtkbjQwUQqBptZher169bN26dY1sSt0QQAABBBAIWqB37962fv365DE0/CJ7IQSaC81sRqw6evRomzVrVtANhcojgAACCCDQyAJjxoyx2bNnJ6s41syubOQ6hxBoWj1Ze9q0aTZu3LhGNqVuCCCAAAIIBC0wffp0Gz9+fPIYGv4J3CEEmiVm1rIcMM9uCvozQuURQAABBAIQyHi201Iz224Z4UY6lBACzeNm9j8x2mOPPWZ9+vRpJEPqggACCCCAQFMJrF271g455JDkMf2vmR3cyAcZQqDZaGbdYkRmODVyc6JuCCCAAALNIJAx0+llM+veyMcWQqDZZGZdYsQ333yTFYIbuUVRNwQQQACB4AW0YvDOO++cPI7NZtbQy/OHEGi2mllLPbdu3WqdOoVQ7eDbMweAAAIIINBBBbZt22Y77LBD8ui3mVmrf2g0mhCSgRBbNiGzIYAAAggggEB9BTI6Dxo6MzR05d4+VQSa+rZZSkcAAQQQQGA7AQKN+0ZBoHFvSokIIIAAAghUFCDQuG8gBBr3ppSIAAIIIIAAgc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aMhAs2nTJhs7dqxde+210REfcsghduutt9oBBxzQJgGV+/Wvf92uvvrqlnJcld2mivFmBEoILF261I4++ujoHT/5yU/s3HPPzXz3tm3bbMaMGTZ+/HjbddddbcmSJXbYYYeV2BMvRQCBegkQaNzLdqhAM3/+fDvnnHPs9ddfJ9C4b0uU6EngqaeespNOOskee+wxGz58uF1//fXWo0eP7fb+4osv2mmnnWYPPvigDRw40ObNm2f77LOPp1qyGwQQqCRAoHHfPjpMoHn66aeji/vKlStbKdJD475RUWJ9Bd566y2bOHGiTZs2LdrRySefbJdddpntu+++poukemaee+45+9a3vmW33HJL9Jpvf/vbdskll9g73vGO+laO0hFAoJAAgaYQU6kXdYhAkzXUFCsRaEq1F17cIAJPPPGEjRkzplVAV++LQs3atWvt73//e0tNBwwYYHPmzLGePXs2SO2pBgIIEGjct4EOEWjuuuuuqHcmOdREoHHfmCjRr8AjjzxiF1xwga1evTp3x4MGDYruRTv44IP9Vo69IYBARQECjfsG0vSB5k9/+pOdeuqptnz58kw9emjcNypK9Cfwr3/9yxTYNbS0YsWKqGdGPTXqlTnhhBNsxIgR9q53vctfhdgTAggUEiDQFGIq9aKmDjTpew2yZAg0pdoLL0YAAQQQcCBAoHGAmCqiqQNN1lCTprv+9a9/jWaIaCPQuG9UlIgAAgggUFmAQOO+hTRtoMkaalJ4+dGPfmRTpkyx++67j0Djvj1RIgIIIIBAAQECTQGkki9pykDz73//O5qiOnXq1FYcmunx6U9/Orqnpi2BZuPGjfbAAw9EZain5/e//320Hy3895GPfMQGDx4c3bvQvXv3zNORNetKC59dd911NmrUqKqnUNNytfaI1tSJN71fi6xpCm/GB6Xldf/85z/toYcesl/84het6v6e97zH+vXrZ7qJ9Pjjj7eDDjrI3vnOd1atS/oF3/nOd2zSpEml35d8w6WXXhpNM87aXnnlFfv85z9f8/kr837dd3X44Ye3VEML2Gmhuq5du7bp+PTm9OKR+reHH3448k9vZeqcVTEtqPeZz3ym1U3xc+fOjRzrsf3sZz+LPmNt2cpa6zP/xz/+0e6///7oXiKt1RN/LlUP3VekG6O1sKCuAfqc5rVvF224aHvW61zWvYh5W69f1faRd43ROdCPyk9+8pPRNUb/n3etSn/2qu2z2t8/9alPmdrlnnvuWe2l3v5OoHFP3ZSBJusC/oUvfCH6Mtq8eXPNX4gvv/yyXXnllVFwSE6LzTotCgjnn3++XXTRRdEqrekta10cfZnpi+ZDH/pQxTOtabkKPpq6G29f/vKX7Xvf+17ul63qrtkuMqhWd5V5xBFHRMHkyCOPtB122KFwy3PxZUCgac3dlkDzj3/8I1pJ+LbbbmtVaLMEGt0nd++999oVV1xRcbZXugErvOsHT1b7dtGGiwSaetS90gfV5fUraz+6QV0/yrQmUpFrzOmnn26TJ0/OvN4RaApfcr29sJO3PdW+o6YLNMnVUWMW9TZoleA+ffpYLV8O6hH59a9/bV/84hejX35lNq3kes0112Su0Jq1cvGECROiD3ner0f9+vnKV75iN998c0s19ItHvU977713ZtV+97vfRdN782Z65R2PgpgeFaGl84v2Srj4MiDQuAk0WT15ccnNEGj0Ba22qbZfy6b2rZ5APWYl+Xlz0YarBZp61T3LoV7Xr+S+nnzySfvqV78aPV6jzKZemunTp0cz8pI9FgSaMop+XkugqdG51mc55Q016VfD2WefHX1gagk0CjNnnHGGPf/8862OSL0wRx11lH34wx+OVmBVj8mvfvWr7V6nD6t6R7p169bq/VmzsPbaa6+ol0a/HNObLkxXXXWVXXjhhS1/qvR6vSiv7rqYq0dIS+J37tzZXnjhhai7Piuw6UKl+46KTP9NfhmofHXv77jjjhVbwvr166NjjjcCjZtAU2nJAl+BRj8mPve5z1UNxH/+859bPWOt2pCTegMUtmfOnNkKS+1an0cNLcXDC/rMa5hV6/akN31+9MPiYx/7WMufFi5caGqTedtvfvMbW7RoUcufhw0b1ur96ff16tUrekRFvNWz7ll1rtf1K95X1iKP+puuj7q+9O/fP7rG6DwsW7as1VCgXpc1XK4e7AULFuSeg3R7qdbOdt9992gYdJdddqnxW8n92xhycm/aVD00WUNN6tbUjcC77bZbpFc20GQNDemDqmXlzzrrrJZy41OjLv4f/OAH0T6TC/lpqEq9JOlGnPWlkxeA1qxZE90LkQxW3/3ud6NfqVk9Oll118VDv0hVl/R48tatW6N7g9RLlF6sTcNZ48aNq7p0fjLQVPtSis3S91wQaNoeaPLCfVyyr0BT9N6FsvcrZd2n87WvfS1qowopWZtCu4K5fuAkN30W1L532mmnQlfYdA9OpfaaVaDPutf7+qUZo/qca0ZpvFW6Puoaox5jPboj2Zujnhq5ZN1DlmWYbi9F21mhE+zpRQQa99BNE2g2bNgQ9cLo11W8JYea4n8rE2j+85//RMM/uoDFmz54N954Y3RjW94Nbfoy0XN2vvnNb7a8TwudafEzLU2f3rKml6cDkLqodeG44447Wt6eF3z0gqzen7zu3XR9srrD9V7dSNy3b9/cVigvdeFffvnl0WsUnBS49Ous0kag+a+Oy5uCs8Jv8hzUM9CoN1LDs9oUwHUDu34hV9rKBBr9aNCPieRnodpQbbxvfS70mY7bqP79E5/4RPRl+v73v7/QFbYtgcZn3et9/VL5CoKyL3N91Gt1j42ujz/96U9b3pv+8VmmvRBoCjXdNr2IIaca+coOOSlA6IszPTMmOdQUV6VMoNED/jRrKPlAS43Xa3ZIpZlE2pdmEuhG5LvvvrtFQRd2XYjTW1b4SIYxXTg0zqwu9uSFo1LAePzxx+2zn/1sqxuHszzyTlHWvUjqCdIv3LxfsunzVvSXK4HGbaBJ32elYdEuXbq0Cvv1DDS19NKVCTSPPvpoNIvwpZdeiuAq/VjIat+6qV5BS70X2nr37m0///nP7cADDyx0xWpLoPFZ93pfv9LlF51pGSOnrzF6v0Kq2mu1jR6aakLu/06gqdG0bKDRMInGR+MLnHabl/bLBJr0F+2xxx4b/aLIm46dPtwbbrgh6jWKt/POOy/qudGXS3rLChDxzCV10SpEJYeaqgUrzWZS93u8qTdH9Xn3u99d+KxoDPvEE09seX21RQgJNIVp6zptO9njpy+Jm266KZrmrp6TeAs50DzzzDN2zz33RA/hfPbZZ6MZeQrPRZ8knr4GyCSvdyzrjLYl0Pise72vX+nrW5keltg1XUbRXl0CTfFrjatXEmhqlCwTaIoONcVVKRpotmzZEnWJKhjEm8KIPnDVemfi1+uCqxtqe/ToEa17ceihh0brmuT1cKTvAdKXke7F0RdUsntdwUhdvXk36ereHU0ZT87+0FRzDVmV2f7yl79EQUo3Oseb6qJgl7WpO10PAY2H/Yp+adJD819NF0NO6c+DetV0v8LFF1/sJdBoWQTtM75Zt2gvXZkemjJtOOu17RlofNW93tevrHWUin7ekwbp3rKiw38Emra2pPLvJ9CUN4veUTTQZN2rovfn3YCrvxUNNOkvZ71XswWSsyFqPLzct1W7kVNvVPf6rFmzooXv8jb9CtQ6Nere1qabJPWLVoGqzJZ1Uaz0BaV7b0455ZRoJoM2zR456aSTqu6SQOMm0KRnwcXDlj179oyCuI8emjfffDMK8Rpe1aa1XhSmqm0EmmpC//170TBW7+tX+seOfnzpB5lml5XZ0teMotcqAk0ZZTevJdDU6Fg00GRNR9R9I7pw5w2tFA00mr6sL+P4mU9lx9lrPHTLGnqKyyq6mnB6nF5TJ+fNm5e5Fk61eiZv8NRrK81cSpsV7cYn0LgJNJo+q3u+4jYbB3v1mvgKNOnPV9Ff7fUONPqxoKm+mr6toVQtUZCchVi0repMtWXIqdrnLevvtdS93tevdM+Kgoh6ZzXDqcyma73uX0ouEqpgNGTIkIrFEGjKKLt5LYGmRscigSZrumCRmThFA40WitL6GevWrYuOQr0b6nHYf//9azyq4m/LuidI7y46k8Plhz0dNioFGq3zoYd/6ouiTABsS6Aprpr9ykr3BZVd3Eu/TrXKswKkHn+hR2HkrbLs+tEH6RvLte6Jekk03OlqeKCIdbp3sGivpotAox4q3RCt3gP9py913Ryve9Cy1qBJHk97BxrXda/39avsZ6NI24lfUyQEu7zGlamby9cybdul5n/LCnLadi1DTTFd0UDTnh8YfQHpPoQf//jHrc64FvMaOnRo1Vbgsu7psFFpeqRmdB133HFR/YqOheu1zRJo0iem0uMjXAeaZAhWT57un4rPhc9Ak+wd1FCXZuJphe5qW62BRtcCzULUMKyGOtOLX1bbb/z39gg09ay7y2tAliGBpmjLyn8dgabthukSggw0+jClZ/1UG2oKKdBkLRCo+ld7xEF8jC4vZumwoW5lPcoh6/lUyZlVlV6XboTNGmji49SjKjTdPWnmMtCkn9cUP7csvmncZ6CpNdSWDTTq0dDDJ/UQWj3Lqeimc6CVa9WTlAw/PgONj7q7vAYQaIq2rnKvI9CU8yry6uACTdYCc0WGmsoGmvQYsa8hp0r30OgYigw7ubyYFR1ySs9u0ReN/isyI6wtgabs2H16zL7MkFOlRznoBmoNbehegKzHR6QfHuoq0OjLUX4KkNqyPgs+A40WrIsXWtOSBT/84Q9t5513rnotKhNodMya9adlCSr1yOh+Dp1fLQapxyFopuF+++0XDYkmn9iuyvkKNL7qXu/rl8trTNXGkfGC9t5/LXVOv4dA40KxdRlBBRrdv5JeYE6HU2lWU5qs6JBTvW+qyzqVWbOcPvCBD5ie/RI/vTY9nJBVjsubgtPr2eStpZOe9VBkHDyue1sCTbW1cWo9/3pfmS/ZeD/6wtKCY3o0hlaGjrf0omGuAk360Rm6YVXLDSQfheEr0KSXC1BdNGW8SKgtY52++VnG8j3mmGOixSQVXnTvUN4DVYvOFMq73LblpmBfda/39St5v5ycfP3gi88JgcZ9GKhWIjcFVxPK+XveTcF/+9vfah5qKttDk55OqPcXvcEx3peOQ8+X0UVMU2gVyDRzKm+J9fRQk3ofZs+ebatWrWq1CrJ6ChQYdANq1qZfrZo+vWLFiujPtU6pTPe6qKy8abiq4/HHHx8tblh06mUzBpr4mLJuWk8uGuYi0Ki3IblCdl678BVo0ivHVlqzKN1uiwaarOX8dfO11ln6+Mc/Xig8tVeg8Vn3el+/0jd/6xqzePHiws9iqvGroeVtBJq2CpZ/P4GmvFn0jqxAowXm1FuQXGCu7APNVHbRHpqsL3P1DulLqeiW7rWodJNk1kMq41/b+nLUkMKDDz7YsutKjyFoj4X1kj05esK2bkp973vfW4iqmXpokgecPi7NPJKLlhRwEWh0npMPK81bPdpXoEneP1O256xooMla7LHMIz10ftIzgPRvPoacfNa93tev1157LVoFXTd9x1vZhUf1PoXgM888M+pR1JCgfqRpdfL3ve99Fa8dBJpCl1anLyLQ1MiZvgBrCrAukOqVSG5FnwCdfE/RQKP3pJflLvv4AK11offE613kPagv61lO6RuA0w+wrDb0lB4qKvvYBh1/+gs570sq/cA9PVNL988UXYq+WQNNpYtuWwONeu7UKxEvllfppngfgUZtWM8au+qqq6KP2+jRo+3qq6/OXc261h6arPVPyi4amX6kh69A47vu9bx+aWhV1xj9sIq3opMW4terDC0tcM4557SUUXTNLAJNjV+ubXgbgaZGvKwLcLqoSk+arrTbMoEm6wGP1Z6hFO876xjyfsEUCSsqT18Y+pKIt0pDT/V4OOUFF1wQPXIh/eiGZHAr84C5+DiaNdAkeyx0rC57aPQr9vvf/34UljXEp7B/5JFHZjZ9H4Em3d7yHsSa99ks2kOTvj+s7HBq3k33PnpofNe93tevrCe6awhUISd5D1feOdfDQdXznHz4r65x6pnu3LkzPTQ1fn/W620EmhplqwWaWoaa4qqUCTRZY97atx72p/H6vG3r1q3Ryry6gTbuncnr3cgaakrPiIn3k3VDYd5rs3p9NOtDU651H0+lGzU1/q6LUvJZUHnm6V/mZXuxsnqCKj1eocz5yzo/Zd5f9Es2az+vvvqqKVubxsIAABNHSURBVAAmDV3dQ5PeX9mnoOv9ZW7arvYxTv9aL/v0a5Vf1Dp974bem3UjdFadFWZ0Dm677bbt/lzm/rhabwr2Xfd6X7+yrjEKmOq5OeOMMyqGGl0Xv/GNb7Raa6vMbFV6aKp9Kt3/nUBTo2m1QFPLUFMtgUbvyQoc+uBddtll0VhveiaFVirVVNX413O836yZWFkXhErPasrqoq30OISsX0B6vYKWvgS7devW6gwpiOmXqqbd6oKR3PJ+eaVXNS77y7zZAo1mqml9FIWy5PooLmc5Jc+LgrJmU1V6tle9e2jSQbvskGOZQKMZfwrxGnKLN9lOmjTJvvSlL2UOcekzefvtt9sVV1yROaW+bMCrNdC0R93ref2SW9Y1Rv+u4HjhhRfaBz/4wVbXkUpr8JTp3SHQ1Pjl2oa3EWhqxKsUaGodaqo10Oh9Wc+M0r8r2GhFXH2Z6NfQH/7wh+gZMfEU63ifeU/H1qMUNH6cfKZMtSEtXZy1UNvNN9/coqsQpPfppuP0lld3fQloyEpj1urefeGFF6K6Z62hkq6/nuisuutBhEuXLm15Gnf37t2jLuR0UKrWDNavX9/q/qhhw4a1PAR05MiRrY6rTA9L1n7LvD990ay0Do3KVRe8nqOUPv+qh8t1aJLHVWTJgnoEmjfeeCM6Z7o5VFN477zzzpZq6fEY++67b7XT3urves5SejhVN5fvuOOOUW9o8qGHeQtP6vOoz4JCnu7f0udKddMMvORnTLOiVL9f/vKXLXVQr+vpp59eqM61BhoV3h51r9f1K8bKK19/17k7/PDDo5mWOgdazTk5xBSXoR4dDcnvueeehc4BgaYQk9MXEWhq5MwLNG0ZampLoNF7f/vb30a/AOMH/xU9NK3aql8e6Ye2Zf2y0QVVs7l22223isVnjV3nDT2pIF3UNfyxevXqotWOXqeLkJ6crHVN4lVn9e/pNS5KFVryxel7G8oEEteBpmTVW16uG3Z1XpMzN9pyU3BccNEbvesRaLKmPtfqU+196eEx9YJpWEPBIhlUqpWjv2utGvWe6nOsJ9LHW5mFINsSaNqr7q6vX2nrWstXOfoRpDBT5ocQgaZIa3f7GgJNjZ55gaZMl2Tertvyhah7S/TBmzlzZtULqX4Fqhtcw1Lpm2izbvAtM36s3qD0AoPVnsStuuvXvGbGZPUgpL104dfQk34Zp++3IdAUa9gKseeff75ddNFF2z0qoq2Bptost2QNmy3Q6NgUDHQvzOTJk3OHkZIG/fr1i+7ZULvW5zF9g26ZpQbaEmjas+6url95rb/sNabSNbLaJ4xAU03I/d8JNDWaZl2A9aA9TVGttj5BtV22JdDEZW/cuNE0VVTdp7pfIh6m0Qf0ox/9qGnIRA9xzOtpyRpqKjJ0kDw2DftoHYiFCxe2/HOl+2+Sddd9L/fdd1/0K1X116ZApa56Tb1U3Ss9KZpAk93KFDK0Sq0WvJOhZh1pGC5ra2ugqfTU8/T+mjHQxMeoIVi1ZT24NdmeFSYVYuJhQq1xkpx5k15qQOdOa6roafHVtrYGmvasu/bd1utXNR/Z6tqoc6I1f+InncefD50L3Tqg61Xeas7V9kGgqSbk/u8EGvemlNgAAulAU2bKa7Xq17Psavvm78UF0j8MXM6aqmfZxY+QVyJQXwGe5eTetyGf5eT+MCnRpUA9Q0c9y3Zp0NHLqmfoqGfZHf28cfyNI0CgcX8uCDTuTZu+xHqGjnqW3fQnxuMB1jN01LNsj0TsCoGKAgQa9w2EQOPetOlLrGfoqGfZTX9iPB5gPUNHPcv2SMSuECDQeG4DBBrP4M2wu3qGjnqW3Qz2jXIM9Qwd9Sy7UfyoBwL00LhvAwQa96ZNX2I9Q0c9y276E+PxAOsZOupZtkcidoUAPTSe2wCBxjN4M+yunqGjnmU3g32jHEM9Q0c9y24UP+qB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cBAo1ncHaHAAIIIIAAPTTu2wCBxr0pJSKAAAIIIEAPjec2QKDxDM7uEEAAAQQQoIfGfRsg0Lg3pUQEEEAAAQToofHcBgg0nsHZHQIIIIAAAvTQuG8DBBr3ppSIAAIIIIAAPTSe2wCBxjM4u0MAAQQQQIAeGvdtgEDj3pQSEUAAAQQQoIfGcxsg0HgGZ3cIIIAAAgjQQ+O+DRBo3JtSIgIIIIAAAvTQeG4DBBrP4OwOAQQQQAABemjctwECjXtTSkQAAQQQQIAeGs9tgEDjGZzdIYAAAgggQA+N+zZAoHFvSokIIIAAAgjQQ+O5DRBoPIOzOwQQQAABBOihcd8GCDTuTSkRAQQQQAABemg8twECjWdwdocAAggggAA9NO7bAIHGvSklIoAAAgggQA+N5zZAoPEMzu4QQAABBBCgh8Z9GyDQuDelRAQQQAABBOih8dwGCDSewdkdAggggAAC9NC4bwMEGvemlIgAAggggAA9NJ7bAIHGMzi7QwABBBBAgB4a922AQOPelBIRQAABBBCgh8ZzGyDQeAZndwgggAACCNBD474NEGjcm1IiAggggAAC9NB4bgMEGs/g7A4BBBBAAAF6aNy3AQKNe1NKRAABBBBAgB4az22AQOMZnN0hgAACCCBAD437NkCgcW9KiQgggAACCNBD47kNEGg8g7M7BBBAAAEE6KFx3wYINO5NKREBBBBAAAF6aDy3AQKNZ3B2hwACCCCAAD007tsAgca9KSUigAACCCBAD43nNkCg8QzO7hBAAAEEEKCHxn0bINC4N6VEBBBAAAEE6KHx3AYINJ7B2R0CCCCAAAL00LhvAwQa96aUiAACCCCAAD00ntsAgcYzOLtDAAEEEECAHhr3bYBA496UEhFAAAEEEKCHxnMbINB4Bmd3CCCAAAII0EPjvg0QaNybUiICCCCAAAL00HhuAwQaz+DsDgEEEEAAAXpo3LcBAo17U0pEAAEEEECAHhrPbYBA4xmc3SGAAAIIIEAPjfs2QKBxb0qJCCCAAAII0EPjuQ0QaDyDszsEEEAAAQTooXHfBgg07k0pEQEEEEAAAXpoPLeBrWbWKd7n1q1bLSM1eq4Su0MAAQQQQKB5BbZt22Y77LBD8gDVudDqHxrt6FuCQqNVLFGfTWbWJf7/N99807p27drA1aVqCCCAAAIIhC2wadMm23nnnZMHsdnMGvrLN4RAs9HMusWqL730kvXo0SPslkLtEUAAAQQQaGCBDRs22F577ZWs4ctm1r2Bq/z/QzkNXMnHzex/4vo99thj1qdPnwauLlVDAAEEEEAgbIG1a9faIYcckjyI/zWzgxv5qELooVliZkNixLvvvttGjBjRyKbUDQEEEEAAgaAF7rnnHjv22GOTx7DUzI5u5IMKIdBca2bnxIjTpk2zcePGNbIpdUMAAQQQQCBogenTp9v48eOTx3CdmZ3byAcVQqC50MxmxIijR4+2WbNmNbIpdUMAAQQQQCBogTFjxtjs2bOTxzDWzK5s5IMKIdAcaWb3x4i9evWydevWNbIpdUMAAQQQQCBogd69e9v69euTx3CUmT3QyAcVQqDZxcxeTyIy06mRmxR1QwABBBAIWSBjhpMOZ1cze6ORjyuEQCO/R8xsQAw5Z84cO/XUUxvZlbohgAACCCAQpMDcuXPttNNOS9Z9pZkd1ugHE0qgmWJmE2LMUaNG2S233NLottQPAQQQQACB4AROPvlkmz9/frLeU81sYqMfSCiBZpCZPRxjdu7c2V599VVWDG701kX9EEAAAQSCEtAKwXvssYdt2bIlWe/DzWx5ox9IKIFGjs+Y2X4x6PXXX29nnXVWo/tSPwQQQAABBIIRuOGGG+zss89O1vdZM9s/hAMIKdC0GnYaOHCgLV/e8IExhDZAHRFAAAEEEIgEBg0aZCtWrEhqBDHcpAqHFGgOMLMnk8pLliyxIUNaFhGmOSKAAAIIIIBAjQJLly61o4/ebjHgA83sqRqL9Pq2kAKNYG43s5Gx0NChQ23RokVewdgZAggggAACzSgwbNgwW7x4cfLQFpjZiaEca2iBptUie0Lm2U6hNDXqiQACCCDQqAIZz25SVRt+Mb2kZ2iBRnW/18yGxwdx6KGH2po1axq1jVAvBBBAAAEEGl6gb9++9uijjybrudDMjmn4iicqGGKgaTWFW8cyZcoUmzChZZmakPypKwIIIIAAAu0qMHXqVJs4cbtlZoKYqh16D43q3+oJ3PqHlStXWv/+/du1UbBzBBBAAAEEQhJYtWqVDRjQshB/XPWGf7J2lnGIPTQ6jj3N7Akz6xYflIaeVq9ebZ06hXpIIX0EqCsCCCCAQOgC27Zts379+qWHml42s4PM7JXQji/kb389zGlOEnz06NE2a9as0M4B9UUAAQQQQMC7wJgxY2z27Nnp/eohTnO9V8bBDkMONDr87YaeJk2aZJMnT3ZAQxEIIIAAAgg0p8All1xil156afrgghxqig8i9ECj42j1JG79w7Rp02zcuHHN2Qo5KgQQQAABBNogMH36dBs/fny6hCCeqF3psJsh0GgF4YeS99MQatrQ0nkrAggggEDTCuSEGd03c0QoKwLnnZxmCDQ6Ni24tyz9KAeGn5r2M8mBIYAAAgiUFMgZZtpmZoPN7IGSxTXcy5sl0Aj2ODO7My2sG4VvvPFGZj81XNOjQggggAACPgQ0m+nMM8/MugFYuz/ezO7yUY9676OZAk0cau5I99RoSvfMmTNZp6berYnyEUAAAQQaSkDrzJx33nnpqdmqo3pmTmiWMKMDarZAEw8/zU/fU6M/sKJwQ33OqAwCCCCAQB0FclYA1h51z8yoZhhmSvI1Y6DR8elG4ZvMbLvlD9Vbo3HEESNG1LEZUTQCCCCAAALtI6AHTWr5ktSzmeLKaDbTGaHfAJwl26yBJj7W7dapif8wdOhQGzt2rA0ZMqR9Whx7RQABBBBAwKHA0qVLbcaMGbZ48eK8UoNeZ6YaVbMHGh2/VhSenjUEpT8OHDgwulnqlFNOsa5du1bz4u8IIIAAAgg0jMCmTZts3rx50eSXFStW5NVLQ0xanC3IFYCLYneEQCMLPftpqpmdkwfTuXNnGzlypA0fPtwGDx5sPXr0KGrI6xBAAAEEEPAmsGHDBlu2bJktXLjQFixYYFu2bKm0b/XKTAjx2UxlQTtKoIldBpnZxWY2vBpUr169rG/fvta7d2/r2bOn7bPPPta9e3fbfffdrUuXLkwDrwbI3xFAAAEEahLQNOvNmzfba6+9Zhs3brTnn3/enn76aVu3bp2tWbPG1q9fX6TchWZ2uZktL/LiZnhNRws08TnTQnznm9nIZjiJHAMCCCCAAAJvCywws2uabQZTkbPbUQNNbKPZUKeb2Ulmtl8RMF6DAAIIIIBAgwk8a2a3mtnNzTh7qah1Rw80SScNRw0zs6OypnsXBeV1CCCAAAIIeBDQ9Ov7zWxRRxpWquRKoMnW2cXM+ptZHzM7yMz2NbO9354ptauZ7dSkixJ6+AyyCwQQQACBKgJaxfctM3v97UXwXjSz58zsCTNba2arzOwNFFsLEGhoEQ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BBoaAMIIIAAAgggELwAgSb4U8gBIIAAAggggACBhjaAAAIIIIAAAsELEGiCP4UcAAIIIIAAAggQaGgDCCCAAAIIIBC8AIEm+FPIASCAAAIIIIAAgYY2gAACCCCAAALBCxBogj+FHAACCCCAAAIIEGhoAwgggAACCCAQvACBJvhTyAEggAACCCCAAIGGNoAAAggggAACwQsQaII/hRwAAggggAACCPwfLUKCB4dtVj4AAAAASUVORK5CYII="/>
          <p:cNvSpPr>
            <a:spLocks noChangeAspect="1" noChangeArrowheads="1"/>
          </p:cNvSpPr>
          <p:nvPr/>
        </p:nvSpPr>
        <p:spPr bwMode="auto">
          <a:xfrm>
            <a:off x="155575" y="-365125"/>
            <a:ext cx="1343025" cy="7715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32011" y="5977717"/>
            <a:ext cx="11755272" cy="709685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Использовался SMOTE из библиотеки 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imblearn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601" y="1014129"/>
            <a:ext cx="5454698" cy="481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6209" y="1030619"/>
            <a:ext cx="5603330" cy="47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Стрелка вправо 8"/>
          <p:cNvSpPr/>
          <p:nvPr/>
        </p:nvSpPr>
        <p:spPr>
          <a:xfrm flipV="1">
            <a:off x="5759354" y="3452882"/>
            <a:ext cx="696037" cy="35484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181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10" name="Овал 9"/>
          <p:cNvSpPr/>
          <p:nvPr/>
        </p:nvSpPr>
        <p:spPr>
          <a:xfrm>
            <a:off x="1009935" y="4681183"/>
            <a:ext cx="10099344" cy="152855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Наилучший показатель 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дал</a:t>
            </a:r>
            <a:endParaRPr lang="en-US" sz="3200" dirty="0" smtClean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rgbClr val="002060"/>
              </a:solidFill>
            </a:endParaRPr>
          </a:p>
          <a:p>
            <a:pPr lvl="0" algn="ctr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градиентный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бустинг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XGBoost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rgbClr val="002060"/>
                </a:solidFill>
              </a:rPr>
              <a:t>  </a:t>
            </a:r>
            <a:endParaRPr lang="ru-RU" sz="3200" dirty="0">
              <a:ln>
                <a:solidFill>
                  <a:schemeClr val="accent1">
                    <a:shade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2" descr="https://cdn-images-1.medium.com/fit/t/1600/480/1*yhE3CBwTrlXcAIvNJNTQi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6854" y="2224585"/>
            <a:ext cx="3439236" cy="1419367"/>
          </a:xfrm>
          <a:prstGeom prst="rect">
            <a:avLst/>
          </a:prstGeom>
          <a:noFill/>
        </p:spPr>
      </p:pic>
      <p:pic>
        <p:nvPicPr>
          <p:cNvPr id="15" name="Рисунок 14" descr="https://mljar.com/images/machine-learning/catboost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773" y="1978924"/>
            <a:ext cx="3848669" cy="211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https://user-images.githubusercontent.com/7608904/90947747-e2d40c00-e3fd-11ea-9472-fc79e1a20bd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3511" y="1910687"/>
            <a:ext cx="3739486" cy="2497539"/>
          </a:xfrm>
          <a:prstGeom prst="rect">
            <a:avLst/>
          </a:prstGeom>
          <a:noFill/>
        </p:spPr>
      </p:pic>
      <p:sp>
        <p:nvSpPr>
          <p:cNvPr id="16" name="Овал 15"/>
          <p:cNvSpPr/>
          <p:nvPr/>
        </p:nvSpPr>
        <p:spPr>
          <a:xfrm>
            <a:off x="518618" y="439004"/>
            <a:ext cx="10713492" cy="1389796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/>
            </a:sp3d>
          </a:bodyPr>
          <a:lstStyle/>
          <a:p>
            <a:pPr marL="457200" lvl="0" indent="-457200"/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В целях выбора модели были рассмотрены</a:t>
            </a:r>
            <a:r>
              <a:rPr lang="en-US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градиентные </a:t>
            </a:r>
            <a:r>
              <a:rPr lang="ru-RU" sz="3200" dirty="0" err="1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бустинги</a:t>
            </a:r>
            <a:r>
              <a:rPr lang="ru-RU" sz="3200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="" xmlns:p14="http://schemas.microsoft.com/office/powerpoint/2010/main" val="220913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002060"/>
                </a:solidFill>
              </a:rPr>
              <a:t>Важность признаков (</a:t>
            </a:r>
            <a:r>
              <a:rPr lang="en-US" sz="4800" b="1" dirty="0" smtClean="0">
                <a:solidFill>
                  <a:srgbClr val="002060"/>
                </a:solidFill>
              </a:rPr>
              <a:t>feature importance)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736980" y="1351128"/>
            <a:ext cx="11013744" cy="498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dirty="0" smtClean="0"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56234"/>
            <a:ext cx="12191999" cy="560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03" y="215000"/>
            <a:ext cx="10789693" cy="1036955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</a:rPr>
              <a:t>Выводы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по результатам работы с данными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7C76C821-45B2-DFFE-8A53-0CD78B84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5491" y="6162576"/>
            <a:ext cx="7867044" cy="3329986"/>
          </a:xfrm>
          <a:noFill/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marL="0" indent="0" algn="just">
              <a:buNone/>
            </a:pPr>
            <a:r>
              <a:rPr lang="ru-RU" sz="3200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xmlns="" id="{2E9213E6-749D-9992-D519-94F289222BF0}"/>
              </a:ext>
            </a:extLst>
          </p:cNvPr>
          <p:cNvSpPr txBox="1">
            <a:spLocks/>
          </p:cNvSpPr>
          <p:nvPr/>
        </p:nvSpPr>
        <p:spPr>
          <a:xfrm>
            <a:off x="641445" y="928048"/>
            <a:ext cx="11013744" cy="554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800" dirty="0" smtClean="0">
              <a:solidFill>
                <a:schemeClr val="accent1">
                  <a:lumMod val="50000"/>
                </a:schemeClr>
              </a:solidFill>
              <a:ea typeface="+mj-ea"/>
              <a:cs typeface="+mj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Определенное масштабирование данных значительно улучшает результат.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2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Добавление признаков, являющихся линейными комбинациями исходных  дает положительный эффект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. 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endParaRPr lang="ru-RU" sz="2800" b="1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buAutoNum type="arabicPeriod" startAt="3"/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Как бы не казалось странным, но исключение из признаков показателя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«Reflectance» </a:t>
            </a: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(отражательная способность ТЛО) лишь незначительно снижает результат!!! Это можно интерпретировать так:  рассматриваемые элементы железнодорожной инфраструктуры имеют стандартные размеры и располагаются друг относительно друга достаточно закономерно, поэтому во многом достаточно их точных координат.</a:t>
            </a:r>
          </a:p>
          <a:p>
            <a:pPr marL="514350" lvl="0" indent="-514350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ru-RU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endParaRPr lang="ru-RU" sz="2800" dirty="0" smtClean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42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246</Words>
  <Application>Microsoft Office PowerPoint</Application>
  <PresentationFormat>Произвольный</PresentationFormat>
  <Paragraphs>53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Цифровой прорыв 2022 Чемпионат в Новосибирской области</vt:lpstr>
      <vt:lpstr>Слайд 2</vt:lpstr>
      <vt:lpstr>Решение - поэтапный подход: </vt:lpstr>
      <vt:lpstr>Стек технологий</vt:lpstr>
      <vt:lpstr>Признаки  (feature engineering)</vt:lpstr>
      <vt:lpstr>Over-sampling  (минимизация дисбаланса  классов ) </vt:lpstr>
      <vt:lpstr>Слайд 7</vt:lpstr>
      <vt:lpstr>Важность признаков (feature importance)</vt:lpstr>
      <vt:lpstr>Выводы по результатам работы с данными</vt:lpstr>
      <vt:lpstr> Контакты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Цифровой прорыв 2022 Уральский федеральный округ</dc:title>
  <dc:creator>stas131205@mail.ru</dc:creator>
  <cp:lastModifiedBy>Верт-Миллер</cp:lastModifiedBy>
  <cp:revision>147</cp:revision>
  <dcterms:created xsi:type="dcterms:W3CDTF">2022-06-25T07:26:55Z</dcterms:created>
  <dcterms:modified xsi:type="dcterms:W3CDTF">2022-10-07T03:57:52Z</dcterms:modified>
</cp:coreProperties>
</file>