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71" r:id="rId6"/>
    <p:sldId id="272" r:id="rId7"/>
    <p:sldId id="269" r:id="rId8"/>
    <p:sldId id="270" r:id="rId9"/>
    <p:sldId id="267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BD5C6BC8-79BA-43F2-AADE-73938FAF4224}">
          <p14:sldIdLst>
            <p14:sldId id="256"/>
          </p14:sldIdLst>
        </p14:section>
        <p14:section name="Раздел без заголовка" id="{66238C81-80AE-48AE-81E4-24E75AAF462B}">
          <p14:sldIdLst>
            <p14:sldId id="257"/>
            <p14:sldId id="265"/>
            <p14:sldId id="266"/>
            <p14:sldId id="267"/>
            <p14:sldId id="268"/>
            <p14:sldId id="264"/>
            <p14:sldId id="269"/>
            <p14:sldId id="271"/>
            <p14:sldId id="259"/>
            <p14:sldId id="261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2154" y="-1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B5EE12-12DA-3950-B62D-D33374B0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310A401-7D92-8873-4E08-D3550F25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D4058E0-2DEC-5116-B051-18E7D32D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7055A46-0CF7-C563-8CF1-66264A6F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4B98F1C-93D4-DA7E-C8FA-D797ED73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4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0B2CFF-AB82-03C3-F32F-6161409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E258D6E-E014-7A7F-FD4B-E03DBF7C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1A21FF6-D17C-D67C-DA6E-A2281068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F51315D-3A0E-2099-9673-471C8D2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6D72241-8282-AC00-E3C4-1EC726D4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766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74891AD-0420-D0C7-3DA8-8163EE207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A2096B8-E349-969E-D59E-00F39D70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9C25D58-31DE-8BEE-84F5-205F0D82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200D78E-3621-B5A0-296F-3AE6064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2801EF9-AD0E-9305-7A5F-BA5D57BA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010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79A5A8-87F3-2FE7-AA0B-006AD31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01121FF-5217-AE0C-0534-37B1E320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5F63383-F5DA-10B2-E837-68D33D93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D2AC90C-BB10-94E4-E96D-5926EDFB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0DB5FF3-27E5-ECD7-6065-7E94E6A8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638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557F2C-9CD1-EEE2-EFD8-CA53560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8950F90-CBA5-D33D-3E59-064DB5E5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66500B9-25A6-8354-307A-5965FAC6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E82C732-66F5-ED99-E2D5-88A275B2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5C899B-F1AC-1E34-CEFB-AAD9360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145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5C556E-5BA4-25DC-98DE-0A4949E2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425C5BE-6896-0A4D-5AFA-1FAE69A9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1C00418-E37A-2786-C67B-B50C3CE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2311B34-B094-DEA9-0487-CCE77AB5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A3A2682-2931-8785-4E08-0C676B29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E8B88A0-DA0B-ECEB-086B-CAD2B03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7153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0B92AA-AEE3-B9EB-BFB8-CD638D6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1896D86-1039-0B56-5FF6-1FD7F4DD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88A1A6F-EBB8-8F7C-E989-86CCB98D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F2A3D12-F19B-6769-DEC7-374A6840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54F1F2F-BAD1-F721-B349-E472E80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BC14E07-3A8B-0586-4379-E86ADCA9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EA34202-CDA7-C42D-ED34-D1C59CE3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1DEB446-9600-8D80-DFE6-ACB940F8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866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F191D6-FC8F-4122-1E7A-CB7D91B5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61B76AB-16A2-E802-C3FC-9FA43AF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F128097-44C9-BE96-6E6C-9F666CEC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4EB260B-B2AF-E4CB-3F5F-CED1D6DB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529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08BA097-9465-E7D4-8D20-56FBD4D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1BA0DE9-56D7-206B-FC56-55D7F09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771ACC4-5A37-479E-C3D9-3A5BFD7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46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29A7F3-D292-947B-9F72-953419EA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93BD3E1-5A95-6E75-9C35-48B0178D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05B45C3-0F25-CDA6-E26C-437063A8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FF78B1B-E2D0-5CC5-67A8-D0DBA9D4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B59C205-F0AD-394B-8EFF-A63FB72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E043324-0615-A5FD-3FB7-0C8F9AA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932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6A9D1B-012A-23C3-8320-8BFC6908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B7AA942-B3C9-D02D-42BE-A72809FB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173F51B-6622-77A6-AF90-3C6D2AB7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5C1C5E-0053-54FB-A9CD-F501F889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BCD383E-F890-98A9-53F7-253522A7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F1C23E7-F475-FA57-9415-53B0F051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06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768094-A90C-1C5F-6A20-08C258C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4B73A0C-C8E0-B34A-43C1-01FA2E14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EA15550-9607-CAEA-366D-A6E55E899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899-FE04-4992-84F0-79F7315CE005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2C41BF5-131F-90F3-4AFF-6F80EB5D8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F233121-A605-8E49-6A5A-3AD660777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612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21A4E4-2468-71F3-B3A2-6146175C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388" y="1640978"/>
            <a:ext cx="11122925" cy="1655762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Цифровой прорыв 2022</a:t>
            </a:r>
            <a:br>
              <a:rPr lang="ru-RU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rgbClr val="002060"/>
                </a:solidFill>
              </a:rPr>
              <a:t>Чемпионат в республике Карелия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0332376-343F-6982-64BD-324B4A47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015" y="3574741"/>
            <a:ext cx="9703558" cy="1283861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</a:rPr>
              <a:t>«</a:t>
            </a:r>
            <a:r>
              <a:rPr lang="ru-RU" sz="3800" b="1" dirty="0" smtClean="0">
                <a:solidFill>
                  <a:srgbClr val="002060"/>
                </a:solidFill>
              </a:rPr>
              <a:t>Прогнозирование оттока пользователей провайдера телекоммуникационных услуг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</a:rPr>
              <a:t>»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xmlns="" id="{6956DD50-2BBF-1F65-EEDD-FC462F117DA4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66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Алексей Верт-Миллер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6620" y="464023"/>
            <a:ext cx="1440976" cy="57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9020" y="395786"/>
            <a:ext cx="3403289" cy="64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7714" y="433099"/>
            <a:ext cx="2246289" cy="5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530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Контакты</a:t>
            </a:r>
            <a:endParaRPr lang="ru-RU" sz="4800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04" y="1596788"/>
            <a:ext cx="10927080" cy="4572000"/>
          </a:xfrm>
          <a:noFill/>
        </p:spPr>
        <p:txBody>
          <a:bodyPr>
            <a:normAutofit/>
          </a:bodyPr>
          <a:lstStyle/>
          <a:p>
            <a:pPr marL="457200" lvl="2" indent="-457200" algn="just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 Scientist: 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Алексей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32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Верт-Миллер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alexwert3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тел: +7-921-295-4272</a:t>
            </a: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email: astroytechnology@mail.ru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г.Архангельск</a:t>
            </a:r>
          </a:p>
          <a:p>
            <a:pPr marL="0" lvl="2" indent="0" algn="just">
              <a:buNone/>
            </a:pPr>
            <a:endParaRPr lang="ru-RU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742" y="1692321"/>
            <a:ext cx="1854953" cy="226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04" y="2158624"/>
            <a:ext cx="386159" cy="3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91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https://biecom.ru/wp-content/uploads/2020/03/sozdaem-idealnoe-predlozhenie-v-prezentaczii-pic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013" y="1787857"/>
            <a:ext cx="4871819" cy="4026089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Проблематика:  «Кто может уйти?»</a:t>
            </a:r>
            <a:r>
              <a:rPr lang="ru-RU" sz="4800" b="1" dirty="0" smtClean="0"/>
              <a:t> </a:t>
            </a:r>
            <a:endParaRPr lang="ru-RU" sz="4800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6375109" y="32808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8" name="Picture 2" descr="https://astral.ru/upload/iblock/4f6/%D0%9C%D0%BE%D0%BD%D1%82%D0%B0%D0%B6%D0%BD%D0%B0%D1%8F%20%D0%BE%D0%B1%D0%BB%D0%B0%D1%81%D1%82%D1%8C%2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2495" y="1401341"/>
            <a:ext cx="3962400" cy="4323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407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9" y="269590"/>
            <a:ext cx="10515600" cy="1036955"/>
          </a:xfrm>
        </p:spPr>
        <p:txBody>
          <a:bodyPr>
            <a:normAutofit fontScale="90000"/>
          </a:bodyPr>
          <a:lstStyle/>
          <a:p>
            <a:r>
              <a:rPr lang="ru-RU" sz="5300" b="1" dirty="0" smtClean="0">
                <a:solidFill>
                  <a:srgbClr val="002060"/>
                </a:solidFill>
              </a:rPr>
              <a:t>Решение</a:t>
            </a:r>
            <a:r>
              <a:rPr lang="en-US" sz="5300" b="1" dirty="0" smtClean="0">
                <a:solidFill>
                  <a:srgbClr val="002060"/>
                </a:solidFill>
              </a:rPr>
              <a:t> - </a:t>
            </a:r>
            <a:r>
              <a:rPr lang="ru-RU" sz="5300" b="1" dirty="0" smtClean="0">
                <a:solidFill>
                  <a:srgbClr val="002060"/>
                </a:solidFill>
              </a:rPr>
              <a:t>поэтапный подход: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354842" y="1091820"/>
            <a:ext cx="11532358" cy="5445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1. Обзор и анализ предоставленных данных.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2.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Алгоритмы  формирования признаков  (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F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eature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engineering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).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3.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Минимизация дисбаланса  классов (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O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versampling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)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4.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Выбор  лучшей модели –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кросс-валидация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(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M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achine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L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earning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).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5.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Обучение итоговой модели на основе градиентного бустинга (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CatBoost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).</a:t>
            </a:r>
          </a:p>
          <a:p>
            <a:pPr lvl="0"/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lvl="0"/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6.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Формирование и направление результата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(Submit)</a:t>
            </a:r>
            <a:endParaRPr lang="ru-RU" sz="2800" b="1" dirty="0" smtClean="0">
              <a:solidFill>
                <a:srgbClr val="002060"/>
              </a:solidFill>
              <a:latin typeface="+mj-lt"/>
            </a:endParaRPr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000" dirty="0" smtClean="0"/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0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Стек 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технологий</a:t>
            </a:r>
            <a:endParaRPr lang="ru-RU" sz="4800" dirty="0">
              <a:latin typeface="+mn-lt"/>
            </a:endParaRPr>
          </a:p>
        </p:txBody>
      </p:sp>
      <p:pic>
        <p:nvPicPr>
          <p:cNvPr id="10" name="Рисунок 9" descr="0*-4KJz6cYC7uen8q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43" y="1515270"/>
            <a:ext cx="1939712" cy="144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1*Y2v3PrF1rUQRUHwOcXJzn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9355" y="2156347"/>
            <a:ext cx="3835021" cy="1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tech__scikit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0185" y="3780429"/>
            <a:ext cx="3534770" cy="197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1*bXOkazwPIQ2MS0NoYFU2OA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0998" y="1815152"/>
            <a:ext cx="2033514" cy="14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 descr="https://mljar.com/images/machine-learning/catboost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8036" y="3903259"/>
            <a:ext cx="5500048" cy="257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15673" y="272955"/>
            <a:ext cx="2817337" cy="160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92254613-279c8000-ee9f-11ea-9b73-5622a7d95f3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41420" y="2975213"/>
            <a:ext cx="1432757" cy="135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504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36" y="296886"/>
            <a:ext cx="10959152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Признаки  (</a:t>
            </a:r>
            <a:r>
              <a:rPr lang="en-US" sz="4800" b="1" dirty="0" smtClean="0">
                <a:solidFill>
                  <a:srgbClr val="002060"/>
                </a:solidFill>
              </a:rPr>
              <a:t>f</a:t>
            </a:r>
            <a:r>
              <a:rPr lang="ru-RU" sz="4800" b="1" dirty="0" err="1" smtClean="0">
                <a:solidFill>
                  <a:srgbClr val="002060"/>
                </a:solidFill>
              </a:rPr>
              <a:t>eature</a:t>
            </a:r>
            <a:r>
              <a:rPr lang="ru-RU" sz="4800" b="1" dirty="0" smtClean="0">
                <a:solidFill>
                  <a:srgbClr val="002060"/>
                </a:solidFill>
              </a:rPr>
              <a:t> </a:t>
            </a:r>
            <a:r>
              <a:rPr lang="ru-RU" sz="4800" b="1" dirty="0" err="1" smtClean="0">
                <a:solidFill>
                  <a:srgbClr val="002060"/>
                </a:solidFill>
              </a:rPr>
              <a:t>engineering</a:t>
            </a:r>
            <a:r>
              <a:rPr lang="ru-RU" sz="4800" b="1" dirty="0" smtClean="0">
                <a:solidFill>
                  <a:srgbClr val="002060"/>
                </a:solidFill>
              </a:rPr>
              <a:t>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698310" y="1377334"/>
            <a:ext cx="10959152" cy="4955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Сформировано 6 признаков для обучающей выборки: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Признак 1 :  списание платы  1– посуточная,  0 – помесячная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8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Признаки 2, 3 и 4: количество </a:t>
            </a:r>
            <a:r>
              <a:rPr kumimoji="0" lang="ru-RU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Днс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запросов пользователя в соответствующем двухнедельном периоде  к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сайтам  первой категории (</a:t>
            </a: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категория определена в соответствии с анализом данных) </a:t>
            </a:r>
          </a:p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endParaRPr lang="ru-RU" sz="28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r>
              <a:rPr kumimoji="0" lang="ru-RU" sz="2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Признаки 5 и 6: количество обращений пользователя за весь период по категориям обращений 1 и 2 (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категории определены в соответствии с анализом данных).</a:t>
            </a:r>
            <a:endParaRPr kumimoji="0" lang="ru-RU" sz="2800" b="1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88" y="351477"/>
            <a:ext cx="10918209" cy="10133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O</a:t>
            </a:r>
            <a:r>
              <a:rPr lang="ru-RU" sz="4800" b="1" dirty="0" smtClean="0">
                <a:solidFill>
                  <a:srgbClr val="002060"/>
                </a:solidFill>
              </a:rPr>
              <a:t>versampling  </a:t>
            </a:r>
            <a:r>
              <a:rPr lang="ru-RU" sz="3600" b="1" dirty="0" smtClean="0">
                <a:solidFill>
                  <a:srgbClr val="002060"/>
                </a:solidFill>
              </a:rPr>
              <a:t>(минимизация </a:t>
            </a:r>
            <a:r>
              <a:rPr lang="ru-RU" sz="3600" b="1" dirty="0" smtClean="0">
                <a:solidFill>
                  <a:srgbClr val="002060"/>
                </a:solidFill>
              </a:rPr>
              <a:t>дисбаланса  классов </a:t>
            </a:r>
            <a:r>
              <a:rPr lang="ru-RU" sz="3600" b="1" dirty="0" smtClean="0">
                <a:solidFill>
                  <a:srgbClr val="002060"/>
                </a:solidFill>
              </a:rPr>
              <a:t>)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602776" y="913312"/>
            <a:ext cx="10959152" cy="860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indent="-514350" algn="just">
              <a:lnSpc>
                <a:spcPct val="90000"/>
              </a:lnSpc>
              <a:spcBef>
                <a:spcPct val="0"/>
              </a:spcBef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Использовался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BorderlineSMOTE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 из библиотеки 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imblearn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–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алгоритм является вариантом оригинального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алгоритма</a:t>
            </a:r>
            <a:endParaRPr kumimoji="0" lang="ru-RU" sz="2800" b="1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5594" y="1849273"/>
            <a:ext cx="9717206" cy="481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072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Выбор модели</a:t>
            </a:r>
            <a:endParaRPr lang="ru-RU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2552133" y="4162567"/>
            <a:ext cx="7519915" cy="2197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 fontAlgn="ctr"/>
            <a:r>
              <a:rPr lang="ru-RU" sz="4000" dirty="0" smtClean="0">
                <a:solidFill>
                  <a:srgbClr val="002060"/>
                </a:solidFill>
                <a:ea typeface="+mj-ea"/>
                <a:cs typeface="+mj-cs"/>
              </a:rPr>
              <a:t>             показал результат на </a:t>
            </a:r>
            <a:r>
              <a:rPr lang="ru-RU" sz="4000" dirty="0" err="1" smtClean="0">
                <a:solidFill>
                  <a:srgbClr val="002060"/>
                </a:solidFill>
                <a:ea typeface="+mj-ea"/>
                <a:cs typeface="+mj-cs"/>
              </a:rPr>
              <a:t>лидерборде</a:t>
            </a:r>
            <a:r>
              <a:rPr lang="ru-RU" sz="4000" dirty="0" smtClean="0">
                <a:solidFill>
                  <a:srgbClr val="002060"/>
                </a:solidFill>
                <a:ea typeface="+mj-ea"/>
                <a:cs typeface="+mj-cs"/>
              </a:rPr>
              <a:t> лучше в 1,1 раза чем 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146" name="Picture 2" descr="https://cdn-images-1.medium.com/fit/t/1600/480/1*yhE3CBwTrlXcAIvNJNTQ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7629" y="4995081"/>
            <a:ext cx="2922735" cy="958707"/>
          </a:xfrm>
          <a:prstGeom prst="rect">
            <a:avLst/>
          </a:prstGeom>
          <a:noFill/>
        </p:spPr>
      </p:pic>
      <p:pic>
        <p:nvPicPr>
          <p:cNvPr id="6150" name="Picture 6" descr="https://mljar.com/images/machine-learning/catboo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21" y="3797513"/>
            <a:ext cx="4394579" cy="2238376"/>
          </a:xfrm>
          <a:prstGeom prst="rect">
            <a:avLst/>
          </a:prstGeom>
          <a:noFill/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1768523" y="4018720"/>
            <a:ext cx="2175680" cy="81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Recall ~0.83 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10016320" y="4755154"/>
            <a:ext cx="2175680" cy="81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Recall ~0.</a:t>
            </a:r>
            <a:r>
              <a:rPr lang="ru-RU" sz="2800" b="1" dirty="0" smtClean="0">
                <a:solidFill>
                  <a:srgbClr val="7030A0"/>
                </a:solidFill>
                <a:ea typeface="+mj-ea"/>
                <a:cs typeface="+mj-cs"/>
              </a:rPr>
              <a:t>76</a:t>
            </a:r>
            <a:r>
              <a:rPr lang="en-US" sz="2800" b="1" dirty="0" smtClean="0">
                <a:solidFill>
                  <a:srgbClr val="7030A0"/>
                </a:solidFill>
                <a:ea typeface="+mj-ea"/>
                <a:cs typeface="+mj-cs"/>
              </a:rPr>
              <a:t> 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382136" y="1378424"/>
            <a:ext cx="11505063" cy="3316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lvl="0" indent="-457200" algn="just">
              <a:buAutoNum type="arabicPeriod"/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В целях выбора модели был рассмотрен ряд базовых алгоритмов классификации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: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Логистическая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регрессия, Метод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К-ближайших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соседей,   Байесовский классификатор,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Метод опорных векторов,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Случайный лес,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градиентные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бустинги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XGBoost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и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CatBoost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.</a:t>
            </a:r>
            <a:endParaRPr lang="en-US" sz="2800" b="1" dirty="0" smtClean="0">
              <a:solidFill>
                <a:srgbClr val="002060"/>
              </a:solidFill>
              <a:latin typeface="+mj-lt"/>
            </a:endParaRPr>
          </a:p>
          <a:p>
            <a:pPr marL="457200" lvl="0" indent="-457200" algn="just"/>
            <a:endParaRPr lang="en-US" sz="2800" b="1" dirty="0" smtClean="0">
              <a:solidFill>
                <a:srgbClr val="002060"/>
              </a:solidFill>
              <a:latin typeface="+mj-lt"/>
            </a:endParaRPr>
          </a:p>
          <a:p>
            <a:pPr marL="457200" lvl="0" indent="-457200" algn="just">
              <a:buAutoNum type="arabicPeriod" startAt="2"/>
            </a:pP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Наилучшие показатели дали градиентные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бустинги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XGBoost</a:t>
            </a:r>
            <a:r>
              <a:rPr lang="ru-RU" sz="2800" b="1" dirty="0" smtClean="0">
                <a:solidFill>
                  <a:srgbClr val="002060"/>
                </a:solidFill>
                <a:latin typeface="+mj-lt"/>
              </a:rPr>
              <a:t> и </a:t>
            </a:r>
            <a:r>
              <a:rPr lang="ru-RU" sz="2800" b="1" dirty="0" err="1" smtClean="0">
                <a:solidFill>
                  <a:srgbClr val="002060"/>
                </a:solidFill>
                <a:latin typeface="+mj-lt"/>
              </a:rPr>
              <a:t>CatBoost</a:t>
            </a:r>
            <a:endParaRPr lang="en-US" sz="2800" b="1" dirty="0" smtClean="0">
              <a:solidFill>
                <a:srgbClr val="002060"/>
              </a:solidFill>
              <a:latin typeface="+mj-lt"/>
            </a:endParaRPr>
          </a:p>
          <a:p>
            <a:pPr marL="457200" lvl="0" indent="-457200">
              <a:buAutoNum type="arabicPeriod" startAt="2"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914400" indent="-914400">
              <a:lnSpc>
                <a:spcPct val="90000"/>
              </a:lnSpc>
              <a:spcBef>
                <a:spcPct val="0"/>
              </a:spcBef>
            </a:pPr>
            <a:endParaRPr lang="ru-RU" sz="2800" b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91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Важность признаков (</a:t>
            </a:r>
            <a:r>
              <a:rPr lang="en-US" sz="4800" b="1" dirty="0" smtClean="0">
                <a:solidFill>
                  <a:srgbClr val="002060"/>
                </a:solidFill>
              </a:rPr>
              <a:t>feature importance)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0424" y="1433015"/>
            <a:ext cx="5609230" cy="451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195" y="1463084"/>
            <a:ext cx="5088626" cy="447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Выводы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по результатам работы с данными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28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Днс-запросы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к сайтам конкурентов целесообразно разбить на две категории (посещали ушедшие или нет) .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buAutoNum type="arabicPeriod" startAt="2"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Признаки по количеству </a:t>
            </a:r>
            <a:r>
              <a:rPr lang="ru-RU" sz="28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Днс-запросов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целесообразно разделить на двухнедельные периоды. </a:t>
            </a: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3. Типы обращений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целесообразно разбить на три категории, в зависимости от частоты обращений ушедших. Пороговые значения для разбивки необходимо подбирать с помощью дополнительного анализа в зависимости от набора исходных данных.</a:t>
            </a: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4. Признаки по количеству типов обращений на периоде менее двух месяцев по периодам разбивать не целесообразно.</a:t>
            </a: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321</Words>
  <Application>Microsoft Office PowerPoint</Application>
  <PresentationFormat>Произвольный</PresentationFormat>
  <Paragraphs>62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Цифровой прорыв 2022 Чемпионат в республике Карелия</vt:lpstr>
      <vt:lpstr> Проблематика:  «Кто может уйти?» </vt:lpstr>
      <vt:lpstr>Решение - поэтапный подход: </vt:lpstr>
      <vt:lpstr>Стек технологий</vt:lpstr>
      <vt:lpstr>Признаки  (feature engineering)</vt:lpstr>
      <vt:lpstr>Oversampling  (минимизация дисбаланса  классов ) </vt:lpstr>
      <vt:lpstr>Выбор модели</vt:lpstr>
      <vt:lpstr>Важность признаков (feature importance)</vt:lpstr>
      <vt:lpstr>Выводы по результатам работы с данными</vt:lpstr>
      <vt:lpstr> 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прорыв 2022 Уральский федеральный округ</dc:title>
  <dc:creator>stas131205@mail.ru</dc:creator>
  <cp:lastModifiedBy>Верт-Миллер</cp:lastModifiedBy>
  <cp:revision>115</cp:revision>
  <dcterms:created xsi:type="dcterms:W3CDTF">2022-06-25T07:26:55Z</dcterms:created>
  <dcterms:modified xsi:type="dcterms:W3CDTF">2022-09-16T19:37:07Z</dcterms:modified>
</cp:coreProperties>
</file>