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2" r:id="rId7"/>
    <p:sldId id="269" r:id="rId8"/>
    <p:sldId id="270" r:id="rId9"/>
    <p:sldId id="267" r:id="rId10"/>
    <p:sldId id="273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2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1640978"/>
            <a:ext cx="11122925" cy="1655762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Чемпионат в республике Карелия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15" y="3574741"/>
            <a:ext cx="9703558" cy="1283861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«</a:t>
            </a:r>
            <a:r>
              <a:rPr lang="ru-RU" sz="3800" b="1" dirty="0" smtClean="0">
                <a:solidFill>
                  <a:srgbClr val="002060"/>
                </a:solidFill>
              </a:rPr>
              <a:t>Прогнозирование оттока пользователей провайдера телекоммуникационных услуг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Рекомендации для бизнеса</a:t>
            </a:r>
            <a:endParaRPr lang="ru-RU" sz="4800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indent="-514350" algn="just">
              <a:buAutoNum type="arabicPeriod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Использовать модель для выявления пользователей, которые потенциально готовы уйти к конкурентам, для проведения адресной работы с ними,  с целью предотвратить уход. </a:t>
            </a:r>
          </a:p>
          <a:p>
            <a:pPr marL="514350" indent="-514350" algn="just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marL="514350" indent="-514350" algn="just"/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2.   Мы определили, что модель отнесла по обучающей выборке 1392 не ушедших пользователя к категории ушедших. Это значит, что на месте компании необходимо рассмотреть внимательнее эту категорию пользователей и также провести с ними адресную работу, так как это потенциальные перебежчики к конкурентам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https://biecom.ru/wp-content/uploads/2020/03/sozdaem-idealnoe-predlozhenie-v-prezentaczii-pic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013" y="1787857"/>
            <a:ext cx="4871819" cy="4026089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Проблематика:  «Кто может уйти?»</a:t>
            </a:r>
            <a:r>
              <a:rPr lang="ru-RU" sz="4800" b="1" dirty="0" smtClean="0"/>
              <a:t> 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6375109" y="3280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 descr="https://astral.ru/upload/iblock/4f6/%D0%9C%D0%BE%D0%BD%D1%82%D0%B0%D0%B6%D0%BD%D0%B0%D1%8F%20%D0%BE%D0%B1%D0%BB%D0%B0%D1%81%D1%82%D1%8C%2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2495" y="1401341"/>
            <a:ext cx="3962400" cy="4323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036955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54842" y="1091820"/>
            <a:ext cx="11532358" cy="5445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1. Обзор и анализ предоставленных данных.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2.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Алгоритмы  формирования признаков 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F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eature engineering).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3.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Минимизация дисбаланса  классов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O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versampling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4.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Выбор  лучшей модели –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кросс-валидация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M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achine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L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earning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5.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Обучение итоговой модели на основе градиентного бустинга (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6.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Формирование и направление результата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(Submit)</a:t>
            </a:r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dirty="0" smtClean="0"/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0185" y="3780429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https://mljar.com/images/machine-learning/catboost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8036" y="3903259"/>
            <a:ext cx="5500048" cy="257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6" y="296886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smtClean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98310" y="1377334"/>
            <a:ext cx="10959152" cy="4955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Сформировано 6 признаков для обучающей выборки: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 1 :  списание платы  1– посуточная,  0 – помесячная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2, 3 и 4: количество ДНС – запросов пользователя в соответствующем двухнедельном периоде  к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сайтам  первой категории (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категория определена в соответствии с анализом данных) </a:t>
            </a: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endParaRPr lang="ru-RU" sz="28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5 и 6: количество обращений пользователя за весь период по категориям обращений 1 и 2 (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категории определены в соответствии с анализом данных).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351477"/>
            <a:ext cx="10918209" cy="1013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</a:t>
            </a:r>
            <a:r>
              <a:rPr lang="ru-RU" sz="4800" b="1" dirty="0" smtClean="0">
                <a:solidFill>
                  <a:srgbClr val="002060"/>
                </a:solidFill>
              </a:rPr>
              <a:t>versampling  </a:t>
            </a:r>
            <a:r>
              <a:rPr lang="ru-RU" sz="3600" b="1" dirty="0" smtClean="0">
                <a:solidFill>
                  <a:srgbClr val="002060"/>
                </a:solidFill>
              </a:rPr>
              <a:t>(минимизация дисбаланса  классов )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02776" y="913312"/>
            <a:ext cx="10959152" cy="860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Использовался BorderlineSMOTE из библиотеки imblearn – алгоритм является вариантом оригинального алгоритма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SMOTE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5594" y="1849273"/>
            <a:ext cx="9717206" cy="481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072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Выбор модели</a:t>
            </a:r>
            <a:endParaRPr lang="ru-RU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2552133" y="4162567"/>
            <a:ext cx="7519915" cy="2197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fontAlgn="ctr"/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            показал результат на </a:t>
            </a:r>
            <a:r>
              <a:rPr lang="ru-RU" sz="4000" dirty="0" err="1" smtClean="0">
                <a:solidFill>
                  <a:srgbClr val="002060"/>
                </a:solidFill>
                <a:ea typeface="+mj-ea"/>
                <a:cs typeface="+mj-cs"/>
              </a:rPr>
              <a:t>лидерборде</a:t>
            </a:r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лучше в 1,1 раза чем 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146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6012" y="4940491"/>
            <a:ext cx="3248167" cy="958707"/>
          </a:xfrm>
          <a:prstGeom prst="rect">
            <a:avLst/>
          </a:prstGeom>
          <a:noFill/>
        </p:spPr>
      </p:pic>
      <p:pic>
        <p:nvPicPr>
          <p:cNvPr id="6150" name="Picture 6" descr="https://mljar.com/images/machine-learning/catboo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21" y="3797513"/>
            <a:ext cx="4394579" cy="2238376"/>
          </a:xfrm>
          <a:prstGeom prst="rect">
            <a:avLst/>
          </a:prstGeom>
          <a:noFill/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768523" y="4018720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~0.83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0016320" y="4741507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</a:t>
            </a:r>
            <a:r>
              <a:rPr lang="ru-RU" sz="2800" b="1" dirty="0" smtClean="0">
                <a:solidFill>
                  <a:srgbClr val="7030A0"/>
                </a:solidFill>
                <a:ea typeface="+mj-ea"/>
                <a:cs typeface="+mj-cs"/>
              </a:rPr>
              <a:t>76</a:t>
            </a: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82136" y="1378424"/>
            <a:ext cx="11505063" cy="331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lvl="0" indent="-457200" algn="just">
              <a:buAutoNum type="arabicPeriod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 целях выбора модели был рассмотрен ряд базовых алгоритмов классификации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: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Логистическая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регрессия, Метод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К-ближайших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соседей,   Байесовский классификатор,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Метод опорных векторов,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Случайный лес,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/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>
              <a:buAutoNum type="arabicPeriod" startAt="2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Наилучшие показатели дали 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>
              <a:buAutoNum type="arabicPeriod" startAt="2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Важность признаков (</a:t>
            </a:r>
            <a:r>
              <a:rPr lang="en-US" sz="4800" b="1" dirty="0" smtClean="0">
                <a:solidFill>
                  <a:srgbClr val="002060"/>
                </a:solidFill>
              </a:rPr>
              <a:t>feature importance)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0424" y="1433015"/>
            <a:ext cx="5609230" cy="45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195" y="1463084"/>
            <a:ext cx="5088626" cy="447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ДНС-запросы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к сайтам конкурентов целесообразно разбить на две категории (посещали ушедшие или нет) 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Признаки по количеству </a:t>
            </a: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ДНС-запросов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разделить на двухнедельные периоды.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3. Типы обращений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разбить на три категории, в зависимости от частоты обращений ушедших. Пороговые значения для разбивки необходимо подбирать с помощью дополнительного анализа в зависимости от набора исходных данных.</a:t>
            </a: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4. Признаки по количеству типов обращений на периоде наблюдений менее двух месяцев по периодам разбивать не целесообразно.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397</Words>
  <Application>Microsoft Office PowerPoint</Application>
  <PresentationFormat>Произвольный</PresentationFormat>
  <Paragraphs>69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Цифровой прорыв 2022 Чемпионат в республике Карелия</vt:lpstr>
      <vt:lpstr> Проблематика:  «Кто может уйти?» </vt:lpstr>
      <vt:lpstr>Решение - поэтапный подход: </vt:lpstr>
      <vt:lpstr>Стек технологий</vt:lpstr>
      <vt:lpstr>Признаки  (feature engineering)</vt:lpstr>
      <vt:lpstr>Oversampling  (минимизация дисбаланса  классов ) </vt:lpstr>
      <vt:lpstr>Выбор модели</vt:lpstr>
      <vt:lpstr>Важность признаков (feature importance)</vt:lpstr>
      <vt:lpstr>Выводы по результатам работы с данными</vt:lpstr>
      <vt:lpstr>Рекомендации для бизнеса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122</cp:revision>
  <dcterms:created xsi:type="dcterms:W3CDTF">2022-06-25T07:26:55Z</dcterms:created>
  <dcterms:modified xsi:type="dcterms:W3CDTF">2022-09-18T09:04:55Z</dcterms:modified>
</cp:coreProperties>
</file>