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67" r:id="rId6"/>
    <p:sldId id="259" r:id="rId7"/>
    <p:sldId id="268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66"/>
            <p14:sldId id="267"/>
            <p14:sldId id="268"/>
            <p14:sldId id="264"/>
            <p14:sldId id="269"/>
            <p14:sldId id="271"/>
            <p14:sldId id="259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2154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88" y="1640978"/>
            <a:ext cx="11122925" cy="1655762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>Чемпионат в республике Карелия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015" y="3574741"/>
            <a:ext cx="9703558" cy="1283861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«</a:t>
            </a:r>
            <a:r>
              <a:rPr lang="ru-RU" sz="3800" b="1" dirty="0" smtClean="0">
                <a:solidFill>
                  <a:srgbClr val="002060"/>
                </a:solidFill>
              </a:rPr>
              <a:t>Прогнозирование оттока пользователей провайдера телекоммуникационных услуг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»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 Верт-Миллер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464023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020" y="395786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4" y="433099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30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https://biecom.ru/wp-content/uploads/2020/03/sozdaem-idealnoe-predlozhenie-v-prezentaczii-pic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013" y="1787857"/>
            <a:ext cx="4871819" cy="4026089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Проблематика:  «Кто может уйти?»</a:t>
            </a:r>
            <a:r>
              <a:rPr lang="ru-RU" sz="4800" dirty="0" smtClean="0">
                <a:latin typeface="+mn-lt"/>
              </a:rPr>
              <a:t> </a:t>
            </a:r>
            <a:endParaRPr lang="ru-RU" sz="4800" dirty="0">
              <a:latin typeface="+mn-lt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6375109" y="32808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 descr="https://astral.ru/upload/iblock/4f6/%D0%9C%D0%BE%D0%BD%D1%82%D0%B0%D0%B6%D0%BD%D0%B0%D1%8F%20%D0%BE%D0%B1%D0%BB%D0%B0%D1%81%D1%82%D1%8C%2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2495" y="1401341"/>
            <a:ext cx="3962400" cy="4323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07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036955"/>
          </a:xfrm>
        </p:spPr>
        <p:txBody>
          <a:bodyPr>
            <a:normAutofit fontScale="90000"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Решение</a:t>
            </a:r>
            <a:r>
              <a:rPr lang="en-US" sz="4800" b="1" dirty="0" smtClean="0">
                <a:solidFill>
                  <a:srgbClr val="002060"/>
                </a:solidFill>
              </a:rPr>
              <a:t> - </a:t>
            </a:r>
            <a:r>
              <a:rPr lang="ru-RU" sz="4800" b="1" dirty="0" smtClean="0">
                <a:solidFill>
                  <a:srgbClr val="002060"/>
                </a:solidFill>
              </a:rPr>
              <a:t>поэтапный подход: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354842" y="1091820"/>
            <a:ext cx="11532358" cy="5445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ru-RU" sz="2800" dirty="0" smtClean="0">
                <a:solidFill>
                  <a:srgbClr val="002060"/>
                </a:solidFill>
              </a:rPr>
              <a:t>1. Обзор и анализ предоставленных данных.</a:t>
            </a:r>
          </a:p>
          <a:p>
            <a:pPr lvl="0"/>
            <a:endParaRPr lang="ru-RU" sz="2800" dirty="0" smtClean="0">
              <a:solidFill>
                <a:srgbClr val="002060"/>
              </a:solidFill>
            </a:endParaRPr>
          </a:p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2. </a:t>
            </a:r>
            <a:r>
              <a:rPr lang="ru-RU" sz="2800" dirty="0" smtClean="0">
                <a:solidFill>
                  <a:srgbClr val="002060"/>
                </a:solidFill>
              </a:rPr>
              <a:t>Алгоритмы  формирования признаков  (</a:t>
            </a:r>
            <a:r>
              <a:rPr lang="en-US" sz="2800" dirty="0" smtClean="0">
                <a:solidFill>
                  <a:srgbClr val="002060"/>
                </a:solidFill>
              </a:rPr>
              <a:t>F</a:t>
            </a:r>
            <a:r>
              <a:rPr lang="ru-RU" sz="2800" dirty="0" err="1" smtClean="0">
                <a:solidFill>
                  <a:srgbClr val="002060"/>
                </a:solidFill>
              </a:rPr>
              <a:t>eature</a:t>
            </a:r>
            <a:r>
              <a:rPr lang="ru-RU" sz="2800" dirty="0" smtClean="0">
                <a:solidFill>
                  <a:srgbClr val="002060"/>
                </a:solidFill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</a:rPr>
              <a:t>engineering</a:t>
            </a:r>
            <a:r>
              <a:rPr lang="ru-RU" sz="2800" dirty="0" smtClean="0">
                <a:solidFill>
                  <a:srgbClr val="002060"/>
                </a:solidFill>
              </a:rPr>
              <a:t>).</a:t>
            </a:r>
          </a:p>
          <a:p>
            <a:pPr lvl="0"/>
            <a:endParaRPr lang="ru-RU" sz="2800" dirty="0" smtClean="0">
              <a:solidFill>
                <a:srgbClr val="002060"/>
              </a:solidFill>
            </a:endParaRPr>
          </a:p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3. </a:t>
            </a:r>
            <a:r>
              <a:rPr lang="ru-RU" sz="2800" dirty="0" smtClean="0">
                <a:solidFill>
                  <a:srgbClr val="002060"/>
                </a:solidFill>
              </a:rPr>
              <a:t>Минимизация дисбаланса  классов (</a:t>
            </a:r>
            <a:r>
              <a:rPr lang="en-US" sz="2800" dirty="0" smtClean="0">
                <a:solidFill>
                  <a:srgbClr val="002060"/>
                </a:solidFill>
              </a:rPr>
              <a:t>O</a:t>
            </a:r>
            <a:r>
              <a:rPr lang="ru-RU" sz="2800" dirty="0" err="1" smtClean="0">
                <a:solidFill>
                  <a:srgbClr val="002060"/>
                </a:solidFill>
              </a:rPr>
              <a:t>versampling</a:t>
            </a:r>
            <a:r>
              <a:rPr lang="ru-RU" sz="2800" dirty="0" smtClean="0">
                <a:solidFill>
                  <a:srgbClr val="002060"/>
                </a:solidFill>
              </a:rPr>
              <a:t>)</a:t>
            </a:r>
          </a:p>
          <a:p>
            <a:pPr lvl="0"/>
            <a:endParaRPr lang="ru-RU" sz="2800" dirty="0" smtClean="0">
              <a:solidFill>
                <a:srgbClr val="002060"/>
              </a:solidFill>
            </a:endParaRPr>
          </a:p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4. </a:t>
            </a:r>
            <a:r>
              <a:rPr lang="ru-RU" sz="2800" dirty="0" smtClean="0">
                <a:solidFill>
                  <a:srgbClr val="002060"/>
                </a:solidFill>
              </a:rPr>
              <a:t>Выбор  лучшей модели – </a:t>
            </a:r>
            <a:r>
              <a:rPr lang="ru-RU" sz="2800" dirty="0" err="1" smtClean="0">
                <a:solidFill>
                  <a:srgbClr val="002060"/>
                </a:solidFill>
              </a:rPr>
              <a:t>кросс-валидация</a:t>
            </a:r>
            <a:r>
              <a:rPr lang="ru-RU" sz="2800" dirty="0" smtClean="0">
                <a:solidFill>
                  <a:srgbClr val="002060"/>
                </a:solidFill>
              </a:rPr>
              <a:t> (</a:t>
            </a:r>
            <a:r>
              <a:rPr lang="en-US" sz="2800" dirty="0" smtClean="0">
                <a:solidFill>
                  <a:srgbClr val="002060"/>
                </a:solidFill>
              </a:rPr>
              <a:t>M</a:t>
            </a:r>
            <a:r>
              <a:rPr lang="ru-RU" sz="2800" dirty="0" err="1" smtClean="0">
                <a:solidFill>
                  <a:srgbClr val="002060"/>
                </a:solidFill>
              </a:rPr>
              <a:t>achine</a:t>
            </a:r>
            <a:r>
              <a:rPr lang="ru-RU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L</a:t>
            </a:r>
            <a:r>
              <a:rPr lang="ru-RU" sz="2800" dirty="0" err="1" smtClean="0">
                <a:solidFill>
                  <a:srgbClr val="002060"/>
                </a:solidFill>
              </a:rPr>
              <a:t>earning</a:t>
            </a:r>
            <a:r>
              <a:rPr lang="ru-RU" sz="2800" dirty="0" smtClean="0">
                <a:solidFill>
                  <a:srgbClr val="002060"/>
                </a:solidFill>
              </a:rPr>
              <a:t>).</a:t>
            </a:r>
          </a:p>
          <a:p>
            <a:pPr lvl="0"/>
            <a:endParaRPr lang="ru-RU" sz="2800" dirty="0" smtClean="0">
              <a:solidFill>
                <a:srgbClr val="002060"/>
              </a:solidFill>
            </a:endParaRPr>
          </a:p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5. </a:t>
            </a:r>
            <a:r>
              <a:rPr lang="ru-RU" sz="2800" dirty="0" smtClean="0">
                <a:solidFill>
                  <a:srgbClr val="002060"/>
                </a:solidFill>
              </a:rPr>
              <a:t>Обучение итоговой модели на основе градиентного бустинга (</a:t>
            </a:r>
            <a:r>
              <a:rPr lang="ru-RU" sz="2800" dirty="0" err="1" smtClean="0">
                <a:solidFill>
                  <a:srgbClr val="002060"/>
                </a:solidFill>
              </a:rPr>
              <a:t>CatBoost</a:t>
            </a:r>
            <a:r>
              <a:rPr lang="ru-RU" sz="2800" dirty="0" smtClean="0">
                <a:solidFill>
                  <a:srgbClr val="002060"/>
                </a:solidFill>
              </a:rPr>
              <a:t>).</a:t>
            </a:r>
          </a:p>
          <a:p>
            <a:pPr lvl="0"/>
            <a:endParaRPr lang="ru-RU" sz="2800" dirty="0" smtClean="0">
              <a:solidFill>
                <a:srgbClr val="002060"/>
              </a:solidFill>
            </a:endParaRPr>
          </a:p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6. </a:t>
            </a:r>
            <a:r>
              <a:rPr lang="ru-RU" sz="2800" dirty="0" smtClean="0">
                <a:solidFill>
                  <a:srgbClr val="002060"/>
                </a:solidFill>
              </a:rPr>
              <a:t>Формирование и направление результата</a:t>
            </a:r>
            <a:r>
              <a:rPr lang="en-US" sz="2800" dirty="0" smtClean="0">
                <a:solidFill>
                  <a:srgbClr val="002060"/>
                </a:solidFill>
              </a:rPr>
              <a:t> (Submit)</a:t>
            </a:r>
            <a:endParaRPr lang="ru-RU" sz="2800" dirty="0" smtClean="0">
              <a:solidFill>
                <a:srgbClr val="002060"/>
              </a:solidFill>
            </a:endParaRPr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dirty="0" smtClean="0"/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072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Выбор модели</a:t>
            </a:r>
            <a:endParaRPr lang="ru-RU" sz="60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2388360" y="2060811"/>
            <a:ext cx="7246959" cy="2197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fontAlgn="ctr"/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            показал результат на </a:t>
            </a:r>
            <a:r>
              <a:rPr lang="ru-RU" sz="4000" dirty="0" err="1" smtClean="0">
                <a:solidFill>
                  <a:srgbClr val="002060"/>
                </a:solidFill>
                <a:ea typeface="+mj-ea"/>
                <a:cs typeface="+mj-cs"/>
              </a:rPr>
              <a:t>валидации</a:t>
            </a:r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лучше в 1,3 раза чем 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146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2662" y="2906973"/>
            <a:ext cx="2922735" cy="958707"/>
          </a:xfrm>
          <a:prstGeom prst="rect">
            <a:avLst/>
          </a:prstGeom>
          <a:noFill/>
        </p:spPr>
      </p:pic>
      <p:pic>
        <p:nvPicPr>
          <p:cNvPr id="6150" name="Picture 6" descr="https://mljar.com/images/machine-learning/catboo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772" y="1682111"/>
            <a:ext cx="4394579" cy="2238376"/>
          </a:xfrm>
          <a:prstGeom prst="rect">
            <a:avLst/>
          </a:prstGeom>
          <a:noFill/>
        </p:spPr>
      </p:pic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672989" y="1895949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~0.83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0016320" y="2635203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</a:t>
            </a:r>
            <a:r>
              <a:rPr lang="ru-RU" sz="2800" b="1" dirty="0" smtClean="0">
                <a:solidFill>
                  <a:srgbClr val="7030A0"/>
                </a:solidFill>
                <a:ea typeface="+mj-ea"/>
                <a:cs typeface="+mj-cs"/>
              </a:rPr>
              <a:t>64</a:t>
            </a: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 fontScale="90000"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Выводы по результатам работы с данными</a:t>
            </a:r>
            <a:endParaRPr lang="ru-RU" sz="4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91570" y="1310185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Днс-запросы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 к сайтам конкурентов целесообразно разбить на две категории (посещали ушедшие или нет) .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2"/>
              <a:defRPr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Признаки по количеству </a:t>
            </a: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днс-запросов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целесообразно разделить на двухнедельные периоды. 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ea typeface="+mj-ea"/>
                <a:cs typeface="+mj-cs"/>
              </a:rPr>
              <a:t>3. Типы обращений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целесообразно разбить на три категории, в зависимости от частоты обращений ушедших. Пороговые значения для разбивки необходимо подбирать с помощью дополнительного анализа в зависимости от набора исходных данных.</a:t>
            </a: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4. Признаки по количеству типов обращений на периоде менее двух месяцев по периодам разбивать не целесообразно.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0185" y="3780429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https://mljar.com/images/machine-learning/catboost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8036" y="3903259"/>
            <a:ext cx="5500048" cy="257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50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Масштабируемость</a:t>
            </a:r>
            <a:endParaRPr lang="ru-RU" sz="4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423082" y="1528549"/>
            <a:ext cx="11505062" cy="4067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just"/>
            <a:r>
              <a:rPr lang="ru-RU" sz="4100" dirty="0" smtClean="0">
                <a:solidFill>
                  <a:srgbClr val="FF0000"/>
                </a:solidFill>
                <a:ea typeface="+mj-ea"/>
                <a:cs typeface="+mj-cs"/>
              </a:rPr>
              <a:t>	</a:t>
            </a:r>
            <a:r>
              <a:rPr lang="ru-RU" sz="3600" dirty="0" smtClean="0">
                <a:solidFill>
                  <a:srgbClr val="002060"/>
                </a:solidFill>
              </a:rPr>
              <a:t>Возможно многократно увеличить данные для обучения модели, так как на </a:t>
            </a:r>
            <a:r>
              <a:rPr lang="ru-RU" sz="3600" dirty="0" err="1" smtClean="0">
                <a:solidFill>
                  <a:srgbClr val="002060"/>
                </a:solidFill>
              </a:rPr>
              <a:t>датасете</a:t>
            </a:r>
            <a:r>
              <a:rPr lang="ru-RU" sz="3600" dirty="0" smtClean="0">
                <a:solidFill>
                  <a:srgbClr val="002060"/>
                </a:solidFill>
              </a:rPr>
              <a:t> менее 7 тысяч записей всё решение, включая извлечение признаков, формирование обучающей выборки, её </a:t>
            </a:r>
            <a:r>
              <a:rPr lang="ru-RU" sz="3600" dirty="0" err="1" smtClean="0">
                <a:solidFill>
                  <a:srgbClr val="002060"/>
                </a:solidFill>
              </a:rPr>
              <a:t>оверсэмплинг</a:t>
            </a:r>
            <a:r>
              <a:rPr lang="ru-RU" sz="3600" dirty="0" smtClean="0">
                <a:solidFill>
                  <a:srgbClr val="002060"/>
                </a:solidFill>
              </a:rPr>
              <a:t> и непосредственно обучение модели занимает </a:t>
            </a:r>
            <a:r>
              <a:rPr lang="en-US" sz="3600" dirty="0" smtClean="0">
                <a:solidFill>
                  <a:srgbClr val="002060"/>
                </a:solidFill>
              </a:rPr>
              <a:t>1</a:t>
            </a:r>
            <a:r>
              <a:rPr lang="ru-RU" sz="3600" dirty="0" smtClean="0">
                <a:solidFill>
                  <a:srgbClr val="002060"/>
                </a:solidFill>
              </a:rPr>
              <a:t> минут</a:t>
            </a:r>
            <a:r>
              <a:rPr lang="ru-RU" sz="3600" dirty="0" smtClean="0">
                <a:solidFill>
                  <a:srgbClr val="002060"/>
                </a:solidFill>
              </a:rPr>
              <a:t>у</a:t>
            </a:r>
            <a:r>
              <a:rPr lang="ru-RU" sz="3600" dirty="0" smtClean="0">
                <a:solidFill>
                  <a:srgbClr val="002060"/>
                </a:solidFill>
              </a:rPr>
              <a:t>.</a:t>
            </a:r>
            <a:endParaRPr lang="en-US" sz="3600" dirty="0" smtClean="0">
              <a:solidFill>
                <a:srgbClr val="002060"/>
              </a:solidFill>
            </a:endParaRPr>
          </a:p>
          <a:p>
            <a:pPr algn="just"/>
            <a:endParaRPr lang="en-US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sz="3600" dirty="0" smtClean="0">
                <a:solidFill>
                  <a:schemeClr val="accent1">
                    <a:lumMod val="50000"/>
                  </a:schemeClr>
                </a:solidFill>
              </a:rPr>
              <a:t>Для построения более точной модели требуется увеличение размеченных данных.</a:t>
            </a:r>
          </a:p>
          <a:p>
            <a:pPr algn="just"/>
            <a:endParaRPr lang="ru-RU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Контакты</a:t>
            </a:r>
            <a:endParaRPr lang="ru-RU" sz="4800" dirty="0">
              <a:latin typeface="+mn-lt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457200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Data Scientist: </a:t>
            </a: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accent1">
                    <a:lumMod val="50000"/>
                  </a:schemeClr>
                </a:solidFill>
              </a:rPr>
              <a:t>Верт-Миллер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2" indent="0" algn="just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alexwert3</a:t>
            </a: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2" indent="0" algn="just">
              <a:buNone/>
            </a:pP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       тел: +7-921-295-4272</a:t>
            </a:r>
          </a:p>
          <a:p>
            <a:pPr marL="0" lvl="2" indent="0" algn="just">
              <a:buNone/>
            </a:pP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email: astroytechnology@mail.ru</a:t>
            </a: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2" indent="0" algn="just">
              <a:buNone/>
            </a:pPr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       г.Архангельск</a:t>
            </a:r>
          </a:p>
          <a:p>
            <a:pPr marL="0" lvl="2" indent="0" algn="just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742" y="1692321"/>
            <a:ext cx="1854953" cy="22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9184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187</Words>
  <Application>Microsoft Office PowerPoint</Application>
  <PresentationFormat>Произвольный</PresentationFormat>
  <Paragraphs>45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Цифровой прорыв 2022 Чемпионат в республике Карелия</vt:lpstr>
      <vt:lpstr> Проблематика:  «Кто может уйти?» </vt:lpstr>
      <vt:lpstr>Решение - поэтапный подход: </vt:lpstr>
      <vt:lpstr>Выбор модели</vt:lpstr>
      <vt:lpstr>Выводы по результатам работы с данными</vt:lpstr>
      <vt:lpstr>Стек технологий</vt:lpstr>
      <vt:lpstr>Масштабируемость</vt:lpstr>
      <vt:lpstr> 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Верт-Миллер</cp:lastModifiedBy>
  <cp:revision>89</cp:revision>
  <dcterms:created xsi:type="dcterms:W3CDTF">2022-06-25T07:26:55Z</dcterms:created>
  <dcterms:modified xsi:type="dcterms:W3CDTF">2022-09-15T18:59:30Z</dcterms:modified>
</cp:coreProperties>
</file>