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FC10A5-C479-4E71-8863-3465B154738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10755B28-2221-4565-927B-1AAEE36F1A99}">
      <dgm:prSet/>
      <dgm:spPr/>
      <dgm:t>
        <a:bodyPr/>
        <a:lstStyle/>
        <a:p>
          <a:r>
            <a:rPr lang="en-US"/>
            <a:t>Sections:</a:t>
          </a:r>
        </a:p>
      </dgm:t>
    </dgm:pt>
    <dgm:pt modelId="{ADDD07E5-53A1-4315-99DA-3578AB846C3A}" type="parTrans" cxnId="{A3897CDF-6944-4B95-8E6E-86DA6FA25BB5}">
      <dgm:prSet/>
      <dgm:spPr/>
      <dgm:t>
        <a:bodyPr/>
        <a:lstStyle/>
        <a:p>
          <a:endParaRPr lang="en-US"/>
        </a:p>
      </dgm:t>
    </dgm:pt>
    <dgm:pt modelId="{82B35092-64A6-4F79-A6AD-219828108A42}" type="sibTrans" cxnId="{A3897CDF-6944-4B95-8E6E-86DA6FA25BB5}">
      <dgm:prSet/>
      <dgm:spPr/>
      <dgm:t>
        <a:bodyPr/>
        <a:lstStyle/>
        <a:p>
          <a:endParaRPr lang="en-US"/>
        </a:p>
      </dgm:t>
    </dgm:pt>
    <dgm:pt modelId="{6A9BB067-3B3D-40CB-A8E9-3F2ABDD57F9E}">
      <dgm:prSet/>
      <dgm:spPr/>
      <dgm:t>
        <a:bodyPr/>
        <a:lstStyle/>
        <a:p>
          <a:pPr>
            <a:buFont typeface="+mj-lt"/>
            <a:buAutoNum type="arabicPeriod"/>
          </a:pPr>
          <a:r>
            <a:rPr lang="en-US" dirty="0"/>
            <a:t>Scrum-Agile Roles</a:t>
          </a:r>
        </a:p>
      </dgm:t>
    </dgm:pt>
    <dgm:pt modelId="{B93BBA97-1F93-481F-B152-A1AD00E276A0}" type="parTrans" cxnId="{D7A57EB9-44C8-4E0A-9266-9B2C97A91FFC}">
      <dgm:prSet/>
      <dgm:spPr/>
      <dgm:t>
        <a:bodyPr/>
        <a:lstStyle/>
        <a:p>
          <a:endParaRPr lang="en-US"/>
        </a:p>
      </dgm:t>
    </dgm:pt>
    <dgm:pt modelId="{62B4B10E-45AC-40AB-A4F0-D4DC9542CF6D}" type="sibTrans" cxnId="{D7A57EB9-44C8-4E0A-9266-9B2C97A91FFC}">
      <dgm:prSet/>
      <dgm:spPr/>
      <dgm:t>
        <a:bodyPr/>
        <a:lstStyle/>
        <a:p>
          <a:endParaRPr lang="en-US"/>
        </a:p>
      </dgm:t>
    </dgm:pt>
    <dgm:pt modelId="{7C65A603-F033-4ABE-9D2C-2D61F91922D9}">
      <dgm:prSet/>
      <dgm:spPr/>
      <dgm:t>
        <a:bodyPr/>
        <a:lstStyle/>
        <a:p>
          <a:pPr>
            <a:buFont typeface="+mj-lt"/>
            <a:buAutoNum type="arabicPeriod"/>
          </a:pPr>
          <a:r>
            <a:rPr lang="en-US" dirty="0"/>
            <a:t>Agile Phases</a:t>
          </a:r>
        </a:p>
      </dgm:t>
    </dgm:pt>
    <dgm:pt modelId="{AFA93020-330A-405F-AE0C-BE1AA56FC364}" type="parTrans" cxnId="{C6609733-D508-452E-A903-847FB8AA3CC4}">
      <dgm:prSet/>
      <dgm:spPr/>
      <dgm:t>
        <a:bodyPr/>
        <a:lstStyle/>
        <a:p>
          <a:endParaRPr lang="en-US"/>
        </a:p>
      </dgm:t>
    </dgm:pt>
    <dgm:pt modelId="{FB494458-35E0-4E40-B2E8-FBC7C3FF8F1B}" type="sibTrans" cxnId="{C6609733-D508-452E-A903-847FB8AA3CC4}">
      <dgm:prSet/>
      <dgm:spPr/>
      <dgm:t>
        <a:bodyPr/>
        <a:lstStyle/>
        <a:p>
          <a:endParaRPr lang="en-US"/>
        </a:p>
      </dgm:t>
    </dgm:pt>
    <dgm:pt modelId="{BD82F0A8-E80E-40AE-80AE-8E7D7FAE14AB}">
      <dgm:prSet/>
      <dgm:spPr/>
      <dgm:t>
        <a:bodyPr/>
        <a:lstStyle/>
        <a:p>
          <a:pPr>
            <a:buFont typeface="+mj-lt"/>
            <a:buAutoNum type="arabicPeriod"/>
          </a:pPr>
          <a:r>
            <a:rPr lang="en-US" dirty="0"/>
            <a:t>Waterfall Method</a:t>
          </a:r>
        </a:p>
      </dgm:t>
    </dgm:pt>
    <dgm:pt modelId="{44086886-F16C-45C2-BA87-32A52B8A88F2}" type="parTrans" cxnId="{303EE03B-4156-4FDD-992D-A16CC1B8A25D}">
      <dgm:prSet/>
      <dgm:spPr/>
      <dgm:t>
        <a:bodyPr/>
        <a:lstStyle/>
        <a:p>
          <a:endParaRPr lang="en-US"/>
        </a:p>
      </dgm:t>
    </dgm:pt>
    <dgm:pt modelId="{2AA34A77-B4AC-4709-8D9C-F684C00C543C}" type="sibTrans" cxnId="{303EE03B-4156-4FDD-992D-A16CC1B8A25D}">
      <dgm:prSet/>
      <dgm:spPr/>
      <dgm:t>
        <a:bodyPr/>
        <a:lstStyle/>
        <a:p>
          <a:endParaRPr lang="en-US"/>
        </a:p>
      </dgm:t>
    </dgm:pt>
    <dgm:pt modelId="{5A9FB7D3-C87B-47DC-A5D6-F0A193EF92D3}">
      <dgm:prSet/>
      <dgm:spPr/>
      <dgm:t>
        <a:bodyPr/>
        <a:lstStyle/>
        <a:p>
          <a:pPr>
            <a:buFont typeface="+mj-lt"/>
            <a:buAutoNum type="arabicPeriod"/>
          </a:pPr>
          <a:r>
            <a:rPr lang="en-US" dirty="0"/>
            <a:t>Waterfall or Agile?</a:t>
          </a:r>
        </a:p>
      </dgm:t>
    </dgm:pt>
    <dgm:pt modelId="{1FC8E819-67C6-45A4-8710-FC86D71238FA}" type="parTrans" cxnId="{DFD5E7DF-2BBA-4656-A1DF-E1F0E87B5C00}">
      <dgm:prSet/>
      <dgm:spPr/>
      <dgm:t>
        <a:bodyPr/>
        <a:lstStyle/>
        <a:p>
          <a:endParaRPr lang="en-US"/>
        </a:p>
      </dgm:t>
    </dgm:pt>
    <dgm:pt modelId="{16B09026-8B44-4930-BB5B-1109F85D23AE}" type="sibTrans" cxnId="{DFD5E7DF-2BBA-4656-A1DF-E1F0E87B5C00}">
      <dgm:prSet/>
      <dgm:spPr/>
      <dgm:t>
        <a:bodyPr/>
        <a:lstStyle/>
        <a:p>
          <a:endParaRPr lang="en-US"/>
        </a:p>
      </dgm:t>
    </dgm:pt>
    <dgm:pt modelId="{8273CB07-1504-46D1-8315-9AB588150426}">
      <dgm:prSet/>
      <dgm:spPr/>
      <dgm:t>
        <a:bodyPr/>
        <a:lstStyle/>
        <a:p>
          <a:pPr>
            <a:buFont typeface="+mj-lt"/>
            <a:buAutoNum type="arabicPeriod"/>
          </a:pPr>
          <a:r>
            <a:rPr lang="en-US" dirty="0"/>
            <a:t>References</a:t>
          </a:r>
        </a:p>
      </dgm:t>
    </dgm:pt>
    <dgm:pt modelId="{788A9544-D45C-4099-8873-B2F0CA2E6131}" type="parTrans" cxnId="{4940D385-EF89-4EB6-9D0F-F49B3C28BD65}">
      <dgm:prSet/>
      <dgm:spPr/>
      <dgm:t>
        <a:bodyPr/>
        <a:lstStyle/>
        <a:p>
          <a:endParaRPr lang="en-US"/>
        </a:p>
      </dgm:t>
    </dgm:pt>
    <dgm:pt modelId="{88E6B8BD-E7A4-48E1-81D2-610F19030333}" type="sibTrans" cxnId="{4940D385-EF89-4EB6-9D0F-F49B3C28BD65}">
      <dgm:prSet/>
      <dgm:spPr/>
      <dgm:t>
        <a:bodyPr/>
        <a:lstStyle/>
        <a:p>
          <a:endParaRPr lang="en-US"/>
        </a:p>
      </dgm:t>
    </dgm:pt>
    <dgm:pt modelId="{D0F966DB-60BD-4F44-901B-4DF8753AD74C}" type="pres">
      <dgm:prSet presAssocID="{19FC10A5-C479-4E71-8863-3465B1547386}" presName="linear" presStyleCnt="0">
        <dgm:presLayoutVars>
          <dgm:dir/>
          <dgm:animLvl val="lvl"/>
          <dgm:resizeHandles val="exact"/>
        </dgm:presLayoutVars>
      </dgm:prSet>
      <dgm:spPr/>
    </dgm:pt>
    <dgm:pt modelId="{6C57A3DF-90A9-4F0E-9BFB-8B9BD3160575}" type="pres">
      <dgm:prSet presAssocID="{10755B28-2221-4565-927B-1AAEE36F1A99}" presName="parentLin" presStyleCnt="0"/>
      <dgm:spPr/>
    </dgm:pt>
    <dgm:pt modelId="{D9ECD850-3506-4AB0-A470-96CDE55F968D}" type="pres">
      <dgm:prSet presAssocID="{10755B28-2221-4565-927B-1AAEE36F1A99}" presName="parentLeftMargin" presStyleLbl="node1" presStyleIdx="0" presStyleCnt="1"/>
      <dgm:spPr/>
    </dgm:pt>
    <dgm:pt modelId="{7479A440-161D-4ADA-8FDE-4B19C60FBBDC}" type="pres">
      <dgm:prSet presAssocID="{10755B28-2221-4565-927B-1AAEE36F1A99}" presName="parentText" presStyleLbl="node1" presStyleIdx="0" presStyleCnt="1">
        <dgm:presLayoutVars>
          <dgm:chMax val="0"/>
          <dgm:bulletEnabled val="1"/>
        </dgm:presLayoutVars>
      </dgm:prSet>
      <dgm:spPr/>
    </dgm:pt>
    <dgm:pt modelId="{AB2D6EC7-CB3D-441F-AA19-A1CAC6DB0331}" type="pres">
      <dgm:prSet presAssocID="{10755B28-2221-4565-927B-1AAEE36F1A99}" presName="negativeSpace" presStyleCnt="0"/>
      <dgm:spPr/>
    </dgm:pt>
    <dgm:pt modelId="{3528690E-1DDD-4AD4-8EAC-B2AABC0F9A24}" type="pres">
      <dgm:prSet presAssocID="{10755B28-2221-4565-927B-1AAEE36F1A99}" presName="childText" presStyleLbl="conFgAcc1" presStyleIdx="0" presStyleCnt="1">
        <dgm:presLayoutVars>
          <dgm:bulletEnabled val="1"/>
        </dgm:presLayoutVars>
      </dgm:prSet>
      <dgm:spPr/>
    </dgm:pt>
  </dgm:ptLst>
  <dgm:cxnLst>
    <dgm:cxn modelId="{A66A9C25-1BAA-405C-A01F-715CBFAB9615}" type="presOf" srcId="{BD82F0A8-E80E-40AE-80AE-8E7D7FAE14AB}" destId="{3528690E-1DDD-4AD4-8EAC-B2AABC0F9A24}" srcOrd="0" destOrd="2" presId="urn:microsoft.com/office/officeart/2005/8/layout/list1"/>
    <dgm:cxn modelId="{C6609733-D508-452E-A903-847FB8AA3CC4}" srcId="{10755B28-2221-4565-927B-1AAEE36F1A99}" destId="{7C65A603-F033-4ABE-9D2C-2D61F91922D9}" srcOrd="1" destOrd="0" parTransId="{AFA93020-330A-405F-AE0C-BE1AA56FC364}" sibTransId="{FB494458-35E0-4E40-B2E8-FBC7C3FF8F1B}"/>
    <dgm:cxn modelId="{303EE03B-4156-4FDD-992D-A16CC1B8A25D}" srcId="{10755B28-2221-4565-927B-1AAEE36F1A99}" destId="{BD82F0A8-E80E-40AE-80AE-8E7D7FAE14AB}" srcOrd="2" destOrd="0" parTransId="{44086886-F16C-45C2-BA87-32A52B8A88F2}" sibTransId="{2AA34A77-B4AC-4709-8D9C-F684C00C543C}"/>
    <dgm:cxn modelId="{6B4E2467-4FDF-4FB7-95D3-B82D0ABAD5B5}" type="presOf" srcId="{10755B28-2221-4565-927B-1AAEE36F1A99}" destId="{7479A440-161D-4ADA-8FDE-4B19C60FBBDC}" srcOrd="1" destOrd="0" presId="urn:microsoft.com/office/officeart/2005/8/layout/list1"/>
    <dgm:cxn modelId="{1BEFB04A-697A-4B4E-828B-39F2F2A08912}" type="presOf" srcId="{8273CB07-1504-46D1-8315-9AB588150426}" destId="{3528690E-1DDD-4AD4-8EAC-B2AABC0F9A24}" srcOrd="0" destOrd="4" presId="urn:microsoft.com/office/officeart/2005/8/layout/list1"/>
    <dgm:cxn modelId="{1B4A2B53-4026-44BA-94A1-51AE6E33C627}" type="presOf" srcId="{5A9FB7D3-C87B-47DC-A5D6-F0A193EF92D3}" destId="{3528690E-1DDD-4AD4-8EAC-B2AABC0F9A24}" srcOrd="0" destOrd="3" presId="urn:microsoft.com/office/officeart/2005/8/layout/list1"/>
    <dgm:cxn modelId="{4940D385-EF89-4EB6-9D0F-F49B3C28BD65}" srcId="{10755B28-2221-4565-927B-1AAEE36F1A99}" destId="{8273CB07-1504-46D1-8315-9AB588150426}" srcOrd="4" destOrd="0" parTransId="{788A9544-D45C-4099-8873-B2F0CA2E6131}" sibTransId="{88E6B8BD-E7A4-48E1-81D2-610F19030333}"/>
    <dgm:cxn modelId="{84D6A49E-F4FC-41A9-AC9A-75B6C9C9B2F3}" type="presOf" srcId="{7C65A603-F033-4ABE-9D2C-2D61F91922D9}" destId="{3528690E-1DDD-4AD4-8EAC-B2AABC0F9A24}" srcOrd="0" destOrd="1" presId="urn:microsoft.com/office/officeart/2005/8/layout/list1"/>
    <dgm:cxn modelId="{98C75EA6-56C1-43AB-9882-4DC81E4F3E53}" type="presOf" srcId="{19FC10A5-C479-4E71-8863-3465B1547386}" destId="{D0F966DB-60BD-4F44-901B-4DF8753AD74C}" srcOrd="0" destOrd="0" presId="urn:microsoft.com/office/officeart/2005/8/layout/list1"/>
    <dgm:cxn modelId="{D7A57EB9-44C8-4E0A-9266-9B2C97A91FFC}" srcId="{10755B28-2221-4565-927B-1AAEE36F1A99}" destId="{6A9BB067-3B3D-40CB-A8E9-3F2ABDD57F9E}" srcOrd="0" destOrd="0" parTransId="{B93BBA97-1F93-481F-B152-A1AD00E276A0}" sibTransId="{62B4B10E-45AC-40AB-A4F0-D4DC9542CF6D}"/>
    <dgm:cxn modelId="{FED694C9-630F-423C-9681-A996F901C945}" type="presOf" srcId="{10755B28-2221-4565-927B-1AAEE36F1A99}" destId="{D9ECD850-3506-4AB0-A470-96CDE55F968D}" srcOrd="0" destOrd="0" presId="urn:microsoft.com/office/officeart/2005/8/layout/list1"/>
    <dgm:cxn modelId="{A3897CDF-6944-4B95-8E6E-86DA6FA25BB5}" srcId="{19FC10A5-C479-4E71-8863-3465B1547386}" destId="{10755B28-2221-4565-927B-1AAEE36F1A99}" srcOrd="0" destOrd="0" parTransId="{ADDD07E5-53A1-4315-99DA-3578AB846C3A}" sibTransId="{82B35092-64A6-4F79-A6AD-219828108A42}"/>
    <dgm:cxn modelId="{DFD5E7DF-2BBA-4656-A1DF-E1F0E87B5C00}" srcId="{10755B28-2221-4565-927B-1AAEE36F1A99}" destId="{5A9FB7D3-C87B-47DC-A5D6-F0A193EF92D3}" srcOrd="3" destOrd="0" parTransId="{1FC8E819-67C6-45A4-8710-FC86D71238FA}" sibTransId="{16B09026-8B44-4930-BB5B-1109F85D23AE}"/>
    <dgm:cxn modelId="{F69F2DF8-86FE-4709-83ED-2CD3AFD282CF}" type="presOf" srcId="{6A9BB067-3B3D-40CB-A8E9-3F2ABDD57F9E}" destId="{3528690E-1DDD-4AD4-8EAC-B2AABC0F9A24}" srcOrd="0" destOrd="0" presId="urn:microsoft.com/office/officeart/2005/8/layout/list1"/>
    <dgm:cxn modelId="{0D4AFC7B-6F31-402B-9A75-F669FDD92F5C}" type="presParOf" srcId="{D0F966DB-60BD-4F44-901B-4DF8753AD74C}" destId="{6C57A3DF-90A9-4F0E-9BFB-8B9BD3160575}" srcOrd="0" destOrd="0" presId="urn:microsoft.com/office/officeart/2005/8/layout/list1"/>
    <dgm:cxn modelId="{5440B672-19E7-457C-B4CC-1104A3D6EB06}" type="presParOf" srcId="{6C57A3DF-90A9-4F0E-9BFB-8B9BD3160575}" destId="{D9ECD850-3506-4AB0-A470-96CDE55F968D}" srcOrd="0" destOrd="0" presId="urn:microsoft.com/office/officeart/2005/8/layout/list1"/>
    <dgm:cxn modelId="{EEF42006-7A1E-4B8E-B7C4-7E8AE2EF3351}" type="presParOf" srcId="{6C57A3DF-90A9-4F0E-9BFB-8B9BD3160575}" destId="{7479A440-161D-4ADA-8FDE-4B19C60FBBDC}" srcOrd="1" destOrd="0" presId="urn:microsoft.com/office/officeart/2005/8/layout/list1"/>
    <dgm:cxn modelId="{09497024-F2C5-4146-A319-CECC1058F68A}" type="presParOf" srcId="{D0F966DB-60BD-4F44-901B-4DF8753AD74C}" destId="{AB2D6EC7-CB3D-441F-AA19-A1CAC6DB0331}" srcOrd="1" destOrd="0" presId="urn:microsoft.com/office/officeart/2005/8/layout/list1"/>
    <dgm:cxn modelId="{6D9C9FB9-4F82-4397-9545-1BC8FF58D4B3}" type="presParOf" srcId="{D0F966DB-60BD-4F44-901B-4DF8753AD74C}" destId="{3528690E-1DDD-4AD4-8EAC-B2AABC0F9A2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8690E-1DDD-4AD4-8EAC-B2AABC0F9A24}">
      <dsp:nvSpPr>
        <dsp:cNvPr id="0" name=""/>
        <dsp:cNvSpPr/>
      </dsp:nvSpPr>
      <dsp:spPr>
        <a:xfrm>
          <a:off x="0" y="423237"/>
          <a:ext cx="5267053" cy="299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8782" tIns="583184" rIns="408782" bIns="199136" numCol="1" spcCol="1270" anchor="t" anchorCtr="0">
          <a:noAutofit/>
        </a:bodyPr>
        <a:lstStyle/>
        <a:p>
          <a:pPr marL="285750" lvl="1" indent="-285750" algn="l" defTabSz="1244600">
            <a:lnSpc>
              <a:spcPct val="90000"/>
            </a:lnSpc>
            <a:spcBef>
              <a:spcPct val="0"/>
            </a:spcBef>
            <a:spcAft>
              <a:spcPct val="15000"/>
            </a:spcAft>
            <a:buFont typeface="+mj-lt"/>
            <a:buAutoNum type="arabicPeriod"/>
          </a:pPr>
          <a:r>
            <a:rPr lang="en-US" sz="2800" kern="1200" dirty="0"/>
            <a:t>Scrum-Agile Roles</a:t>
          </a:r>
        </a:p>
        <a:p>
          <a:pPr marL="285750" lvl="1" indent="-285750" algn="l" defTabSz="1244600">
            <a:lnSpc>
              <a:spcPct val="90000"/>
            </a:lnSpc>
            <a:spcBef>
              <a:spcPct val="0"/>
            </a:spcBef>
            <a:spcAft>
              <a:spcPct val="15000"/>
            </a:spcAft>
            <a:buFont typeface="+mj-lt"/>
            <a:buAutoNum type="arabicPeriod"/>
          </a:pPr>
          <a:r>
            <a:rPr lang="en-US" sz="2800" kern="1200" dirty="0"/>
            <a:t>Agile Phases</a:t>
          </a:r>
        </a:p>
        <a:p>
          <a:pPr marL="285750" lvl="1" indent="-285750" algn="l" defTabSz="1244600">
            <a:lnSpc>
              <a:spcPct val="90000"/>
            </a:lnSpc>
            <a:spcBef>
              <a:spcPct val="0"/>
            </a:spcBef>
            <a:spcAft>
              <a:spcPct val="15000"/>
            </a:spcAft>
            <a:buFont typeface="+mj-lt"/>
            <a:buAutoNum type="arabicPeriod"/>
          </a:pPr>
          <a:r>
            <a:rPr lang="en-US" sz="2800" kern="1200" dirty="0"/>
            <a:t>Waterfall Method</a:t>
          </a:r>
        </a:p>
        <a:p>
          <a:pPr marL="285750" lvl="1" indent="-285750" algn="l" defTabSz="1244600">
            <a:lnSpc>
              <a:spcPct val="90000"/>
            </a:lnSpc>
            <a:spcBef>
              <a:spcPct val="0"/>
            </a:spcBef>
            <a:spcAft>
              <a:spcPct val="15000"/>
            </a:spcAft>
            <a:buFont typeface="+mj-lt"/>
            <a:buAutoNum type="arabicPeriod"/>
          </a:pPr>
          <a:r>
            <a:rPr lang="en-US" sz="2800" kern="1200" dirty="0"/>
            <a:t>Waterfall or Agile?</a:t>
          </a:r>
        </a:p>
        <a:p>
          <a:pPr marL="285750" lvl="1" indent="-285750" algn="l" defTabSz="1244600">
            <a:lnSpc>
              <a:spcPct val="90000"/>
            </a:lnSpc>
            <a:spcBef>
              <a:spcPct val="0"/>
            </a:spcBef>
            <a:spcAft>
              <a:spcPct val="15000"/>
            </a:spcAft>
            <a:buFont typeface="+mj-lt"/>
            <a:buAutoNum type="arabicPeriod"/>
          </a:pPr>
          <a:r>
            <a:rPr lang="en-US" sz="2800" kern="1200" dirty="0"/>
            <a:t>References</a:t>
          </a:r>
        </a:p>
      </dsp:txBody>
      <dsp:txXfrm>
        <a:off x="0" y="423237"/>
        <a:ext cx="5267053" cy="2998800"/>
      </dsp:txXfrm>
    </dsp:sp>
    <dsp:sp modelId="{7479A440-161D-4ADA-8FDE-4B19C60FBBDC}">
      <dsp:nvSpPr>
        <dsp:cNvPr id="0" name=""/>
        <dsp:cNvSpPr/>
      </dsp:nvSpPr>
      <dsp:spPr>
        <a:xfrm>
          <a:off x="263352" y="9957"/>
          <a:ext cx="3686937" cy="8265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357" tIns="0" rIns="139357" bIns="0" numCol="1" spcCol="1270" anchor="ctr" anchorCtr="0">
          <a:noAutofit/>
        </a:bodyPr>
        <a:lstStyle/>
        <a:p>
          <a:pPr marL="0" lvl="0" indent="0" algn="l" defTabSz="1244600">
            <a:lnSpc>
              <a:spcPct val="90000"/>
            </a:lnSpc>
            <a:spcBef>
              <a:spcPct val="0"/>
            </a:spcBef>
            <a:spcAft>
              <a:spcPct val="35000"/>
            </a:spcAft>
            <a:buNone/>
          </a:pPr>
          <a:r>
            <a:rPr lang="en-US" sz="2800" kern="1200"/>
            <a:t>Sections:</a:t>
          </a:r>
        </a:p>
      </dsp:txBody>
      <dsp:txXfrm>
        <a:off x="303701" y="50306"/>
        <a:ext cx="3606239"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4E56-2249-AE08-D7BA-7D4BAB5716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CDC808-AA63-D77F-5DE5-FED1CAF62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2B0DD9-E0BC-53CE-1E2E-3DF2041D5CEC}"/>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5" name="Footer Placeholder 4">
            <a:extLst>
              <a:ext uri="{FF2B5EF4-FFF2-40B4-BE49-F238E27FC236}">
                <a16:creationId xmlns:a16="http://schemas.microsoft.com/office/drawing/2014/main" id="{AB3DC09C-2C53-1872-DE43-45C12CCBB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3E007-9B2B-E3DC-CD6D-5639EE5452AE}"/>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243326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6510-B568-00B3-DEBE-79A2D43F9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A7C33-1542-9FB7-5209-C3C4BEF10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ED739-9D3D-4C31-4E17-15D2E2B29A8D}"/>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5" name="Footer Placeholder 4">
            <a:extLst>
              <a:ext uri="{FF2B5EF4-FFF2-40B4-BE49-F238E27FC236}">
                <a16:creationId xmlns:a16="http://schemas.microsoft.com/office/drawing/2014/main" id="{FD6AD626-85DD-AD06-E298-A10EF5099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B6187-E8F7-97AC-9008-C37599D2978E}"/>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116800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19CB8-1794-7343-5FC1-367E046049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6DD16-0714-53C0-0053-0BE702683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8D64B-1DFD-633D-C1DB-32FC55715BAA}"/>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5" name="Footer Placeholder 4">
            <a:extLst>
              <a:ext uri="{FF2B5EF4-FFF2-40B4-BE49-F238E27FC236}">
                <a16:creationId xmlns:a16="http://schemas.microsoft.com/office/drawing/2014/main" id="{8235B4FA-E2B5-7856-FEF2-A0A17EAA4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1FB0-E556-EADD-7941-A08657D67259}"/>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76395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6EE1-DBF7-1ACF-EFEF-293C5838D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11F23-7232-76CA-64AF-E676F7126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8768E-F1EA-3DB1-1D4C-8DDE865E5F7E}"/>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5" name="Footer Placeholder 4">
            <a:extLst>
              <a:ext uri="{FF2B5EF4-FFF2-40B4-BE49-F238E27FC236}">
                <a16:creationId xmlns:a16="http://schemas.microsoft.com/office/drawing/2014/main" id="{49ECA1E8-D9E2-2603-00E3-00D3ACCEE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D8DD8-49A1-ABE4-245B-2D93D4872895}"/>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222069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A5FE-AD25-C556-7978-CC0E38887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4A00F-6EB8-0915-2A8F-69894EFBD2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A0C7A6-71A9-915C-492D-83FB9CDC7D2B}"/>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5" name="Footer Placeholder 4">
            <a:extLst>
              <a:ext uri="{FF2B5EF4-FFF2-40B4-BE49-F238E27FC236}">
                <a16:creationId xmlns:a16="http://schemas.microsoft.com/office/drawing/2014/main" id="{4AAA5D63-A8B0-B8F2-0C5A-E49B1A3A8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8828E-A6BF-E1A7-0DDF-06845FC91B8E}"/>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2742972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5725-53AF-2D51-CE50-BBF8AD338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306FD-E04D-1062-3065-3D0FB552E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A47107-2EBE-FBF2-1C57-4E93B863C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E1F7D6-8952-6574-B960-39AEB2A51000}"/>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6" name="Footer Placeholder 5">
            <a:extLst>
              <a:ext uri="{FF2B5EF4-FFF2-40B4-BE49-F238E27FC236}">
                <a16:creationId xmlns:a16="http://schemas.microsoft.com/office/drawing/2014/main" id="{C4DC32EC-B8C8-23D2-FE40-590CCC81F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EDA4C-520F-14E0-04B2-C5DF21F1D8E9}"/>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33634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FC2C-D979-9B74-CAB5-9BB29DB1D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22007-C905-BCCD-A5D5-35BFC1DB9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57C2F-5BE8-5A31-E3CC-591011DD2C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1FFD2E-B276-7BC0-B3E5-9549DE1B8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CA45D-028B-045F-992A-4C9D00469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CB6027-B5B6-5255-C4C8-40F17EF77108}"/>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8" name="Footer Placeholder 7">
            <a:extLst>
              <a:ext uri="{FF2B5EF4-FFF2-40B4-BE49-F238E27FC236}">
                <a16:creationId xmlns:a16="http://schemas.microsoft.com/office/drawing/2014/main" id="{01456903-7C2A-BC48-36AD-20249B7B9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01F5A1-932D-9307-0E01-68E57E9EBA2D}"/>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261133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3FF8-8EA4-F510-7627-1A34FE93A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12C34-7307-1464-8429-D517C9588F3A}"/>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4" name="Footer Placeholder 3">
            <a:extLst>
              <a:ext uri="{FF2B5EF4-FFF2-40B4-BE49-F238E27FC236}">
                <a16:creationId xmlns:a16="http://schemas.microsoft.com/office/drawing/2014/main" id="{EE779925-5446-66A6-16EA-C59584663C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FDA42-8DA1-9241-2A67-F61FB32469F8}"/>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305915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F552D-360E-F043-A3E3-C725AC0F44C7}"/>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3" name="Footer Placeholder 2">
            <a:extLst>
              <a:ext uri="{FF2B5EF4-FFF2-40B4-BE49-F238E27FC236}">
                <a16:creationId xmlns:a16="http://schemas.microsoft.com/office/drawing/2014/main" id="{2D29B422-1FE3-2FC7-AF4C-68086DB1B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E8ED51-52E8-E997-E1DA-CEA7432EF856}"/>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197233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F71C-E8FD-7761-C767-B532CC8EC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2B3E4-4E86-CCFF-013A-DF923048D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A81B4-2C42-9923-18CA-E605C106C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5429B-DB7B-3C77-E9B2-3787BA4E9D33}"/>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6" name="Footer Placeholder 5">
            <a:extLst>
              <a:ext uri="{FF2B5EF4-FFF2-40B4-BE49-F238E27FC236}">
                <a16:creationId xmlns:a16="http://schemas.microsoft.com/office/drawing/2014/main" id="{A06E2B67-43A0-4E55-3F86-B0BBB90FA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21C3C-6ED5-7F87-4A32-6BB988EB9B94}"/>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22976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DC66-75D9-E21A-5862-4ACF7193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2530DB-5344-8479-B398-C661B3C90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1617D9-1349-DE4D-C8F5-C8EFBC42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072D6-25EF-4179-2539-594156F66073}"/>
              </a:ext>
            </a:extLst>
          </p:cNvPr>
          <p:cNvSpPr>
            <a:spLocks noGrp="1"/>
          </p:cNvSpPr>
          <p:nvPr>
            <p:ph type="dt" sz="half" idx="10"/>
          </p:nvPr>
        </p:nvSpPr>
        <p:spPr/>
        <p:txBody>
          <a:bodyPr/>
          <a:lstStyle/>
          <a:p>
            <a:fld id="{A1B801B2-8BFF-4F1A-956F-B75D99AA5A8F}" type="datetimeFigureOut">
              <a:rPr lang="en-US" smtClean="0"/>
              <a:t>10/20/2024</a:t>
            </a:fld>
            <a:endParaRPr lang="en-US"/>
          </a:p>
        </p:txBody>
      </p:sp>
      <p:sp>
        <p:nvSpPr>
          <p:cNvPr id="6" name="Footer Placeholder 5">
            <a:extLst>
              <a:ext uri="{FF2B5EF4-FFF2-40B4-BE49-F238E27FC236}">
                <a16:creationId xmlns:a16="http://schemas.microsoft.com/office/drawing/2014/main" id="{EFBF9A7F-1A5B-8B89-92A3-9EAB9BBA4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A660E-3442-CE27-75B6-2B8B9B038326}"/>
              </a:ext>
            </a:extLst>
          </p:cNvPr>
          <p:cNvSpPr>
            <a:spLocks noGrp="1"/>
          </p:cNvSpPr>
          <p:nvPr>
            <p:ph type="sldNum" sz="quarter" idx="12"/>
          </p:nvPr>
        </p:nvSpPr>
        <p:spPr/>
        <p:txBody>
          <a:bodyPr/>
          <a:lstStyle/>
          <a:p>
            <a:fld id="{F72C215B-43C0-4ECF-9B72-157C533593E3}" type="slidenum">
              <a:rPr lang="en-US" smtClean="0"/>
              <a:t>‹#›</a:t>
            </a:fld>
            <a:endParaRPr lang="en-US"/>
          </a:p>
        </p:txBody>
      </p:sp>
    </p:spTree>
    <p:extLst>
      <p:ext uri="{BB962C8B-B14F-4D97-AF65-F5344CB8AC3E}">
        <p14:creationId xmlns:p14="http://schemas.microsoft.com/office/powerpoint/2010/main" val="247867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FEB4E-7147-5217-FDFC-0350CB042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DC080B-236C-8F7F-A6C5-E7DA0A268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CFABD-7F6E-D697-4054-0940CCE12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B801B2-8BFF-4F1A-956F-B75D99AA5A8F}" type="datetimeFigureOut">
              <a:rPr lang="en-US" smtClean="0"/>
              <a:t>10/20/2024</a:t>
            </a:fld>
            <a:endParaRPr lang="en-US"/>
          </a:p>
        </p:txBody>
      </p:sp>
      <p:sp>
        <p:nvSpPr>
          <p:cNvPr id="5" name="Footer Placeholder 4">
            <a:extLst>
              <a:ext uri="{FF2B5EF4-FFF2-40B4-BE49-F238E27FC236}">
                <a16:creationId xmlns:a16="http://schemas.microsoft.com/office/drawing/2014/main" id="{8F4BA648-913A-546E-2679-72C913B01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C37B4A-8FA7-6161-B73B-3AE83E7E8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2C215B-43C0-4ECF-9B72-157C533593E3}" type="slidenum">
              <a:rPr lang="en-US" smtClean="0"/>
              <a:t>‹#›</a:t>
            </a:fld>
            <a:endParaRPr lang="en-US"/>
          </a:p>
        </p:txBody>
      </p:sp>
    </p:spTree>
    <p:extLst>
      <p:ext uri="{BB962C8B-B14F-4D97-AF65-F5344CB8AC3E}">
        <p14:creationId xmlns:p14="http://schemas.microsoft.com/office/powerpoint/2010/main" val="141580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5971-EFAF-5098-D4DB-D5F911290A1F}"/>
              </a:ext>
            </a:extLst>
          </p:cNvPr>
          <p:cNvSpPr>
            <a:spLocks noGrp="1"/>
          </p:cNvSpPr>
          <p:nvPr>
            <p:ph type="ctrTitle"/>
          </p:nvPr>
        </p:nvSpPr>
        <p:spPr>
          <a:xfrm>
            <a:off x="109728" y="97588"/>
            <a:ext cx="5824728" cy="3431996"/>
          </a:xfrm>
        </p:spPr>
        <p:txBody>
          <a:bodyPr>
            <a:normAutofit/>
          </a:bodyPr>
          <a:lstStyle/>
          <a:p>
            <a:pPr algn="l"/>
            <a:r>
              <a:rPr lang="en-US"/>
              <a:t>CS 250</a:t>
            </a:r>
            <a:br>
              <a:rPr lang="en-US"/>
            </a:br>
            <a:r>
              <a:rPr lang="en-US"/>
              <a:t>Assignment 7-1 </a:t>
            </a:r>
            <a:br>
              <a:rPr lang="en-US"/>
            </a:br>
            <a:r>
              <a:rPr lang="en-US"/>
              <a:t>Agile Presentation</a:t>
            </a:r>
            <a:br>
              <a:rPr lang="en-US"/>
            </a:br>
            <a:r>
              <a:rPr lang="en-US"/>
              <a:t>Alex Hitchens</a:t>
            </a:r>
            <a:endParaRPr lang="en-US" dirty="0"/>
          </a:p>
        </p:txBody>
      </p:sp>
      <p:graphicFrame>
        <p:nvGraphicFramePr>
          <p:cNvPr id="6" name="Title 1">
            <a:extLst>
              <a:ext uri="{FF2B5EF4-FFF2-40B4-BE49-F238E27FC236}">
                <a16:creationId xmlns:a16="http://schemas.microsoft.com/office/drawing/2014/main" id="{F1529D1F-B161-0AD6-0571-BA55A4D3320B}"/>
              </a:ext>
            </a:extLst>
          </p:cNvPr>
          <p:cNvGraphicFramePr/>
          <p:nvPr>
            <p:extLst>
              <p:ext uri="{D42A27DB-BD31-4B8C-83A1-F6EECF244321}">
                <p14:modId xmlns:p14="http://schemas.microsoft.com/office/powerpoint/2010/main" val="4294486026"/>
              </p:ext>
            </p:extLst>
          </p:nvPr>
        </p:nvGraphicFramePr>
        <p:xfrm>
          <a:off x="6924947" y="3240050"/>
          <a:ext cx="5267053" cy="343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89CCB-EC64-5619-F64C-050B76F84EE9}"/>
              </a:ext>
            </a:extLst>
          </p:cNvPr>
          <p:cNvSpPr>
            <a:spLocks noGrp="1"/>
          </p:cNvSpPr>
          <p:nvPr>
            <p:ph type="title"/>
          </p:nvPr>
        </p:nvSpPr>
        <p:spPr>
          <a:xfrm>
            <a:off x="1043631" y="809898"/>
            <a:ext cx="9942716" cy="1554480"/>
          </a:xfrm>
        </p:spPr>
        <p:txBody>
          <a:bodyPr anchor="ctr">
            <a:normAutofit/>
          </a:bodyPr>
          <a:lstStyle/>
          <a:p>
            <a:r>
              <a:rPr lang="en-US" sz="4800"/>
              <a:t>Agile Phases</a:t>
            </a:r>
          </a:p>
        </p:txBody>
      </p:sp>
      <p:sp>
        <p:nvSpPr>
          <p:cNvPr id="3" name="Content Placeholder 2">
            <a:extLst>
              <a:ext uri="{FF2B5EF4-FFF2-40B4-BE49-F238E27FC236}">
                <a16:creationId xmlns:a16="http://schemas.microsoft.com/office/drawing/2014/main" id="{841A3DF4-DA3A-A479-09FA-920A7ADE1B9D}"/>
              </a:ext>
            </a:extLst>
          </p:cNvPr>
          <p:cNvSpPr>
            <a:spLocks noGrp="1"/>
          </p:cNvSpPr>
          <p:nvPr>
            <p:ph idx="1"/>
          </p:nvPr>
        </p:nvSpPr>
        <p:spPr>
          <a:xfrm>
            <a:off x="1045028" y="3017522"/>
            <a:ext cx="9941319" cy="3124658"/>
          </a:xfrm>
        </p:spPr>
        <p:txBody>
          <a:bodyPr anchor="ctr">
            <a:normAutofit/>
          </a:bodyPr>
          <a:lstStyle/>
          <a:p>
            <a:r>
              <a:rPr lang="en-US" u="sng" dirty="0"/>
              <a:t>Deployment</a:t>
            </a:r>
            <a:r>
              <a:rPr lang="en-US" dirty="0"/>
              <a:t> – </a:t>
            </a:r>
            <a:r>
              <a:rPr lang="en-US" sz="2400" dirty="0"/>
              <a:t>The end goal of every sprint is to have deployment of new features after each one. Meaning that each sprint should end in having some tangible value added to the project. What makes agile different then development methods like waterfall is that at the this point the cycle will repeat and a new sprint will be planned for. Final deployment is only entered when all User Stories are met, and the product backlog is complete.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84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55AC5-F016-4399-D5C7-A6C0354C6202}"/>
              </a:ext>
            </a:extLst>
          </p:cNvPr>
          <p:cNvSpPr>
            <a:spLocks noGrp="1"/>
          </p:cNvSpPr>
          <p:nvPr>
            <p:ph type="title"/>
          </p:nvPr>
        </p:nvSpPr>
        <p:spPr>
          <a:xfrm>
            <a:off x="1282963" y="1238080"/>
            <a:ext cx="9849751" cy="1349671"/>
          </a:xfrm>
        </p:spPr>
        <p:txBody>
          <a:bodyPr anchor="b">
            <a:normAutofit/>
          </a:bodyPr>
          <a:lstStyle/>
          <a:p>
            <a:r>
              <a:rPr lang="en-US" sz="5400"/>
              <a:t>Waterfall Method</a:t>
            </a:r>
          </a:p>
        </p:txBody>
      </p:sp>
      <p:sp>
        <p:nvSpPr>
          <p:cNvPr id="3" name="Content Placeholder 2">
            <a:extLst>
              <a:ext uri="{FF2B5EF4-FFF2-40B4-BE49-F238E27FC236}">
                <a16:creationId xmlns:a16="http://schemas.microsoft.com/office/drawing/2014/main" id="{191DFF2B-6C77-11E7-0F43-3A30BB3DFAB6}"/>
              </a:ext>
            </a:extLst>
          </p:cNvPr>
          <p:cNvSpPr>
            <a:spLocks noGrp="1"/>
          </p:cNvSpPr>
          <p:nvPr>
            <p:ph idx="1"/>
          </p:nvPr>
        </p:nvSpPr>
        <p:spPr>
          <a:xfrm>
            <a:off x="1289304" y="2902913"/>
            <a:ext cx="9849751" cy="3032168"/>
          </a:xfrm>
        </p:spPr>
        <p:txBody>
          <a:bodyPr anchor="ctr">
            <a:normAutofit/>
          </a:bodyPr>
          <a:lstStyle/>
          <a:p>
            <a:r>
              <a:rPr lang="en-US" sz="2000"/>
              <a:t>This project would have been very different had it been done in a waterfall method:</a:t>
            </a:r>
          </a:p>
          <a:p>
            <a:pPr lvl="1"/>
            <a:r>
              <a:rPr lang="en-US" sz="2000"/>
              <a:t>Upfront Planning – More information about the project would be required in the beginning and less flexibility and room for change would be afforded after development had started.</a:t>
            </a:r>
          </a:p>
          <a:p>
            <a:pPr lvl="1"/>
            <a:r>
              <a:rPr lang="en-US" sz="2000"/>
              <a:t>Complete Implementation – Before testing and deploying the code in its entirety must be written. In this sprint we worked on individual User Stories and completed individual parts but for waterfall it must all be done in one phase.</a:t>
            </a:r>
          </a:p>
          <a:p>
            <a:pPr lvl="1"/>
            <a:r>
              <a:rPr lang="en-US" sz="2000"/>
              <a:t>Testing and Maintenance – Testing goes from a per sprint thing to a complete testing of the whole project thing as well as having to generate addition patches and updates to provide maintenance once released.</a:t>
            </a:r>
          </a:p>
        </p:txBody>
      </p:sp>
    </p:spTree>
    <p:extLst>
      <p:ext uri="{BB962C8B-B14F-4D97-AF65-F5344CB8AC3E}">
        <p14:creationId xmlns:p14="http://schemas.microsoft.com/office/powerpoint/2010/main" val="377387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A7EB4CF-C661-F9BD-330E-A7DDC95B9530}"/>
              </a:ext>
            </a:extLst>
          </p:cNvPr>
          <p:cNvSpPr>
            <a:spLocks noGrp="1"/>
          </p:cNvSpPr>
          <p:nvPr>
            <p:ph type="title"/>
          </p:nvPr>
        </p:nvSpPr>
        <p:spPr>
          <a:xfrm>
            <a:off x="1350672" y="8697"/>
            <a:ext cx="10515600" cy="1828444"/>
          </a:xfrm>
        </p:spPr>
        <p:txBody>
          <a:bodyPr vert="horz" lIns="91440" tIns="45720" rIns="91440" bIns="45720" rtlCol="0" anchor="ctr">
            <a:normAutofit/>
          </a:bodyPr>
          <a:lstStyle/>
          <a:p>
            <a:r>
              <a:rPr lang="en-US" sz="5200" kern="1200" dirty="0">
                <a:solidFill>
                  <a:schemeClr val="tx1"/>
                </a:solidFill>
                <a:latin typeface="+mj-lt"/>
                <a:ea typeface="+mj-ea"/>
                <a:cs typeface="+mj-cs"/>
              </a:rPr>
              <a:t>Waterfall or Agile Method?</a:t>
            </a:r>
          </a:p>
        </p:txBody>
      </p:sp>
      <p:sp>
        <p:nvSpPr>
          <p:cNvPr id="13" name="Content Placeholder 2">
            <a:extLst>
              <a:ext uri="{FF2B5EF4-FFF2-40B4-BE49-F238E27FC236}">
                <a16:creationId xmlns:a16="http://schemas.microsoft.com/office/drawing/2014/main" id="{ABE7ADF7-98F7-6A76-29E8-A8060AC06504}"/>
              </a:ext>
            </a:extLst>
          </p:cNvPr>
          <p:cNvSpPr>
            <a:spLocks noGrp="1"/>
          </p:cNvSpPr>
          <p:nvPr>
            <p:ph idx="1"/>
          </p:nvPr>
        </p:nvSpPr>
        <p:spPr>
          <a:xfrm>
            <a:off x="745046" y="1523728"/>
            <a:ext cx="5158427" cy="4666759"/>
          </a:xfrm>
        </p:spPr>
        <p:txBody>
          <a:bodyPr vert="horz" lIns="91440" tIns="45720" rIns="91440" bIns="45720" rtlCol="0">
            <a:normAutofit lnSpcReduction="10000"/>
          </a:bodyPr>
          <a:lstStyle/>
          <a:p>
            <a:r>
              <a:rPr lang="en-US" dirty="0"/>
              <a:t>Waterfall:</a:t>
            </a:r>
          </a:p>
          <a:p>
            <a:pPr lvl="1"/>
            <a:r>
              <a:rPr lang="en-US" sz="2000" dirty="0"/>
              <a:t>Great for well defined projects where the stake holders have all requirements listed prior to the start.</a:t>
            </a:r>
          </a:p>
          <a:p>
            <a:pPr lvl="1"/>
            <a:r>
              <a:rPr lang="en-US" sz="2000" dirty="0"/>
              <a:t>Great for compliance heavy projects where the project involves industry regulations such as in health care or the military so each stage can be signed off on before continuing. </a:t>
            </a:r>
          </a:p>
          <a:p>
            <a:pPr lvl="1"/>
            <a:r>
              <a:rPr lang="en-US" sz="2000" dirty="0"/>
              <a:t>Great for short term projects with limited scope. If you are in a time crunch and multiple iterations aren’t possible waterfall allows for planning of specific times. </a:t>
            </a:r>
          </a:p>
          <a:p>
            <a:pPr lvl="1"/>
            <a:r>
              <a:rPr lang="en-US" sz="2000" dirty="0"/>
              <a:t>Great for projects that require upfront planning ahead of time before coding starts.</a:t>
            </a:r>
          </a:p>
        </p:txBody>
      </p:sp>
      <p:sp>
        <p:nvSpPr>
          <p:cNvPr id="15" name="Content Placeholder 2">
            <a:extLst>
              <a:ext uri="{FF2B5EF4-FFF2-40B4-BE49-F238E27FC236}">
                <a16:creationId xmlns:a16="http://schemas.microsoft.com/office/drawing/2014/main" id="{ECAB158A-74D4-1799-7344-64056642F1A7}"/>
              </a:ext>
            </a:extLst>
          </p:cNvPr>
          <p:cNvSpPr txBox="1">
            <a:spLocks/>
          </p:cNvSpPr>
          <p:nvPr/>
        </p:nvSpPr>
        <p:spPr>
          <a:xfrm>
            <a:off x="6095999" y="1523727"/>
            <a:ext cx="5164645" cy="46667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Agile:</a:t>
            </a:r>
          </a:p>
          <a:p>
            <a:pPr lvl="1"/>
            <a:r>
              <a:rPr lang="en-US" sz="1600" dirty="0"/>
              <a:t>Great for staying flexible. Due to short sprint periods pivoting direction in a project is less detrimental.</a:t>
            </a:r>
          </a:p>
          <a:p>
            <a:pPr lvl="1"/>
            <a:r>
              <a:rPr lang="en-US" sz="1600" dirty="0"/>
              <a:t>Great for quick feed back. Small groups and constant interaction between the team ensures communication stays open and flowing between team members and stake holders alike.</a:t>
            </a:r>
          </a:p>
          <a:p>
            <a:pPr lvl="1"/>
            <a:r>
              <a:rPr lang="en-US" sz="1600" dirty="0"/>
              <a:t>Great for continuous delivery. Every sprint strives to produce deployable product, so every sprint increments the over all product. A big picture and how the features interact can be seen quicker then waterfall.</a:t>
            </a:r>
          </a:p>
          <a:p>
            <a:pPr lvl="1"/>
            <a:r>
              <a:rPr lang="en-US" sz="1600" dirty="0"/>
              <a:t>Great for improved quality. Constant testing and improving means the teams always strive to make the deliverables fully tested and perfected each time.</a:t>
            </a:r>
          </a:p>
          <a:p>
            <a:pPr lvl="1"/>
            <a:r>
              <a:rPr lang="en-US" sz="1600" dirty="0"/>
              <a:t>Great for modularity. User stories provide separate features to be added that increment in individual parts versus waterfall where everything is made at the same time. </a:t>
            </a:r>
          </a:p>
        </p:txBody>
      </p:sp>
    </p:spTree>
    <p:extLst>
      <p:ext uri="{BB962C8B-B14F-4D97-AF65-F5344CB8AC3E}">
        <p14:creationId xmlns:p14="http://schemas.microsoft.com/office/powerpoint/2010/main" val="62284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F3438-7172-B30A-B434-A008E86BD194}"/>
              </a:ext>
            </a:extLst>
          </p:cNvPr>
          <p:cNvSpPr>
            <a:spLocks noGrp="1"/>
          </p:cNvSpPr>
          <p:nvPr>
            <p:ph type="title"/>
          </p:nvPr>
        </p:nvSpPr>
        <p:spPr>
          <a:xfrm>
            <a:off x="1043631" y="809898"/>
            <a:ext cx="9942716" cy="1554480"/>
          </a:xfrm>
        </p:spPr>
        <p:txBody>
          <a:bodyPr anchor="ctr">
            <a:normAutofit/>
          </a:bodyPr>
          <a:lstStyle/>
          <a:p>
            <a:r>
              <a:rPr lang="en-US" sz="4800"/>
              <a:t>References:</a:t>
            </a:r>
          </a:p>
        </p:txBody>
      </p:sp>
      <p:sp>
        <p:nvSpPr>
          <p:cNvPr id="3" name="Content Placeholder 2">
            <a:extLst>
              <a:ext uri="{FF2B5EF4-FFF2-40B4-BE49-F238E27FC236}">
                <a16:creationId xmlns:a16="http://schemas.microsoft.com/office/drawing/2014/main" id="{B4E14674-7D3A-3DCC-9FFB-A6C778C49202}"/>
              </a:ext>
            </a:extLst>
          </p:cNvPr>
          <p:cNvSpPr>
            <a:spLocks noGrp="1"/>
          </p:cNvSpPr>
          <p:nvPr>
            <p:ph idx="1"/>
          </p:nvPr>
        </p:nvSpPr>
        <p:spPr>
          <a:xfrm>
            <a:off x="1045028" y="3017522"/>
            <a:ext cx="9941319" cy="3124658"/>
          </a:xfrm>
        </p:spPr>
        <p:txBody>
          <a:bodyPr anchor="ctr">
            <a:normAutofit/>
          </a:bodyPr>
          <a:lstStyle/>
          <a:p>
            <a:pPr marL="0" indent="0">
              <a:buNone/>
            </a:pPr>
            <a:r>
              <a:rPr lang="en-US" sz="2000" kern="100">
                <a:effectLst/>
                <a:ea typeface="Yu Gothic" panose="020B0400000000000000" pitchFamily="34" charset="-128"/>
                <a:cs typeface="Times New Roman" panose="02020603050405020304" pitchFamily="18" charset="0"/>
              </a:rPr>
              <a:t>Charles G. Cobb. 2015. </a:t>
            </a:r>
            <a:r>
              <a:rPr lang="en-US" sz="2000" i="1" kern="100">
                <a:effectLst/>
                <a:ea typeface="Yu Gothic" panose="020B0400000000000000" pitchFamily="34" charset="-128"/>
                <a:cs typeface="Times New Roman" panose="02020603050405020304" pitchFamily="18" charset="0"/>
              </a:rPr>
              <a:t>The Project Manager’s Guide to Mastering Agile : Principles and Practices for an Adaptive Approach</a:t>
            </a:r>
            <a:r>
              <a:rPr lang="en-US" sz="2000" kern="100">
                <a:effectLst/>
                <a:ea typeface="Yu Gothic" panose="020B0400000000000000" pitchFamily="34" charset="-128"/>
                <a:cs typeface="Times New Roman" panose="02020603050405020304" pitchFamily="18" charset="0"/>
              </a:rPr>
              <a:t>. Hoboken: Wiley. https://search.ebscohost.com/login.aspx?direct=true&amp;AuthType=ip,shib&amp;db=nlebk&amp;AN=937009&amp;site=ehost-live.</a:t>
            </a:r>
            <a:endParaRPr lang="en-US" sz="2000">
              <a:effectLst/>
            </a:endParaRPr>
          </a:p>
          <a:p>
            <a:pPr marL="0" indent="0">
              <a:buNone/>
            </a:pPr>
            <a:r>
              <a:rPr lang="en-US" sz="2000">
                <a:effectLst/>
              </a:rPr>
              <a:t>Overeem, B. (2016, April 15). </a:t>
            </a:r>
            <a:r>
              <a:rPr lang="en-US" sz="2000" i="1">
                <a:effectLst/>
              </a:rPr>
              <a:t>Characteristics of a great scrum team</a:t>
            </a:r>
            <a:r>
              <a:rPr lang="en-US" sz="2000">
                <a:effectLst/>
              </a:rPr>
              <a:t>. InfoQ. https://www.infoq.com/articles/great-scrum-team/ </a:t>
            </a:r>
          </a:p>
          <a:p>
            <a:pPr marL="0" indent="0">
              <a:buNone/>
            </a:pPr>
            <a:r>
              <a:rPr lang="en-US" sz="2000" i="1">
                <a:effectLst/>
              </a:rPr>
              <a:t>What is Scrum?</a:t>
            </a:r>
            <a:r>
              <a:rPr lang="en-US" sz="2000">
                <a:effectLst/>
              </a:rPr>
              <a:t>. Home | Scrum Guides. (n.d.). https://scrumguides.org/ </a:t>
            </a:r>
            <a:endParaRPr lang="en-US" sz="2000" i="1">
              <a:effectLst/>
            </a:endParaRPr>
          </a:p>
          <a:p>
            <a:pPr marL="0" indent="0">
              <a:buNone/>
            </a:pPr>
            <a:r>
              <a:rPr lang="en-US" sz="2000" i="1">
                <a:effectLst/>
              </a:rPr>
              <a:t>SDLC - Overview</a:t>
            </a:r>
            <a:r>
              <a:rPr lang="en-US" sz="2000">
                <a:effectLst/>
              </a:rPr>
              <a:t>. Tutorialspoint. (n.d.). https://www.tutorialspoint.com/sdlc/sdlc_overview.htm </a:t>
            </a:r>
          </a:p>
          <a:p>
            <a:pPr marL="0" indent="0">
              <a:buNone/>
            </a:pPr>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59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A3039-517B-DAA0-8C97-59CB88660A81}"/>
              </a:ext>
            </a:extLst>
          </p:cNvPr>
          <p:cNvSpPr>
            <a:spLocks noGrp="1"/>
          </p:cNvSpPr>
          <p:nvPr>
            <p:ph type="title"/>
          </p:nvPr>
        </p:nvSpPr>
        <p:spPr>
          <a:xfrm>
            <a:off x="645065" y="1463040"/>
            <a:ext cx="3796306" cy="2690949"/>
          </a:xfrm>
        </p:spPr>
        <p:txBody>
          <a:bodyPr anchor="t">
            <a:normAutofit/>
          </a:bodyPr>
          <a:lstStyle/>
          <a:p>
            <a:r>
              <a:rPr lang="en-US" sz="4800"/>
              <a:t>Scrum-Agile Roles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52E67-8E46-1042-1BE4-F8800DF7B07D}"/>
              </a:ext>
            </a:extLst>
          </p:cNvPr>
          <p:cNvSpPr>
            <a:spLocks noGrp="1"/>
          </p:cNvSpPr>
          <p:nvPr>
            <p:ph idx="1"/>
          </p:nvPr>
        </p:nvSpPr>
        <p:spPr>
          <a:xfrm>
            <a:off x="5656218" y="1463039"/>
            <a:ext cx="5542387" cy="4300447"/>
          </a:xfrm>
        </p:spPr>
        <p:txBody>
          <a:bodyPr anchor="t">
            <a:normAutofit lnSpcReduction="10000"/>
          </a:bodyPr>
          <a:lstStyle/>
          <a:p>
            <a:pPr marL="0" indent="0">
              <a:buNone/>
            </a:pPr>
            <a:r>
              <a:rPr lang="en-US" u="sng" dirty="0"/>
              <a:t>Scrum Master</a:t>
            </a:r>
            <a:r>
              <a:rPr lang="en-US" dirty="0"/>
              <a:t>:</a:t>
            </a:r>
          </a:p>
          <a:p>
            <a:pPr marL="0" indent="0">
              <a:buNone/>
            </a:pPr>
            <a:r>
              <a:rPr lang="en-US" sz="2000" dirty="0"/>
              <a:t>In charge of facilitating the Scrum Environment and maximizing the effectiveness of that environment by removing obstacles and training the team.</a:t>
            </a:r>
          </a:p>
          <a:p>
            <a:pPr marL="0" indent="0">
              <a:buNone/>
            </a:pPr>
            <a:r>
              <a:rPr lang="en-US" sz="2000" dirty="0"/>
              <a:t>Responsibilities:</a:t>
            </a:r>
          </a:p>
          <a:p>
            <a:pPr marL="0" indent="0">
              <a:buNone/>
            </a:pPr>
            <a:r>
              <a:rPr lang="en-US" sz="2000" dirty="0"/>
              <a:t>Servant Leader – Focuses on needs of the team.</a:t>
            </a:r>
          </a:p>
          <a:p>
            <a:pPr marL="0" indent="0">
              <a:buNone/>
            </a:pPr>
            <a:r>
              <a:rPr lang="en-US" sz="2000" dirty="0"/>
              <a:t>Coach – Believes in elevating the team through training both in the project and in Scrum methodology.</a:t>
            </a:r>
          </a:p>
          <a:p>
            <a:pPr marL="0" indent="0">
              <a:buNone/>
            </a:pPr>
            <a:r>
              <a:rPr lang="en-US" sz="2000" dirty="0"/>
              <a:t>Manager – Effectively Implements Scrum environment through planning and organizing meetings.</a:t>
            </a:r>
          </a:p>
        </p:txBody>
      </p:sp>
    </p:spTree>
    <p:extLst>
      <p:ext uri="{BB962C8B-B14F-4D97-AF65-F5344CB8AC3E}">
        <p14:creationId xmlns:p14="http://schemas.microsoft.com/office/powerpoint/2010/main" val="301117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A3039-517B-DAA0-8C97-59CB88660A81}"/>
              </a:ext>
            </a:extLst>
          </p:cNvPr>
          <p:cNvSpPr>
            <a:spLocks noGrp="1"/>
          </p:cNvSpPr>
          <p:nvPr>
            <p:ph type="title"/>
          </p:nvPr>
        </p:nvSpPr>
        <p:spPr>
          <a:xfrm>
            <a:off x="645065" y="1463040"/>
            <a:ext cx="3796306" cy="2690949"/>
          </a:xfrm>
        </p:spPr>
        <p:txBody>
          <a:bodyPr anchor="t">
            <a:normAutofit/>
          </a:bodyPr>
          <a:lstStyle/>
          <a:p>
            <a:r>
              <a:rPr lang="en-US" sz="4800"/>
              <a:t>Scrum-Agile Roles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52E67-8E46-1042-1BE4-F8800DF7B07D}"/>
              </a:ext>
            </a:extLst>
          </p:cNvPr>
          <p:cNvSpPr>
            <a:spLocks noGrp="1"/>
          </p:cNvSpPr>
          <p:nvPr>
            <p:ph idx="1"/>
          </p:nvPr>
        </p:nvSpPr>
        <p:spPr>
          <a:xfrm>
            <a:off x="5656218" y="1463039"/>
            <a:ext cx="5542387" cy="4300447"/>
          </a:xfrm>
        </p:spPr>
        <p:txBody>
          <a:bodyPr anchor="t">
            <a:normAutofit/>
          </a:bodyPr>
          <a:lstStyle/>
          <a:p>
            <a:pPr marL="0" indent="0">
              <a:buNone/>
            </a:pPr>
            <a:r>
              <a:rPr lang="en-US" u="sng" dirty="0"/>
              <a:t>Product Owner</a:t>
            </a:r>
            <a:r>
              <a:rPr lang="en-US" dirty="0"/>
              <a:t>:</a:t>
            </a:r>
          </a:p>
          <a:p>
            <a:pPr marL="0" indent="0">
              <a:buNone/>
            </a:pPr>
            <a:r>
              <a:rPr lang="en-US" sz="2000" dirty="0"/>
              <a:t>In charge of maximizing the effectiveness of the product and representing the stake holder perspective to the teams.</a:t>
            </a:r>
          </a:p>
          <a:p>
            <a:pPr marL="0" indent="0">
              <a:buNone/>
            </a:pPr>
            <a:r>
              <a:rPr lang="en-US" sz="2000" dirty="0"/>
              <a:t>Responsibilities :</a:t>
            </a:r>
          </a:p>
          <a:p>
            <a:pPr marL="0" indent="0">
              <a:buNone/>
            </a:pPr>
            <a:r>
              <a:rPr lang="en-US" sz="2000" dirty="0"/>
              <a:t>Product Backlog – Responsible for the product back log and it’s priority.</a:t>
            </a:r>
          </a:p>
          <a:p>
            <a:pPr marL="0" indent="0">
              <a:buNone/>
            </a:pPr>
            <a:r>
              <a:rPr lang="en-US" sz="2000" dirty="0"/>
              <a:t>Generate User Stories – Becomes the voice of stake holder by conducting interviews with them and turning their vision in User Stories.</a:t>
            </a:r>
          </a:p>
          <a:p>
            <a:pPr marL="0" indent="0">
              <a:buNone/>
            </a:pPr>
            <a:r>
              <a:rPr lang="en-US" sz="2000" dirty="0"/>
              <a:t>Is Empowered – Can make day to day decisions to help clarify the product to the team.</a:t>
            </a:r>
          </a:p>
        </p:txBody>
      </p:sp>
    </p:spTree>
    <p:extLst>
      <p:ext uri="{BB962C8B-B14F-4D97-AF65-F5344CB8AC3E}">
        <p14:creationId xmlns:p14="http://schemas.microsoft.com/office/powerpoint/2010/main" val="32382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A3039-517B-DAA0-8C97-59CB88660A81}"/>
              </a:ext>
            </a:extLst>
          </p:cNvPr>
          <p:cNvSpPr>
            <a:spLocks noGrp="1"/>
          </p:cNvSpPr>
          <p:nvPr>
            <p:ph type="title"/>
          </p:nvPr>
        </p:nvSpPr>
        <p:spPr>
          <a:xfrm>
            <a:off x="645065" y="1463040"/>
            <a:ext cx="3796306" cy="2690949"/>
          </a:xfrm>
        </p:spPr>
        <p:txBody>
          <a:bodyPr anchor="t">
            <a:normAutofit/>
          </a:bodyPr>
          <a:lstStyle/>
          <a:p>
            <a:r>
              <a:rPr lang="en-US" sz="4800"/>
              <a:t>Scrum-Agile Roles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52E67-8E46-1042-1BE4-F8800DF7B07D}"/>
              </a:ext>
            </a:extLst>
          </p:cNvPr>
          <p:cNvSpPr>
            <a:spLocks noGrp="1"/>
          </p:cNvSpPr>
          <p:nvPr>
            <p:ph idx="1"/>
          </p:nvPr>
        </p:nvSpPr>
        <p:spPr>
          <a:xfrm>
            <a:off x="5656218" y="1463039"/>
            <a:ext cx="5542387" cy="4300447"/>
          </a:xfrm>
        </p:spPr>
        <p:txBody>
          <a:bodyPr anchor="t">
            <a:normAutofit/>
          </a:bodyPr>
          <a:lstStyle/>
          <a:p>
            <a:pPr marL="0" indent="0">
              <a:buNone/>
            </a:pPr>
            <a:r>
              <a:rPr lang="en-US" u="sng" dirty="0"/>
              <a:t>Tester</a:t>
            </a:r>
            <a:r>
              <a:rPr lang="en-US" dirty="0"/>
              <a:t>:</a:t>
            </a:r>
          </a:p>
          <a:p>
            <a:pPr marL="0" indent="0">
              <a:buNone/>
            </a:pPr>
            <a:r>
              <a:rPr lang="en-US" sz="2200" dirty="0"/>
              <a:t>In charge of generating Unit Tests from the User Stories.</a:t>
            </a:r>
          </a:p>
          <a:p>
            <a:pPr marL="0" indent="0">
              <a:buNone/>
            </a:pPr>
            <a:r>
              <a:rPr lang="en-US" sz="2200" dirty="0"/>
              <a:t>Responsibilities :</a:t>
            </a:r>
          </a:p>
          <a:p>
            <a:pPr marL="0" indent="0">
              <a:buNone/>
            </a:pPr>
            <a:r>
              <a:rPr lang="en-US" sz="2200" dirty="0"/>
              <a:t>Good Communication – Needs to communicate clearly with product owner and Dev Team to properly create tests.</a:t>
            </a:r>
          </a:p>
          <a:p>
            <a:pPr marL="0" indent="0">
              <a:buNone/>
            </a:pPr>
            <a:r>
              <a:rPr lang="en-US" sz="2200" dirty="0"/>
              <a:t>Analyze User Stories- Analyzes User Stories to convert them into specific tests to make planning easier for development team and to ensure functionality through out project.</a:t>
            </a:r>
          </a:p>
        </p:txBody>
      </p:sp>
    </p:spTree>
    <p:extLst>
      <p:ext uri="{BB962C8B-B14F-4D97-AF65-F5344CB8AC3E}">
        <p14:creationId xmlns:p14="http://schemas.microsoft.com/office/powerpoint/2010/main" val="399626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A3039-517B-DAA0-8C97-59CB88660A81}"/>
              </a:ext>
            </a:extLst>
          </p:cNvPr>
          <p:cNvSpPr>
            <a:spLocks noGrp="1"/>
          </p:cNvSpPr>
          <p:nvPr>
            <p:ph type="title"/>
          </p:nvPr>
        </p:nvSpPr>
        <p:spPr>
          <a:xfrm>
            <a:off x="645065" y="1463040"/>
            <a:ext cx="3796306" cy="2690949"/>
          </a:xfrm>
        </p:spPr>
        <p:txBody>
          <a:bodyPr anchor="t">
            <a:normAutofit/>
          </a:bodyPr>
          <a:lstStyle/>
          <a:p>
            <a:r>
              <a:rPr lang="en-US" sz="4800"/>
              <a:t>Scrum-Agile Roles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52E67-8E46-1042-1BE4-F8800DF7B07D}"/>
              </a:ext>
            </a:extLst>
          </p:cNvPr>
          <p:cNvSpPr>
            <a:spLocks noGrp="1"/>
          </p:cNvSpPr>
          <p:nvPr>
            <p:ph idx="1"/>
          </p:nvPr>
        </p:nvSpPr>
        <p:spPr>
          <a:xfrm>
            <a:off x="5656218" y="1463039"/>
            <a:ext cx="5542387" cy="4300447"/>
          </a:xfrm>
        </p:spPr>
        <p:txBody>
          <a:bodyPr anchor="t">
            <a:normAutofit/>
          </a:bodyPr>
          <a:lstStyle/>
          <a:p>
            <a:pPr marL="0" indent="0">
              <a:buNone/>
            </a:pPr>
            <a:r>
              <a:rPr lang="en-US" u="sng" dirty="0"/>
              <a:t>Development Team</a:t>
            </a:r>
            <a:r>
              <a:rPr lang="en-US" dirty="0"/>
              <a:t>:</a:t>
            </a:r>
          </a:p>
          <a:p>
            <a:pPr marL="0" indent="0">
              <a:buNone/>
            </a:pPr>
            <a:r>
              <a:rPr lang="en-US" sz="1700" dirty="0"/>
              <a:t>In charge of converting the User Stories and Unit Tests into specific action and generating the actual software.</a:t>
            </a:r>
          </a:p>
          <a:p>
            <a:pPr marL="0" indent="0">
              <a:buNone/>
            </a:pPr>
            <a:r>
              <a:rPr lang="en-US" sz="1700" dirty="0"/>
              <a:t>Responsibilities :</a:t>
            </a:r>
          </a:p>
          <a:p>
            <a:pPr marL="0" indent="0">
              <a:buNone/>
            </a:pPr>
            <a:r>
              <a:rPr lang="en-US" sz="1700" dirty="0"/>
              <a:t>Development- Generates results from the planned increments during a spring.</a:t>
            </a:r>
          </a:p>
          <a:p>
            <a:pPr marL="0" indent="0">
              <a:buNone/>
            </a:pPr>
            <a:r>
              <a:rPr lang="en-US" sz="1700" dirty="0"/>
              <a:t>Growth Mindset – The whole team is equal, so responsibilities are shared. Training helps newer team members learn and fulfill their share of the work.</a:t>
            </a:r>
          </a:p>
          <a:p>
            <a:pPr marL="0" indent="0">
              <a:buNone/>
            </a:pPr>
            <a:r>
              <a:rPr lang="en-US" sz="1700" dirty="0"/>
              <a:t>Staying Motivated – A good development team is self organizing and motivated. They maintain innovation while also preforming their required duties, maintaining an overall sense of ownership in the project.</a:t>
            </a:r>
          </a:p>
        </p:txBody>
      </p:sp>
    </p:spTree>
    <p:extLst>
      <p:ext uri="{BB962C8B-B14F-4D97-AF65-F5344CB8AC3E}">
        <p14:creationId xmlns:p14="http://schemas.microsoft.com/office/powerpoint/2010/main" val="165580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B6CF1-D6E1-4CD4-F52B-7B94470FE726}"/>
              </a:ext>
            </a:extLst>
          </p:cNvPr>
          <p:cNvSpPr>
            <a:spLocks noGrp="1"/>
          </p:cNvSpPr>
          <p:nvPr>
            <p:ph type="title"/>
          </p:nvPr>
        </p:nvSpPr>
        <p:spPr>
          <a:xfrm>
            <a:off x="1043631" y="809898"/>
            <a:ext cx="9942716" cy="1554480"/>
          </a:xfrm>
        </p:spPr>
        <p:txBody>
          <a:bodyPr anchor="ctr">
            <a:normAutofit/>
          </a:bodyPr>
          <a:lstStyle/>
          <a:p>
            <a:r>
              <a:rPr lang="en-US" sz="4800"/>
              <a:t>Agile Phases</a:t>
            </a:r>
          </a:p>
        </p:txBody>
      </p:sp>
      <p:sp>
        <p:nvSpPr>
          <p:cNvPr id="3" name="Content Placeholder 2">
            <a:extLst>
              <a:ext uri="{FF2B5EF4-FFF2-40B4-BE49-F238E27FC236}">
                <a16:creationId xmlns:a16="http://schemas.microsoft.com/office/drawing/2014/main" id="{077B54C0-4AE7-4830-06C2-AFF8A630191B}"/>
              </a:ext>
            </a:extLst>
          </p:cNvPr>
          <p:cNvSpPr>
            <a:spLocks noGrp="1"/>
          </p:cNvSpPr>
          <p:nvPr>
            <p:ph idx="1"/>
          </p:nvPr>
        </p:nvSpPr>
        <p:spPr>
          <a:xfrm>
            <a:off x="1045028" y="3017522"/>
            <a:ext cx="9941319" cy="3124658"/>
          </a:xfrm>
        </p:spPr>
        <p:txBody>
          <a:bodyPr anchor="ctr">
            <a:normAutofit/>
          </a:bodyPr>
          <a:lstStyle/>
          <a:p>
            <a:pPr lvl="1"/>
            <a:r>
              <a:rPr lang="en-US" sz="2800" u="sng" dirty="0"/>
              <a:t>Planning</a:t>
            </a:r>
            <a:r>
              <a:rPr lang="en-US" sz="2800" dirty="0"/>
              <a:t>-</a:t>
            </a:r>
            <a:r>
              <a:rPr lang="en-US" dirty="0"/>
              <a:t> </a:t>
            </a:r>
            <a:r>
              <a:rPr lang="en-US" sz="1700" dirty="0"/>
              <a:t>Initial planning is very minimal In The Scrum-Agile Methodology designed instead to work in cycles called sprints. This is done by the organizing of the Product Backlog, which is the list of prioritized user stories that help guide the project. This list is flexible and will change through out the project, but it severs as a guide for what is to be done in future Sprints. Planning is also done during the Sprint Planning meeting in which the development team decides which items from the product backlog they will commit to during that sprint. It is selected by the development team based on priority and capacity. If a sprint has already been completed, then the planning phase also includes a review of the previous sprint in the form of Sprint Reviews and Sprint Retrospectives. Reviews discuss how the team did and shows off the progress to the stake holders while the Retrospective analyses the Scrum structure and implementation to ensure it is working effectively for the team.</a:t>
            </a:r>
          </a:p>
          <a:p>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28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89CCB-EC64-5619-F64C-050B76F84EE9}"/>
              </a:ext>
            </a:extLst>
          </p:cNvPr>
          <p:cNvSpPr>
            <a:spLocks noGrp="1"/>
          </p:cNvSpPr>
          <p:nvPr>
            <p:ph type="title"/>
          </p:nvPr>
        </p:nvSpPr>
        <p:spPr>
          <a:xfrm>
            <a:off x="1043631" y="809898"/>
            <a:ext cx="9942716" cy="1554480"/>
          </a:xfrm>
        </p:spPr>
        <p:txBody>
          <a:bodyPr anchor="ctr">
            <a:normAutofit/>
          </a:bodyPr>
          <a:lstStyle/>
          <a:p>
            <a:r>
              <a:rPr lang="en-US" sz="4800"/>
              <a:t>Agile Phases</a:t>
            </a:r>
          </a:p>
        </p:txBody>
      </p:sp>
      <p:sp>
        <p:nvSpPr>
          <p:cNvPr id="3" name="Content Placeholder 2">
            <a:extLst>
              <a:ext uri="{FF2B5EF4-FFF2-40B4-BE49-F238E27FC236}">
                <a16:creationId xmlns:a16="http://schemas.microsoft.com/office/drawing/2014/main" id="{841A3DF4-DA3A-A479-09FA-920A7ADE1B9D}"/>
              </a:ext>
            </a:extLst>
          </p:cNvPr>
          <p:cNvSpPr>
            <a:spLocks noGrp="1"/>
          </p:cNvSpPr>
          <p:nvPr>
            <p:ph idx="1"/>
          </p:nvPr>
        </p:nvSpPr>
        <p:spPr>
          <a:xfrm>
            <a:off x="1045028" y="3017522"/>
            <a:ext cx="9941319" cy="3124658"/>
          </a:xfrm>
        </p:spPr>
        <p:txBody>
          <a:bodyPr anchor="ctr">
            <a:normAutofit/>
          </a:bodyPr>
          <a:lstStyle/>
          <a:p>
            <a:r>
              <a:rPr lang="en-US" u="sng" dirty="0"/>
              <a:t>Defining and Designing</a:t>
            </a:r>
            <a:r>
              <a:rPr lang="en-US" dirty="0"/>
              <a:t>- </a:t>
            </a:r>
            <a:r>
              <a:rPr lang="en-US" sz="2400" dirty="0"/>
              <a:t>After the initial Planning Phase is done, the testers will go through the user stories and develop detailed Unit Tests to help define what is be asked of by the User Stories and give a solid rubric to the development team to work from. If there is anything that needs further clarification the testers will reach out the product owner and further interviews with the stake holders will be held.</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36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89CCB-EC64-5619-F64C-050B76F84EE9}"/>
              </a:ext>
            </a:extLst>
          </p:cNvPr>
          <p:cNvSpPr>
            <a:spLocks noGrp="1"/>
          </p:cNvSpPr>
          <p:nvPr>
            <p:ph type="title"/>
          </p:nvPr>
        </p:nvSpPr>
        <p:spPr>
          <a:xfrm>
            <a:off x="1043631" y="809898"/>
            <a:ext cx="9942716" cy="1554480"/>
          </a:xfrm>
        </p:spPr>
        <p:txBody>
          <a:bodyPr anchor="ctr">
            <a:normAutofit/>
          </a:bodyPr>
          <a:lstStyle/>
          <a:p>
            <a:r>
              <a:rPr lang="en-US" sz="4800"/>
              <a:t>Agile Phases</a:t>
            </a:r>
          </a:p>
        </p:txBody>
      </p:sp>
      <p:sp>
        <p:nvSpPr>
          <p:cNvPr id="3" name="Content Placeholder 2">
            <a:extLst>
              <a:ext uri="{FF2B5EF4-FFF2-40B4-BE49-F238E27FC236}">
                <a16:creationId xmlns:a16="http://schemas.microsoft.com/office/drawing/2014/main" id="{841A3DF4-DA3A-A479-09FA-920A7ADE1B9D}"/>
              </a:ext>
            </a:extLst>
          </p:cNvPr>
          <p:cNvSpPr>
            <a:spLocks noGrp="1"/>
          </p:cNvSpPr>
          <p:nvPr>
            <p:ph idx="1"/>
          </p:nvPr>
        </p:nvSpPr>
        <p:spPr>
          <a:xfrm>
            <a:off x="1045028" y="3017522"/>
            <a:ext cx="9941319" cy="3124658"/>
          </a:xfrm>
        </p:spPr>
        <p:txBody>
          <a:bodyPr anchor="ctr">
            <a:normAutofit/>
          </a:bodyPr>
          <a:lstStyle/>
          <a:p>
            <a:r>
              <a:rPr lang="en-US" u="sng" dirty="0"/>
              <a:t>Developing</a:t>
            </a:r>
            <a:r>
              <a:rPr lang="en-US" dirty="0"/>
              <a:t> – </a:t>
            </a:r>
            <a:r>
              <a:rPr lang="en-US" sz="2400" dirty="0"/>
              <a:t>During the development phase the development team is utilize various tools to help them track and complete their group assigned tasks for the sprint. The team also syncs together daily with the daily scrum meeting ensuring that there are no obstacles in the team's way and providing a forum for anyone who may need further clarification.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32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89CCB-EC64-5619-F64C-050B76F84EE9}"/>
              </a:ext>
            </a:extLst>
          </p:cNvPr>
          <p:cNvSpPr>
            <a:spLocks noGrp="1"/>
          </p:cNvSpPr>
          <p:nvPr>
            <p:ph type="title"/>
          </p:nvPr>
        </p:nvSpPr>
        <p:spPr>
          <a:xfrm>
            <a:off x="1043631" y="809898"/>
            <a:ext cx="9942716" cy="1554480"/>
          </a:xfrm>
        </p:spPr>
        <p:txBody>
          <a:bodyPr anchor="ctr">
            <a:normAutofit/>
          </a:bodyPr>
          <a:lstStyle/>
          <a:p>
            <a:r>
              <a:rPr lang="en-US" sz="4800"/>
              <a:t>Agile Phases</a:t>
            </a:r>
          </a:p>
        </p:txBody>
      </p:sp>
      <p:sp>
        <p:nvSpPr>
          <p:cNvPr id="3" name="Content Placeholder 2">
            <a:extLst>
              <a:ext uri="{FF2B5EF4-FFF2-40B4-BE49-F238E27FC236}">
                <a16:creationId xmlns:a16="http://schemas.microsoft.com/office/drawing/2014/main" id="{841A3DF4-DA3A-A479-09FA-920A7ADE1B9D}"/>
              </a:ext>
            </a:extLst>
          </p:cNvPr>
          <p:cNvSpPr>
            <a:spLocks noGrp="1"/>
          </p:cNvSpPr>
          <p:nvPr>
            <p:ph idx="1"/>
          </p:nvPr>
        </p:nvSpPr>
        <p:spPr>
          <a:xfrm>
            <a:off x="1045028" y="3017522"/>
            <a:ext cx="9941319" cy="3124658"/>
          </a:xfrm>
        </p:spPr>
        <p:txBody>
          <a:bodyPr anchor="ctr">
            <a:normAutofit/>
          </a:bodyPr>
          <a:lstStyle/>
          <a:p>
            <a:r>
              <a:rPr lang="en-US" u="sng" dirty="0"/>
              <a:t>Testing</a:t>
            </a:r>
            <a:r>
              <a:rPr lang="en-US" dirty="0"/>
              <a:t> – </a:t>
            </a:r>
            <a:r>
              <a:rPr lang="en-US" sz="2400" dirty="0"/>
              <a:t>During the development phase the development team will utilize the Unit Tests provided to them to ensure that the program is with in specification of the User Story they came from. It also is the phase where the team ensures that all the different work that was done from different User Stories meshes appropriately together.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250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151</TotalTime>
  <Words>1299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Yu Gothic</vt:lpstr>
      <vt:lpstr>Aptos</vt:lpstr>
      <vt:lpstr>Aptos Display</vt:lpstr>
      <vt:lpstr>Arial</vt:lpstr>
      <vt:lpstr>Office Theme</vt:lpstr>
      <vt:lpstr>CS 250 Assignment 7-1  Agile Presentation Alex Hitchens</vt:lpstr>
      <vt:lpstr>Scrum-Agile Roles</vt:lpstr>
      <vt:lpstr>Scrum-Agile Roles</vt:lpstr>
      <vt:lpstr>Scrum-Agile Roles</vt:lpstr>
      <vt:lpstr>Scrum-Agile Roles</vt:lpstr>
      <vt:lpstr>Agile Phases</vt:lpstr>
      <vt:lpstr>Agile Phases</vt:lpstr>
      <vt:lpstr>Agile Phases</vt:lpstr>
      <vt:lpstr>Agile Phases</vt:lpstr>
      <vt:lpstr>Agile Phases</vt:lpstr>
      <vt:lpstr>Waterfall Method</vt:lpstr>
      <vt:lpstr>Waterfall or Agile Method?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Hitchens, Alexander</dc:creator>
  <cp:lastModifiedBy>Hitchens, Alexander</cp:lastModifiedBy>
  <cp:revision>16</cp:revision>
  <dcterms:created xsi:type="dcterms:W3CDTF">2024-10-20T21:30:14Z</dcterms:created>
  <dcterms:modified xsi:type="dcterms:W3CDTF">2024-10-21T00:01:50Z</dcterms:modified>
</cp:coreProperties>
</file>