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9" r:id="rId19"/>
    <p:sldId id="278" r:id="rId20"/>
  </p:sldIdLst>
  <p:sldSz cx="9144000" cy="6858000" type="screen4x3"/>
  <p:notesSz cx="6858000" cy="9144000"/>
  <p:custDataLst>
    <p:tags r:id="rId21"/>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88D4"/>
    <a:srgbClr val="439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5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1042;&#1072;&#1083;&#1077;&#1085;&#1090;&#1080;&#1085;&#1072;\Downloads\&#1050;&#1091;&#1088;&#1089;&#1086;&#1074;&#1072;&#1103;_&#1088;&#1072;&#1073;&#1086;&#1090;&#1072;_&#1047;&#1072;&#1082;&#1083;&#1102;&#1095;&#1080;&#1090;&#1077;&#1083;&#1100;&#1085;&#1099;&#1081;_&#1074;&#1072;&#1088;&#1080;&#1072;&#1085;&#1090;_.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1042;&#1072;&#1083;&#1077;&#1085;&#1090;&#1080;&#1085;&#1072;\Downloads\&#1050;&#1091;&#1088;&#1089;&#1086;&#1074;&#1072;&#1103;_&#1088;&#1072;&#1073;&#1086;&#1090;&#1072;_&#1047;&#1072;&#1082;&#1083;&#1102;&#1095;&#1080;&#1090;&#1077;&#1083;&#1100;&#1085;&#1099;&#1081;_&#1074;&#1072;&#1088;&#1080;&#1072;&#1085;&#1090;_.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1042;&#1072;&#1083;&#1077;&#1085;&#1090;&#1080;&#1085;&#1072;\Downloads\&#1050;&#1091;&#1088;&#1089;&#1086;&#1074;&#1072;&#1103;_&#1088;&#1072;&#1073;&#1086;&#1090;&#1072;_&#1047;&#1072;&#1082;&#1083;&#1102;&#1095;&#1080;&#1090;&#1077;&#1083;&#1100;&#1085;&#1099;&#1081;_&#1074;&#1072;&#1088;&#1080;&#1072;&#1085;&#1090;_.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1042;&#1072;&#1083;&#1077;&#1085;&#1090;&#1080;&#1085;&#1072;\Downloads\&#1050;&#1091;&#1088;&#1089;&#1086;&#1074;&#1072;&#1103;_&#1088;&#1072;&#1073;&#1086;&#1090;&#1072;_&#1047;&#1072;&#1082;&#1083;&#1102;&#1095;&#1080;&#1090;&#1077;&#1083;&#1100;&#1085;&#1099;&#1081;_&#1074;&#1072;&#1088;&#1080;&#1072;&#1085;&#1090;_.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1042;&#1072;&#1083;&#1077;&#1085;&#1090;&#1080;&#1085;&#1072;\Downloads\&#1050;&#1091;&#1088;&#1089;&#1086;&#1074;&#1072;&#1103;_&#1088;&#1072;&#1073;&#1086;&#1090;&#1072;_&#1047;&#1072;&#1082;&#1083;&#1102;&#1095;&#1080;&#1090;&#1077;&#1083;&#1100;&#1085;&#1099;&#1081;_&#1074;&#1072;&#1088;&#1080;&#1072;&#1085;&#1090;_.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1042;&#1072;&#1083;&#1077;&#1085;&#1090;&#1080;&#1085;&#1072;\Downloads\&#1050;&#1091;&#1088;&#1089;&#1086;&#1074;&#1072;&#1103;_&#1088;&#1072;&#1073;&#1086;&#1090;&#1072;_&#1047;&#1072;&#1082;&#1083;&#1102;&#1095;&#1080;&#1090;&#1077;&#1083;&#1100;&#1085;&#1099;&#1081;_&#1074;&#1072;&#1088;&#1080;&#1072;&#1085;&#1090;_.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1042;&#1072;&#1083;&#1077;&#1085;&#1090;&#1080;&#1085;&#1072;\Downloads\&#1050;&#1091;&#1088;&#1089;&#1086;&#1074;&#1072;&#1103;_&#1088;&#1072;&#1073;&#1086;&#1090;&#1072;_&#1047;&#1072;&#1082;&#1083;&#1102;&#1095;&#1080;&#1090;&#1077;&#1083;&#1100;&#1085;&#1099;&#1081;_&#1074;&#1072;&#1088;&#1080;&#1072;&#1085;&#1090;_.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1042;&#1072;&#1083;&#1077;&#1085;&#1090;&#1080;&#1085;&#1072;\Downloads\&#1050;&#1091;&#1088;&#1089;&#1086;&#1074;&#1072;&#1103;_&#1088;&#1072;&#1073;&#1086;&#1090;&#1072;_&#1047;&#1072;&#1082;&#1083;&#1102;&#1095;&#1080;&#1090;&#1077;&#1083;&#1100;&#1085;&#1099;&#1081;_&#1074;&#1072;&#1088;&#1080;&#1072;&#1085;&#1090;_.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pivotSource>
    <c:name>[Курсовая_работа_Заключительный_вариант_.xlsx]2 часть-Визуализация!Сводная таблица1</c:name>
    <c:fmtId val="10"/>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ru-RU"/>
              <a:t>Популярность фильмов</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ru-RU"/>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'2 часть-Визуализация'!$B$8</c:f>
              <c:strCache>
                <c:ptCount val="1"/>
                <c:pt idx="0">
                  <c:v>Итог</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'2 часть-Визуализация'!$A$9:$A$28</c:f>
              <c:strCache>
                <c:ptCount val="20"/>
                <c:pt idx="0">
                  <c:v>411922</c:v>
                </c:pt>
                <c:pt idx="1">
                  <c:v>250679</c:v>
                </c:pt>
                <c:pt idx="2">
                  <c:v>158978</c:v>
                </c:pt>
                <c:pt idx="3">
                  <c:v>230507</c:v>
                </c:pt>
                <c:pt idx="4">
                  <c:v>351192</c:v>
                </c:pt>
                <c:pt idx="5">
                  <c:v>347008</c:v>
                </c:pt>
                <c:pt idx="6">
                  <c:v>118549</c:v>
                </c:pt>
                <c:pt idx="7">
                  <c:v>347393</c:v>
                </c:pt>
                <c:pt idx="8">
                  <c:v>470762</c:v>
                </c:pt>
                <c:pt idx="9">
                  <c:v>21760</c:v>
                </c:pt>
                <c:pt idx="10">
                  <c:v>182191</c:v>
                </c:pt>
                <c:pt idx="11">
                  <c:v>154256</c:v>
                </c:pt>
                <c:pt idx="12">
                  <c:v>153893</c:v>
                </c:pt>
                <c:pt idx="13">
                  <c:v>439981</c:v>
                </c:pt>
                <c:pt idx="14">
                  <c:v>227775</c:v>
                </c:pt>
                <c:pt idx="15">
                  <c:v>88863</c:v>
                </c:pt>
                <c:pt idx="16">
                  <c:v>258219</c:v>
                </c:pt>
                <c:pt idx="17">
                  <c:v>242428</c:v>
                </c:pt>
                <c:pt idx="18">
                  <c:v>472712</c:v>
                </c:pt>
                <c:pt idx="19">
                  <c:v>5151</c:v>
                </c:pt>
              </c:strCache>
            </c:strRef>
          </c:cat>
          <c:val>
            <c:numRef>
              <c:f>'2 часть-Визуализация'!$B$9:$B$28</c:f>
              <c:numCache>
                <c:formatCode>General</c:formatCode>
                <c:ptCount val="20"/>
                <c:pt idx="0">
                  <c:v>8071</c:v>
                </c:pt>
                <c:pt idx="1">
                  <c:v>5079</c:v>
                </c:pt>
                <c:pt idx="2">
                  <c:v>4240</c:v>
                </c:pt>
                <c:pt idx="3">
                  <c:v>3824</c:v>
                </c:pt>
                <c:pt idx="4">
                  <c:v>3501</c:v>
                </c:pt>
                <c:pt idx="5">
                  <c:v>2508</c:v>
                </c:pt>
                <c:pt idx="6">
                  <c:v>2288</c:v>
                </c:pt>
                <c:pt idx="7">
                  <c:v>2092</c:v>
                </c:pt>
                <c:pt idx="8">
                  <c:v>1776</c:v>
                </c:pt>
                <c:pt idx="9">
                  <c:v>1592</c:v>
                </c:pt>
                <c:pt idx="10">
                  <c:v>1541</c:v>
                </c:pt>
                <c:pt idx="11">
                  <c:v>1394</c:v>
                </c:pt>
                <c:pt idx="12">
                  <c:v>1381</c:v>
                </c:pt>
                <c:pt idx="13">
                  <c:v>1320</c:v>
                </c:pt>
                <c:pt idx="14">
                  <c:v>1266</c:v>
                </c:pt>
                <c:pt idx="15">
                  <c:v>1079</c:v>
                </c:pt>
                <c:pt idx="16">
                  <c:v>1036</c:v>
                </c:pt>
                <c:pt idx="17">
                  <c:v>938</c:v>
                </c:pt>
                <c:pt idx="18">
                  <c:v>936</c:v>
                </c:pt>
                <c:pt idx="19">
                  <c:v>857</c:v>
                </c:pt>
              </c:numCache>
            </c:numRef>
          </c:val>
          <c:extLst>
            <c:ext xmlns:c16="http://schemas.microsoft.com/office/drawing/2014/chart" uri="{C3380CC4-5D6E-409C-BE32-E72D297353CC}">
              <c16:uniqueId val="{00000000-102B-4320-90FF-776A278AD905}"/>
            </c:ext>
          </c:extLst>
        </c:ser>
        <c:dLbls>
          <c:dLblPos val="outEnd"/>
          <c:showLegendKey val="0"/>
          <c:showVal val="1"/>
          <c:showCatName val="0"/>
          <c:showSerName val="0"/>
          <c:showPercent val="0"/>
          <c:showBubbleSize val="0"/>
        </c:dLbls>
        <c:gapWidth val="100"/>
        <c:overlap val="-24"/>
        <c:axId val="1190486159"/>
        <c:axId val="977119007"/>
      </c:barChart>
      <c:catAx>
        <c:axId val="1190486159"/>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ru-RU"/>
                  <a:t>Фильмы</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2"/>
                </a:solidFill>
                <a:latin typeface="+mn-lt"/>
                <a:ea typeface="+mn-ea"/>
                <a:cs typeface="+mn-cs"/>
              </a:defRPr>
            </a:pPr>
            <a:endParaRPr lang="ru-RU"/>
          </a:p>
        </c:txPr>
        <c:crossAx val="977119007"/>
        <c:crosses val="autoZero"/>
        <c:auto val="1"/>
        <c:lblAlgn val="ctr"/>
        <c:lblOffset val="100"/>
        <c:noMultiLvlLbl val="0"/>
      </c:catAx>
      <c:valAx>
        <c:axId val="977119007"/>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ru-RU"/>
                  <a:t>Количество просмотров</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ru-RU"/>
          </a:p>
        </c:txPr>
        <c:crossAx val="11904861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pivotSource>
    <c:name>[Курсовая_работа_Заключительный_вариант_.xlsx]2 часть-Визуализация!Сводная таблица2</c:name>
    <c:fmtId val="4"/>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ru-RU"/>
              <a:t>Активность пользователей</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ru-RU"/>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'2 часть-Визуализация'!$B$34</c:f>
              <c:strCache>
                <c:ptCount val="1"/>
                <c:pt idx="0">
                  <c:v>Итог</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'2 часть-Визуализация'!$A$35:$A$40</c:f>
              <c:strCache>
                <c:ptCount val="6"/>
                <c:pt idx="0">
                  <c:v>мар</c:v>
                </c:pt>
                <c:pt idx="1">
                  <c:v>апр</c:v>
                </c:pt>
                <c:pt idx="2">
                  <c:v>май</c:v>
                </c:pt>
                <c:pt idx="3">
                  <c:v>июн</c:v>
                </c:pt>
                <c:pt idx="4">
                  <c:v>июл</c:v>
                </c:pt>
                <c:pt idx="5">
                  <c:v>авг</c:v>
                </c:pt>
              </c:strCache>
            </c:strRef>
          </c:cat>
          <c:val>
            <c:numRef>
              <c:f>'2 часть-Визуализация'!$B$35:$B$40</c:f>
              <c:numCache>
                <c:formatCode>General</c:formatCode>
                <c:ptCount val="6"/>
                <c:pt idx="0">
                  <c:v>165</c:v>
                </c:pt>
                <c:pt idx="1">
                  <c:v>11466</c:v>
                </c:pt>
                <c:pt idx="2">
                  <c:v>29990</c:v>
                </c:pt>
                <c:pt idx="3">
                  <c:v>34863</c:v>
                </c:pt>
                <c:pt idx="4">
                  <c:v>35348</c:v>
                </c:pt>
                <c:pt idx="5">
                  <c:v>28736</c:v>
                </c:pt>
              </c:numCache>
            </c:numRef>
          </c:val>
          <c:extLst>
            <c:ext xmlns:c16="http://schemas.microsoft.com/office/drawing/2014/chart" uri="{C3380CC4-5D6E-409C-BE32-E72D297353CC}">
              <c16:uniqueId val="{00000000-D099-4893-8C31-1779DF92CECF}"/>
            </c:ext>
          </c:extLst>
        </c:ser>
        <c:dLbls>
          <c:dLblPos val="outEnd"/>
          <c:showLegendKey val="0"/>
          <c:showVal val="1"/>
          <c:showCatName val="0"/>
          <c:showSerName val="0"/>
          <c:showPercent val="0"/>
          <c:showBubbleSize val="0"/>
        </c:dLbls>
        <c:gapWidth val="100"/>
        <c:overlap val="-24"/>
        <c:axId val="1860440527"/>
        <c:axId val="982066495"/>
      </c:barChart>
      <c:catAx>
        <c:axId val="1860440527"/>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ru-RU"/>
                  <a:t>Месяц</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ru-RU"/>
          </a:p>
        </c:txPr>
        <c:crossAx val="982066495"/>
        <c:crosses val="autoZero"/>
        <c:auto val="1"/>
        <c:lblAlgn val="ctr"/>
        <c:lblOffset val="100"/>
        <c:noMultiLvlLbl val="0"/>
      </c:catAx>
      <c:valAx>
        <c:axId val="982066495"/>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ru-RU"/>
                  <a:t>Количество просмотров</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ru-RU"/>
          </a:p>
        </c:txPr>
        <c:crossAx val="18604405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pivotSource>
    <c:name>[Курсовая_работа_Заключительный_вариант_.xlsx]2 часть-Визуализация!Сводная таблица3</c:name>
    <c:fmtId val="6"/>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ru-RU"/>
              <a:t>Распределение подписчиков по часовым поясам</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ru-RU"/>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8170141926703605E-2"/>
          <c:y val="0.11778333141477294"/>
          <c:w val="0.86923726548070379"/>
          <c:h val="0.75761953864845999"/>
        </c:manualLayout>
      </c:layout>
      <c:barChart>
        <c:barDir val="bar"/>
        <c:grouping val="clustered"/>
        <c:varyColors val="0"/>
        <c:ser>
          <c:idx val="0"/>
          <c:order val="0"/>
          <c:tx>
            <c:strRef>
              <c:f>'2 часть-Визуализация'!$B$49</c:f>
              <c:strCache>
                <c:ptCount val="1"/>
                <c:pt idx="0">
                  <c:v>Итог</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'2 часть-Визуализация'!$A$50:$A$72</c:f>
              <c:strCache>
                <c:ptCount val="22"/>
                <c:pt idx="0">
                  <c:v>UTC+0</c:v>
                </c:pt>
                <c:pt idx="1">
                  <c:v>UTC+1</c:v>
                </c:pt>
                <c:pt idx="2">
                  <c:v>UTC+10</c:v>
                </c:pt>
                <c:pt idx="3">
                  <c:v>UTC+11</c:v>
                </c:pt>
                <c:pt idx="4">
                  <c:v>UTC+12</c:v>
                </c:pt>
                <c:pt idx="5">
                  <c:v>UTC+2</c:v>
                </c:pt>
                <c:pt idx="6">
                  <c:v>UTC+3</c:v>
                </c:pt>
                <c:pt idx="7">
                  <c:v>UTC+4</c:v>
                </c:pt>
                <c:pt idx="8">
                  <c:v>UTC+5</c:v>
                </c:pt>
                <c:pt idx="9">
                  <c:v>UTC+6</c:v>
                </c:pt>
                <c:pt idx="10">
                  <c:v>UTC+7</c:v>
                </c:pt>
                <c:pt idx="11">
                  <c:v>UTC+8</c:v>
                </c:pt>
                <c:pt idx="12">
                  <c:v>UTC+9</c:v>
                </c:pt>
                <c:pt idx="13">
                  <c:v>UTC-1</c:v>
                </c:pt>
                <c:pt idx="14">
                  <c:v>UTC-2</c:v>
                </c:pt>
                <c:pt idx="15">
                  <c:v>UTC-3</c:v>
                </c:pt>
                <c:pt idx="16">
                  <c:v>UTC-4</c:v>
                </c:pt>
                <c:pt idx="17">
                  <c:v>UTC-5</c:v>
                </c:pt>
                <c:pt idx="18">
                  <c:v>UTC-6</c:v>
                </c:pt>
                <c:pt idx="19">
                  <c:v>UTC-7</c:v>
                </c:pt>
                <c:pt idx="20">
                  <c:v>UTC-8</c:v>
                </c:pt>
                <c:pt idx="21">
                  <c:v>UTC-9</c:v>
                </c:pt>
              </c:strCache>
            </c:strRef>
          </c:cat>
          <c:val>
            <c:numRef>
              <c:f>'2 часть-Визуализация'!$B$50:$B$72</c:f>
              <c:numCache>
                <c:formatCode>General</c:formatCode>
                <c:ptCount val="22"/>
                <c:pt idx="0">
                  <c:v>2430</c:v>
                </c:pt>
                <c:pt idx="1">
                  <c:v>4526</c:v>
                </c:pt>
                <c:pt idx="2">
                  <c:v>36</c:v>
                </c:pt>
                <c:pt idx="3">
                  <c:v>55</c:v>
                </c:pt>
                <c:pt idx="4">
                  <c:v>68</c:v>
                </c:pt>
                <c:pt idx="5">
                  <c:v>3214</c:v>
                </c:pt>
                <c:pt idx="6">
                  <c:v>2164</c:v>
                </c:pt>
                <c:pt idx="7">
                  <c:v>483</c:v>
                </c:pt>
                <c:pt idx="8">
                  <c:v>342</c:v>
                </c:pt>
                <c:pt idx="9">
                  <c:v>303</c:v>
                </c:pt>
                <c:pt idx="10">
                  <c:v>355</c:v>
                </c:pt>
                <c:pt idx="11">
                  <c:v>99</c:v>
                </c:pt>
                <c:pt idx="12">
                  <c:v>139</c:v>
                </c:pt>
                <c:pt idx="13">
                  <c:v>29</c:v>
                </c:pt>
                <c:pt idx="14">
                  <c:v>15</c:v>
                </c:pt>
                <c:pt idx="15">
                  <c:v>147</c:v>
                </c:pt>
                <c:pt idx="16">
                  <c:v>306</c:v>
                </c:pt>
                <c:pt idx="17">
                  <c:v>183</c:v>
                </c:pt>
                <c:pt idx="18">
                  <c:v>123</c:v>
                </c:pt>
                <c:pt idx="19">
                  <c:v>109</c:v>
                </c:pt>
                <c:pt idx="20">
                  <c:v>149</c:v>
                </c:pt>
                <c:pt idx="21">
                  <c:v>15</c:v>
                </c:pt>
              </c:numCache>
            </c:numRef>
          </c:val>
          <c:extLst>
            <c:ext xmlns:c16="http://schemas.microsoft.com/office/drawing/2014/chart" uri="{C3380CC4-5D6E-409C-BE32-E72D297353CC}">
              <c16:uniqueId val="{00000000-81BB-4471-B757-6342AEC2B686}"/>
            </c:ext>
          </c:extLst>
        </c:ser>
        <c:dLbls>
          <c:dLblPos val="outEnd"/>
          <c:showLegendKey val="0"/>
          <c:showVal val="1"/>
          <c:showCatName val="0"/>
          <c:showSerName val="0"/>
          <c:showPercent val="0"/>
          <c:showBubbleSize val="0"/>
        </c:dLbls>
        <c:gapWidth val="100"/>
        <c:axId val="1946761375"/>
        <c:axId val="1135648559"/>
      </c:barChart>
      <c:catAx>
        <c:axId val="1946761375"/>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ru-RU"/>
                  <a:t>Часовой пояс</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0" spcFirstLastPara="1" vertOverflow="ellipsis" wrap="square" anchor="ctr" anchorCtr="1"/>
          <a:lstStyle/>
          <a:p>
            <a:pPr>
              <a:defRPr sz="1197" b="0" i="0" u="none" strike="noStrike" kern="1200" baseline="0">
                <a:solidFill>
                  <a:schemeClr val="tx2"/>
                </a:solidFill>
                <a:latin typeface="+mn-lt"/>
                <a:ea typeface="+mn-ea"/>
                <a:cs typeface="+mn-cs"/>
              </a:defRPr>
            </a:pPr>
            <a:endParaRPr lang="ru-RU"/>
          </a:p>
        </c:txPr>
        <c:crossAx val="1135648559"/>
        <c:crosses val="autoZero"/>
        <c:auto val="1"/>
        <c:lblAlgn val="ctr"/>
        <c:lblOffset val="100"/>
        <c:noMultiLvlLbl val="0"/>
      </c:catAx>
      <c:valAx>
        <c:axId val="1135648559"/>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ru-RU"/>
                  <a:t>Пользователи</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ru-RU"/>
          </a:p>
        </c:txPr>
        <c:crossAx val="1946761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pivotSource>
    <c:name>[Курсовая_работа_Заключительный_вариант_.xlsx]2 часть-Визуализация!Сводная таблица50</c:name>
    <c:fmtId val="6"/>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ru-RU"/>
              <a:t>Просмотры по дням</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ru-RU"/>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pivotFmt>
      <c:pivotFmt>
        <c:idx val="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pivotFmt>
      <c:pivotFmt>
        <c:idx val="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pivotFmt>
      <c:pivotFmt>
        <c:idx val="1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pivotFmt>
      <c:pivotFmt>
        <c:idx val="1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pivotFmt>
      <c:pivotFmt>
        <c:idx val="1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pivotFmt>
    </c:pivotFmts>
    <c:plotArea>
      <c:layout/>
      <c:barChart>
        <c:barDir val="col"/>
        <c:grouping val="clustered"/>
        <c:varyColors val="0"/>
        <c:ser>
          <c:idx val="0"/>
          <c:order val="0"/>
          <c:tx>
            <c:strRef>
              <c:f>'2 часть-Визуализация'!$B$78</c:f>
              <c:strCache>
                <c:ptCount val="1"/>
                <c:pt idx="0">
                  <c:v>Итог</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Pt>
            <c:idx val="5"/>
            <c:invertIfNegative val="0"/>
            <c:bubble3D val="0"/>
            <c:spPr>
              <a:solidFill>
                <a:srgbClr val="FF0000"/>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ADA2-4772-AEB9-67D96226282D}"/>
              </c:ext>
            </c:extLst>
          </c:dPt>
          <c:dPt>
            <c:idx val="6"/>
            <c:invertIfNegative val="0"/>
            <c:bubble3D val="0"/>
            <c:spPr>
              <a:solidFill>
                <a:srgbClr val="FF0000"/>
              </a:soli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ADA2-4772-AEB9-67D96226282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'2 часть-Визуализация'!$A$79:$A$86</c:f>
              <c:strCache>
                <c:ptCount val="7"/>
                <c:pt idx="0">
                  <c:v>понедельник</c:v>
                </c:pt>
                <c:pt idx="1">
                  <c:v>вторник</c:v>
                </c:pt>
                <c:pt idx="2">
                  <c:v>среда</c:v>
                </c:pt>
                <c:pt idx="3">
                  <c:v>четверг</c:v>
                </c:pt>
                <c:pt idx="4">
                  <c:v>пятница</c:v>
                </c:pt>
                <c:pt idx="5">
                  <c:v>суббота</c:v>
                </c:pt>
                <c:pt idx="6">
                  <c:v>воскресенье</c:v>
                </c:pt>
              </c:strCache>
            </c:strRef>
          </c:cat>
          <c:val>
            <c:numRef>
              <c:f>'2 часть-Визуализация'!$B$79:$B$86</c:f>
              <c:numCache>
                <c:formatCode>General</c:formatCode>
                <c:ptCount val="7"/>
                <c:pt idx="0">
                  <c:v>16101</c:v>
                </c:pt>
                <c:pt idx="1">
                  <c:v>15939</c:v>
                </c:pt>
                <c:pt idx="2">
                  <c:v>16881</c:v>
                </c:pt>
                <c:pt idx="3">
                  <c:v>16417</c:v>
                </c:pt>
                <c:pt idx="4">
                  <c:v>23250</c:v>
                </c:pt>
                <c:pt idx="5">
                  <c:v>27512</c:v>
                </c:pt>
                <c:pt idx="6">
                  <c:v>24468</c:v>
                </c:pt>
              </c:numCache>
            </c:numRef>
          </c:val>
          <c:extLst>
            <c:ext xmlns:c16="http://schemas.microsoft.com/office/drawing/2014/chart" uri="{C3380CC4-5D6E-409C-BE32-E72D297353CC}">
              <c16:uniqueId val="{00000004-ADA2-4772-AEB9-67D96226282D}"/>
            </c:ext>
          </c:extLst>
        </c:ser>
        <c:dLbls>
          <c:showLegendKey val="0"/>
          <c:showVal val="0"/>
          <c:showCatName val="0"/>
          <c:showSerName val="0"/>
          <c:showPercent val="0"/>
          <c:showBubbleSize val="0"/>
        </c:dLbls>
        <c:gapWidth val="100"/>
        <c:overlap val="-24"/>
        <c:axId val="910737871"/>
        <c:axId val="1024551983"/>
      </c:barChart>
      <c:catAx>
        <c:axId val="910737871"/>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2"/>
                </a:solidFill>
                <a:latin typeface="+mn-lt"/>
                <a:ea typeface="+mn-ea"/>
                <a:cs typeface="+mn-cs"/>
              </a:defRPr>
            </a:pPr>
            <a:endParaRPr lang="ru-RU"/>
          </a:p>
        </c:txPr>
        <c:crossAx val="1024551983"/>
        <c:crosses val="autoZero"/>
        <c:auto val="1"/>
        <c:lblAlgn val="ctr"/>
        <c:lblOffset val="100"/>
        <c:noMultiLvlLbl val="0"/>
      </c:catAx>
      <c:valAx>
        <c:axId val="1024551983"/>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ru-RU"/>
          </a:p>
        </c:txPr>
        <c:crossAx val="910737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pivotSource>
    <c:name>[Курсовая_работа_Заключительный_вариант_.xlsx]2 часть-Визуализация!Сводная таблица51</c:name>
    <c:fmtId val="8"/>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ru-RU"/>
              <a:t>Время просмотра по часам</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ru-RU"/>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'2 часть-Визуализация'!$B$96</c:f>
              <c:strCache>
                <c:ptCount val="1"/>
                <c:pt idx="0">
                  <c:v>Итог</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'2 часть-Визуализация'!$A$97:$A$121</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'2 часть-Визуализация'!$B$97:$B$121</c:f>
              <c:numCache>
                <c:formatCode>General</c:formatCode>
                <c:ptCount val="24"/>
                <c:pt idx="0">
                  <c:v>3752</c:v>
                </c:pt>
                <c:pt idx="1">
                  <c:v>2892</c:v>
                </c:pt>
                <c:pt idx="2">
                  <c:v>2380</c:v>
                </c:pt>
                <c:pt idx="3">
                  <c:v>2011</c:v>
                </c:pt>
                <c:pt idx="4">
                  <c:v>1961</c:v>
                </c:pt>
                <c:pt idx="5">
                  <c:v>1981</c:v>
                </c:pt>
                <c:pt idx="6">
                  <c:v>1908</c:v>
                </c:pt>
                <c:pt idx="7">
                  <c:v>2149</c:v>
                </c:pt>
                <c:pt idx="8">
                  <c:v>2354</c:v>
                </c:pt>
                <c:pt idx="9">
                  <c:v>2766</c:v>
                </c:pt>
                <c:pt idx="10">
                  <c:v>3364</c:v>
                </c:pt>
                <c:pt idx="11">
                  <c:v>4377</c:v>
                </c:pt>
                <c:pt idx="12">
                  <c:v>5703</c:v>
                </c:pt>
                <c:pt idx="13">
                  <c:v>7298</c:v>
                </c:pt>
                <c:pt idx="14">
                  <c:v>8925</c:v>
                </c:pt>
                <c:pt idx="15">
                  <c:v>10499</c:v>
                </c:pt>
                <c:pt idx="16">
                  <c:v>11328</c:v>
                </c:pt>
                <c:pt idx="17">
                  <c:v>12001</c:v>
                </c:pt>
                <c:pt idx="18">
                  <c:v>11656</c:v>
                </c:pt>
                <c:pt idx="19">
                  <c:v>10912</c:v>
                </c:pt>
                <c:pt idx="20">
                  <c:v>9864</c:v>
                </c:pt>
                <c:pt idx="21">
                  <c:v>8382</c:v>
                </c:pt>
                <c:pt idx="22">
                  <c:v>6816</c:v>
                </c:pt>
                <c:pt idx="23">
                  <c:v>5289</c:v>
                </c:pt>
              </c:numCache>
            </c:numRef>
          </c:val>
          <c:extLst>
            <c:ext xmlns:c16="http://schemas.microsoft.com/office/drawing/2014/chart" uri="{C3380CC4-5D6E-409C-BE32-E72D297353CC}">
              <c16:uniqueId val="{00000000-9583-4D18-A0D8-E53241AA6C76}"/>
            </c:ext>
          </c:extLst>
        </c:ser>
        <c:dLbls>
          <c:showLegendKey val="0"/>
          <c:showVal val="0"/>
          <c:showCatName val="0"/>
          <c:showSerName val="0"/>
          <c:showPercent val="0"/>
          <c:showBubbleSize val="0"/>
        </c:dLbls>
        <c:gapWidth val="100"/>
        <c:overlap val="-24"/>
        <c:axId val="180843759"/>
        <c:axId val="1024572783"/>
      </c:barChart>
      <c:catAx>
        <c:axId val="180843759"/>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ru-RU"/>
                  <a:t>Время просмотра</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ru-RU"/>
          </a:p>
        </c:txPr>
        <c:crossAx val="1024572783"/>
        <c:crosses val="autoZero"/>
        <c:auto val="1"/>
        <c:lblAlgn val="ctr"/>
        <c:lblOffset val="100"/>
        <c:noMultiLvlLbl val="0"/>
      </c:catAx>
      <c:valAx>
        <c:axId val="1024572783"/>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ru-RU"/>
                  <a:t>Количество просмотров</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ru-RU"/>
          </a:p>
        </c:txPr>
        <c:crossAx val="1808437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ru-RU"/>
              <a:t>Количество пользователей и интенсивность просмотров</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ru-RU"/>
        </a:p>
      </c:txPr>
    </c:title>
    <c:autoTitleDeleted val="0"/>
    <c:plotArea>
      <c:layout/>
      <c:barChart>
        <c:barDir val="col"/>
        <c:grouping val="clustered"/>
        <c:varyColors val="0"/>
        <c:ser>
          <c:idx val="0"/>
          <c:order val="0"/>
          <c:tx>
            <c:strRef>
              <c:f>'часть 3-графики'!$C$2</c:f>
              <c:strCache>
                <c:ptCount val="1"/>
                <c:pt idx="0">
                  <c:v>Интенсивность</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dLbl>
              <c:idx val="1"/>
              <c:layout>
                <c:manualLayout>
                  <c:x val="-5.0925337632079971E-17"/>
                  <c:y val="0.2286960484106153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FE0-46FB-ABAA-5816938D72AF}"/>
                </c:ext>
              </c:extLst>
            </c:dLbl>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ru-RU"/>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'часть 3-графики'!$B$3:$B$8</c:f>
              <c:strCache>
                <c:ptCount val="6"/>
                <c:pt idx="0">
                  <c:v>март</c:v>
                </c:pt>
                <c:pt idx="1">
                  <c:v>апрель</c:v>
                </c:pt>
                <c:pt idx="2">
                  <c:v>май</c:v>
                </c:pt>
                <c:pt idx="3">
                  <c:v>июнь</c:v>
                </c:pt>
                <c:pt idx="4">
                  <c:v>июль</c:v>
                </c:pt>
                <c:pt idx="5">
                  <c:v>август</c:v>
                </c:pt>
              </c:strCache>
            </c:strRef>
          </c:cat>
          <c:val>
            <c:numRef>
              <c:f>'часть 3-графики'!$C$3:$C$8</c:f>
              <c:numCache>
                <c:formatCode>0.00</c:formatCode>
                <c:ptCount val="6"/>
                <c:pt idx="0">
                  <c:v>1.0060975609756098</c:v>
                </c:pt>
                <c:pt idx="1">
                  <c:v>2.2633241215949469</c:v>
                </c:pt>
                <c:pt idx="2">
                  <c:v>3.4783112966829042</c:v>
                </c:pt>
                <c:pt idx="3">
                  <c:v>3.4800359353164305</c:v>
                </c:pt>
                <c:pt idx="4">
                  <c:v>3.7243704562216835</c:v>
                </c:pt>
                <c:pt idx="5">
                  <c:v>3.8417112299465241</c:v>
                </c:pt>
              </c:numCache>
            </c:numRef>
          </c:val>
          <c:extLst>
            <c:ext xmlns:c16="http://schemas.microsoft.com/office/drawing/2014/chart" uri="{C3380CC4-5D6E-409C-BE32-E72D297353CC}">
              <c16:uniqueId val="{00000001-BFE0-46FB-ABAA-5816938D72AF}"/>
            </c:ext>
          </c:extLst>
        </c:ser>
        <c:dLbls>
          <c:showLegendKey val="0"/>
          <c:showVal val="0"/>
          <c:showCatName val="0"/>
          <c:showSerName val="0"/>
          <c:showPercent val="0"/>
          <c:showBubbleSize val="0"/>
        </c:dLbls>
        <c:gapWidth val="219"/>
        <c:overlap val="-27"/>
        <c:axId val="1218216416"/>
        <c:axId val="223908352"/>
      </c:barChart>
      <c:lineChart>
        <c:grouping val="standard"/>
        <c:varyColors val="0"/>
        <c:ser>
          <c:idx val="1"/>
          <c:order val="1"/>
          <c:tx>
            <c:strRef>
              <c:f>'часть 3-графики'!$D$2</c:f>
              <c:strCache>
                <c:ptCount val="1"/>
                <c:pt idx="0">
                  <c:v>Всего просмотров </c:v>
                </c:pt>
              </c:strCache>
            </c:strRef>
          </c:tx>
          <c:spPr>
            <a:ln w="31750" cap="rnd">
              <a:solidFill>
                <a:schemeClr val="accent3"/>
              </a:solidFill>
              <a:round/>
            </a:ln>
            <a:effectLst>
              <a:outerShdw blurRad="40000" dist="23000" dir="5400000" rotWithShape="0">
                <a:srgbClr val="000000">
                  <a:alpha val="35000"/>
                </a:srgbClr>
              </a:outerShdw>
            </a:effectLst>
          </c:spPr>
          <c:marker>
            <c:symbol val="none"/>
          </c:marker>
          <c:dLbls>
            <c:dLbl>
              <c:idx val="0"/>
              <c:layout>
                <c:manualLayout>
                  <c:x val="1.6666666666666666E-2"/>
                  <c:y val="-0.1574074074074075"/>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FE0-46FB-ABAA-5816938D72AF}"/>
                </c:ext>
              </c:extLst>
            </c:dLbl>
            <c:dLbl>
              <c:idx val="1"/>
              <c:layout>
                <c:manualLayout>
                  <c:x val="-5.5555555555556061E-3"/>
                  <c:y val="-0.19907407407407407"/>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FE0-46FB-ABAA-5816938D72AF}"/>
                </c:ext>
              </c:extLst>
            </c:dLbl>
            <c:dLbl>
              <c:idx val="2"/>
              <c:layout>
                <c:manualLayout>
                  <c:x val="1.3888888888888838E-2"/>
                  <c:y val="-9.259259259259262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FE0-46FB-ABAA-5816938D72AF}"/>
                </c:ext>
              </c:extLst>
            </c:dLbl>
            <c:dLbl>
              <c:idx val="3"/>
              <c:layout>
                <c:manualLayout>
                  <c:x val="1.6666666666666666E-2"/>
                  <c:y val="-5.555555555555555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FE0-46FB-ABAA-5816938D72AF}"/>
                </c:ext>
              </c:extLst>
            </c:dLbl>
            <c:dLbl>
              <c:idx val="4"/>
              <c:layout>
                <c:manualLayout>
                  <c:x val="1.1111111111111112E-2"/>
                  <c:y val="-5.55555555555555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FE0-46FB-ABAA-5816938D72AF}"/>
                </c:ext>
              </c:extLst>
            </c:dLbl>
            <c:spPr>
              <a:solidFill>
                <a:schemeClr val="accent3">
                  <a:lumMod val="40000"/>
                  <a:lumOff val="60000"/>
                </a:schemeClr>
              </a:solidFill>
              <a:ln>
                <a:solidFill>
                  <a:schemeClr val="accent1">
                    <a:alpha val="95000"/>
                  </a:schemeClr>
                </a:solid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ru-RU"/>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'часть 3-графики'!$B$3:$B$8</c:f>
              <c:strCache>
                <c:ptCount val="6"/>
                <c:pt idx="0">
                  <c:v>март</c:v>
                </c:pt>
                <c:pt idx="1">
                  <c:v>апрель</c:v>
                </c:pt>
                <c:pt idx="2">
                  <c:v>май</c:v>
                </c:pt>
                <c:pt idx="3">
                  <c:v>июнь</c:v>
                </c:pt>
                <c:pt idx="4">
                  <c:v>июль</c:v>
                </c:pt>
                <c:pt idx="5">
                  <c:v>август</c:v>
                </c:pt>
              </c:strCache>
            </c:strRef>
          </c:cat>
          <c:val>
            <c:numRef>
              <c:f>'часть 3-графики'!$D$3:$D$8</c:f>
              <c:numCache>
                <c:formatCode>General</c:formatCode>
                <c:ptCount val="6"/>
                <c:pt idx="0">
                  <c:v>165</c:v>
                </c:pt>
                <c:pt idx="1">
                  <c:v>11466</c:v>
                </c:pt>
                <c:pt idx="2">
                  <c:v>29990</c:v>
                </c:pt>
                <c:pt idx="3">
                  <c:v>34863</c:v>
                </c:pt>
                <c:pt idx="4">
                  <c:v>35348</c:v>
                </c:pt>
                <c:pt idx="5">
                  <c:v>28736</c:v>
                </c:pt>
              </c:numCache>
            </c:numRef>
          </c:val>
          <c:smooth val="0"/>
          <c:extLst>
            <c:ext xmlns:c16="http://schemas.microsoft.com/office/drawing/2014/chart" uri="{C3380CC4-5D6E-409C-BE32-E72D297353CC}">
              <c16:uniqueId val="{00000007-BFE0-46FB-ABAA-5816938D72AF}"/>
            </c:ext>
          </c:extLst>
        </c:ser>
        <c:dLbls>
          <c:showLegendKey val="0"/>
          <c:showVal val="0"/>
          <c:showCatName val="0"/>
          <c:showSerName val="0"/>
          <c:showPercent val="0"/>
          <c:showBubbleSize val="0"/>
        </c:dLbls>
        <c:marker val="1"/>
        <c:smooth val="0"/>
        <c:axId val="1218236816"/>
        <c:axId val="223901280"/>
      </c:lineChart>
      <c:catAx>
        <c:axId val="121821641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ru-RU"/>
          </a:p>
        </c:txPr>
        <c:crossAx val="223908352"/>
        <c:crosses val="autoZero"/>
        <c:auto val="1"/>
        <c:lblAlgn val="ctr"/>
        <c:lblOffset val="100"/>
        <c:noMultiLvlLbl val="0"/>
      </c:catAx>
      <c:valAx>
        <c:axId val="223908352"/>
        <c:scaling>
          <c:orientation val="minMax"/>
        </c:scaling>
        <c:delete val="0"/>
        <c:axPos val="l"/>
        <c:majorGridlines>
          <c:spPr>
            <a:ln w="9525" cap="flat" cmpd="sng" algn="ctr">
              <a:solidFill>
                <a:schemeClr val="tx2">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ru-RU"/>
          </a:p>
        </c:txPr>
        <c:crossAx val="1218216416"/>
        <c:crosses val="autoZero"/>
        <c:crossBetween val="between"/>
      </c:valAx>
      <c:valAx>
        <c:axId val="223901280"/>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ru-RU"/>
          </a:p>
        </c:txPr>
        <c:crossAx val="1218236816"/>
        <c:crosses val="max"/>
        <c:crossBetween val="between"/>
      </c:valAx>
      <c:catAx>
        <c:axId val="1218236816"/>
        <c:scaling>
          <c:orientation val="minMax"/>
        </c:scaling>
        <c:delete val="1"/>
        <c:axPos val="b"/>
        <c:numFmt formatCode="General" sourceLinked="1"/>
        <c:majorTickMark val="none"/>
        <c:minorTickMark val="none"/>
        <c:tickLblPos val="nextTo"/>
        <c:crossAx val="22390128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ru-RU"/>
        </a:p>
      </c:txPr>
    </c:title>
    <c:autoTitleDeleted val="0"/>
    <c:plotArea>
      <c:layout/>
      <c:barChart>
        <c:barDir val="col"/>
        <c:grouping val="clustered"/>
        <c:varyColors val="0"/>
        <c:ser>
          <c:idx val="0"/>
          <c:order val="0"/>
          <c:tx>
            <c:strRef>
              <c:f>'часть 3-графики'!$C$18:$C$19</c:f>
              <c:strCache>
                <c:ptCount val="2"/>
                <c:pt idx="0">
                  <c:v>Retention</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'часть 3-графики'!$B$20:$B$24</c:f>
              <c:strCache>
                <c:ptCount val="5"/>
                <c:pt idx="0">
                  <c:v>апрель</c:v>
                </c:pt>
                <c:pt idx="1">
                  <c:v>май</c:v>
                </c:pt>
                <c:pt idx="2">
                  <c:v>июнь</c:v>
                </c:pt>
                <c:pt idx="3">
                  <c:v>июль</c:v>
                </c:pt>
                <c:pt idx="4">
                  <c:v>август</c:v>
                </c:pt>
              </c:strCache>
            </c:strRef>
          </c:cat>
          <c:val>
            <c:numRef>
              <c:f>'часть 3-графики'!$C$20:$C$24</c:f>
              <c:numCache>
                <c:formatCode>0%</c:formatCode>
                <c:ptCount val="5"/>
                <c:pt idx="0">
                  <c:v>0.8308457711442786</c:v>
                </c:pt>
                <c:pt idx="1">
                  <c:v>0.86862718643700376</c:v>
                </c:pt>
                <c:pt idx="2">
                  <c:v>0.7861606758690689</c:v>
                </c:pt>
                <c:pt idx="3">
                  <c:v>0.78298123172559619</c:v>
                </c:pt>
                <c:pt idx="4">
                  <c:v>0.76553484646670578</c:v>
                </c:pt>
              </c:numCache>
            </c:numRef>
          </c:val>
          <c:extLst>
            <c:ext xmlns:c16="http://schemas.microsoft.com/office/drawing/2014/chart" uri="{C3380CC4-5D6E-409C-BE32-E72D297353CC}">
              <c16:uniqueId val="{00000000-D26E-4E01-8059-6B3B3C71AE1E}"/>
            </c:ext>
          </c:extLst>
        </c:ser>
        <c:dLbls>
          <c:showLegendKey val="0"/>
          <c:showVal val="0"/>
          <c:showCatName val="0"/>
          <c:showSerName val="0"/>
          <c:showPercent val="0"/>
          <c:showBubbleSize val="0"/>
        </c:dLbls>
        <c:gapWidth val="100"/>
        <c:overlap val="-24"/>
        <c:axId val="497304208"/>
        <c:axId val="223927488"/>
      </c:barChart>
      <c:catAx>
        <c:axId val="49730420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ru-RU"/>
          </a:p>
        </c:txPr>
        <c:crossAx val="223927488"/>
        <c:crosses val="autoZero"/>
        <c:auto val="1"/>
        <c:lblAlgn val="ctr"/>
        <c:lblOffset val="100"/>
        <c:noMultiLvlLbl val="0"/>
      </c:catAx>
      <c:valAx>
        <c:axId val="223927488"/>
        <c:scaling>
          <c:orientation val="minMax"/>
        </c:scaling>
        <c:delete val="0"/>
        <c:axPos val="l"/>
        <c:majorGridlines>
          <c:spPr>
            <a:ln w="9525" cap="flat" cmpd="sng" algn="ctr">
              <a:solidFill>
                <a:schemeClr val="tx2">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ru-RU"/>
          </a:p>
        </c:txPr>
        <c:crossAx val="4973042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ru-RU"/>
              <a:t>Просмотры по суточным часам в разрезе будни-выходные</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ru-RU"/>
        </a:p>
      </c:txPr>
    </c:title>
    <c:autoTitleDeleted val="0"/>
    <c:plotArea>
      <c:layout/>
      <c:barChart>
        <c:barDir val="col"/>
        <c:grouping val="clustered"/>
        <c:varyColors val="0"/>
        <c:ser>
          <c:idx val="0"/>
          <c:order val="0"/>
          <c:tx>
            <c:strRef>
              <c:f>'часть 3-графики'!$D$35</c:f>
              <c:strCache>
                <c:ptCount val="1"/>
                <c:pt idx="0">
                  <c:v>Просмотры в выходные</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dLbl>
              <c:idx val="3"/>
              <c:layout>
                <c:manualLayout>
                  <c:x val="0"/>
                  <c:y val="9.211851719389063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5DE-4A38-B488-71581239A0ED}"/>
                </c:ext>
              </c:extLst>
            </c:dLbl>
            <c:dLbl>
              <c:idx val="4"/>
              <c:layout>
                <c:manualLayout>
                  <c:x val="3.0864197530864196E-3"/>
                  <c:y val="8.982759767484198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5DE-4A38-B488-71581239A0ED}"/>
                </c:ext>
              </c:extLst>
            </c:dLbl>
            <c:dLbl>
              <c:idx val="5"/>
              <c:layout>
                <c:manualLayout>
                  <c:x val="0"/>
                  <c:y val="9.505364197322198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5DE-4A38-B488-71581239A0ED}"/>
                </c:ext>
              </c:extLst>
            </c:dLbl>
            <c:dLbl>
              <c:idx val="6"/>
              <c:layout>
                <c:manualLayout>
                  <c:x val="-1.5432098765432098E-3"/>
                  <c:y val="9.10446963741100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5DE-4A38-B488-71581239A0ED}"/>
                </c:ext>
              </c:extLst>
            </c:dLbl>
            <c:dLbl>
              <c:idx val="7"/>
              <c:layout>
                <c:manualLayout>
                  <c:x val="1.5432098765431532E-3"/>
                  <c:y val="9.763089917228119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5DE-4A38-B488-71581239A0ED}"/>
                </c:ext>
              </c:extLst>
            </c:dLbl>
            <c:dLbl>
              <c:idx val="8"/>
              <c:layout>
                <c:manualLayout>
                  <c:x val="0"/>
                  <c:y val="0.10557747854920778"/>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5DE-4A38-B488-71581239A0ED}"/>
                </c:ext>
              </c:extLst>
            </c:dLbl>
            <c:numFmt formatCode="General" sourceLinked="0"/>
            <c:spPr>
              <a:solidFill>
                <a:schemeClr val="bg1"/>
              </a:solidFill>
              <a:ln>
                <a:solidFill>
                  <a:schemeClr val="accent1"/>
                </a:solidFill>
              </a:ln>
              <a:effectLst/>
            </c:spPr>
            <c:txPr>
              <a:bodyPr rot="-5400000" spcFirstLastPara="1" vertOverflow="ellipsis"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ru-RU"/>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'часть 3-графики'!$C$36:$C$59</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cat>
          <c:val>
            <c:numRef>
              <c:f>'часть 3-графики'!$D$36:$D$59</c:f>
              <c:numCache>
                <c:formatCode>General</c:formatCode>
                <c:ptCount val="24"/>
                <c:pt idx="0">
                  <c:v>1543</c:v>
                </c:pt>
                <c:pt idx="1">
                  <c:v>1397</c:v>
                </c:pt>
                <c:pt idx="2">
                  <c:v>1296</c:v>
                </c:pt>
                <c:pt idx="3">
                  <c:v>1132</c:v>
                </c:pt>
                <c:pt idx="4">
                  <c:v>1100</c:v>
                </c:pt>
                <c:pt idx="5">
                  <c:v>1173</c:v>
                </c:pt>
                <c:pt idx="6">
                  <c:v>1117</c:v>
                </c:pt>
                <c:pt idx="7">
                  <c:v>1209</c:v>
                </c:pt>
                <c:pt idx="8">
                  <c:v>1320</c:v>
                </c:pt>
                <c:pt idx="9">
                  <c:v>1417</c:v>
                </c:pt>
                <c:pt idx="10">
                  <c:v>1535</c:v>
                </c:pt>
                <c:pt idx="11">
                  <c:v>1862</c:v>
                </c:pt>
                <c:pt idx="12">
                  <c:v>2085</c:v>
                </c:pt>
                <c:pt idx="13">
                  <c:v>2567</c:v>
                </c:pt>
                <c:pt idx="14">
                  <c:v>2999</c:v>
                </c:pt>
                <c:pt idx="15">
                  <c:v>3446</c:v>
                </c:pt>
                <c:pt idx="16">
                  <c:v>3635</c:v>
                </c:pt>
                <c:pt idx="17">
                  <c:v>3861</c:v>
                </c:pt>
                <c:pt idx="18">
                  <c:v>3843</c:v>
                </c:pt>
                <c:pt idx="19">
                  <c:v>3472</c:v>
                </c:pt>
                <c:pt idx="20">
                  <c:v>3120</c:v>
                </c:pt>
                <c:pt idx="21">
                  <c:v>2791</c:v>
                </c:pt>
                <c:pt idx="22">
                  <c:v>2249</c:v>
                </c:pt>
                <c:pt idx="23">
                  <c:v>1811</c:v>
                </c:pt>
              </c:numCache>
            </c:numRef>
          </c:val>
          <c:extLst>
            <c:ext xmlns:c16="http://schemas.microsoft.com/office/drawing/2014/chart" uri="{C3380CC4-5D6E-409C-BE32-E72D297353CC}">
              <c16:uniqueId val="{00000004-65DE-4A38-B488-71581239A0ED}"/>
            </c:ext>
          </c:extLst>
        </c:ser>
        <c:ser>
          <c:idx val="1"/>
          <c:order val="1"/>
          <c:tx>
            <c:strRef>
              <c:f>'часть 3-графики'!$E$35</c:f>
              <c:strCache>
                <c:ptCount val="1"/>
                <c:pt idx="0">
                  <c:v>Просмотры в будни</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dLbl>
              <c:idx val="5"/>
              <c:layout>
                <c:manualLayout>
                  <c:x val="7.716049382716049E-3"/>
                  <c:y val="-1.938721991846027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65DE-4A38-B488-71581239A0ED}"/>
                </c:ext>
              </c:extLst>
            </c:dLbl>
            <c:dLbl>
              <c:idx val="6"/>
              <c:layout>
                <c:manualLayout>
                  <c:x val="4.6296296296296294E-3"/>
                  <c:y val="-2.21568227639547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65DE-4A38-B488-71581239A0E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'часть 3-графики'!$C$36:$C$59</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cat>
          <c:val>
            <c:numRef>
              <c:f>'часть 3-графики'!$E$36:$E$59</c:f>
              <c:numCache>
                <c:formatCode>General</c:formatCode>
                <c:ptCount val="24"/>
                <c:pt idx="0">
                  <c:v>2209</c:v>
                </c:pt>
                <c:pt idx="1">
                  <c:v>1495</c:v>
                </c:pt>
                <c:pt idx="2">
                  <c:v>1084</c:v>
                </c:pt>
                <c:pt idx="3">
                  <c:v>879</c:v>
                </c:pt>
                <c:pt idx="4">
                  <c:v>861</c:v>
                </c:pt>
                <c:pt idx="5">
                  <c:v>808</c:v>
                </c:pt>
                <c:pt idx="6">
                  <c:v>791</c:v>
                </c:pt>
                <c:pt idx="7">
                  <c:v>940</c:v>
                </c:pt>
                <c:pt idx="8">
                  <c:v>1034</c:v>
                </c:pt>
                <c:pt idx="9">
                  <c:v>1349</c:v>
                </c:pt>
                <c:pt idx="10">
                  <c:v>1829</c:v>
                </c:pt>
                <c:pt idx="11">
                  <c:v>2515</c:v>
                </c:pt>
                <c:pt idx="12">
                  <c:v>3618</c:v>
                </c:pt>
                <c:pt idx="13">
                  <c:v>4731</c:v>
                </c:pt>
                <c:pt idx="14">
                  <c:v>5926</c:v>
                </c:pt>
                <c:pt idx="15">
                  <c:v>7053</c:v>
                </c:pt>
                <c:pt idx="16">
                  <c:v>7693</c:v>
                </c:pt>
                <c:pt idx="17">
                  <c:v>8140</c:v>
                </c:pt>
                <c:pt idx="18">
                  <c:v>7813</c:v>
                </c:pt>
                <c:pt idx="19">
                  <c:v>7440</c:v>
                </c:pt>
                <c:pt idx="20">
                  <c:v>6744</c:v>
                </c:pt>
                <c:pt idx="21">
                  <c:v>5591</c:v>
                </c:pt>
                <c:pt idx="22">
                  <c:v>4567</c:v>
                </c:pt>
                <c:pt idx="23">
                  <c:v>3478</c:v>
                </c:pt>
              </c:numCache>
            </c:numRef>
          </c:val>
          <c:extLst>
            <c:ext xmlns:c16="http://schemas.microsoft.com/office/drawing/2014/chart" uri="{C3380CC4-5D6E-409C-BE32-E72D297353CC}">
              <c16:uniqueId val="{00000005-65DE-4A38-B488-71581239A0ED}"/>
            </c:ext>
          </c:extLst>
        </c:ser>
        <c:dLbls>
          <c:dLblPos val="outEnd"/>
          <c:showLegendKey val="0"/>
          <c:showVal val="1"/>
          <c:showCatName val="0"/>
          <c:showSerName val="0"/>
          <c:showPercent val="0"/>
          <c:showBubbleSize val="0"/>
        </c:dLbls>
        <c:gapWidth val="100"/>
        <c:overlap val="-24"/>
        <c:axId val="1247132608"/>
        <c:axId val="1247118464"/>
      </c:barChart>
      <c:catAx>
        <c:axId val="124713260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ru-RU"/>
          </a:p>
        </c:txPr>
        <c:crossAx val="1247118464"/>
        <c:crosses val="autoZero"/>
        <c:auto val="1"/>
        <c:lblAlgn val="ctr"/>
        <c:lblOffset val="100"/>
        <c:noMultiLvlLbl val="0"/>
      </c:catAx>
      <c:valAx>
        <c:axId val="124711846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ru-RU"/>
          </a:p>
        </c:txPr>
        <c:crossAx val="1247132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3" Type="http://schemas.openxmlformats.org/officeDocument/2006/relationships/hyperlink" Target="http://presentation-creation.ru/" TargetMode="External"/><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052736"/>
            <a:ext cx="4716016" cy="1470025"/>
          </a:xfrm>
        </p:spPr>
        <p:txBody>
          <a:bodyPr/>
          <a:lstStyle/>
          <a:p>
            <a:r>
              <a:rPr lang="ru-RU"/>
              <a:t>Образец заголовка</a:t>
            </a:r>
          </a:p>
        </p:txBody>
      </p:sp>
      <p:sp>
        <p:nvSpPr>
          <p:cNvPr id="3" name="Подзаголовок 2"/>
          <p:cNvSpPr>
            <a:spLocks noGrp="1"/>
          </p:cNvSpPr>
          <p:nvPr>
            <p:ph type="subTitle" idx="1"/>
          </p:nvPr>
        </p:nvSpPr>
        <p:spPr>
          <a:xfrm>
            <a:off x="11936" y="2996952"/>
            <a:ext cx="4632072"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CA232153-9E3E-4156-9974-ABAB427A7437}" type="datetimeFigureOut">
              <a:rPr lang="ru-RU" smtClean="0"/>
              <a:t>23.04.2023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52B6C0E-C4B9-4094-8E59-5B7DF00D5415}" type="slidenum">
              <a:rPr lang="ru-RU" smtClean="0"/>
              <a:t>‹#›</a:t>
            </a:fld>
            <a:endParaRPr lang="ru-RU"/>
          </a:p>
        </p:txBody>
      </p:sp>
      <p:sp>
        <p:nvSpPr>
          <p:cNvPr id="7" name="Прямоугольник 6"/>
          <p:cNvSpPr/>
          <p:nvPr userDrawn="1"/>
        </p:nvSpPr>
        <p:spPr>
          <a:xfrm>
            <a:off x="5937418" y="6488668"/>
            <a:ext cx="3206582" cy="369332"/>
          </a:xfrm>
          <a:prstGeom prst="rect">
            <a:avLst/>
          </a:prstGeom>
        </p:spPr>
        <p:txBody>
          <a:bodyPr wrap="none">
            <a:spAutoFit/>
          </a:bodyPr>
          <a:lstStyle/>
          <a:p>
            <a:pPr lvl="0" algn="ctr">
              <a:spcBef>
                <a:spcPct val="0"/>
              </a:spcBef>
            </a:pPr>
            <a:r>
              <a:rPr lang="en-US" sz="1800" kern="1200" dirty="0">
                <a:solidFill>
                  <a:schemeClr val="tx1"/>
                </a:solidFill>
                <a:latin typeface="+mn-lt"/>
                <a:ea typeface="+mn-ea"/>
                <a:cs typeface="+mn-cs"/>
                <a:hlinkClick r:id="rId3"/>
              </a:rPr>
              <a:t>http://presentation-creation.ru/</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118377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A232153-9E3E-4156-9974-ABAB427A7437}" type="datetimeFigureOut">
              <a:rPr lang="ru-RU" smtClean="0"/>
              <a:t>23.04.2023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52B6C0E-C4B9-4094-8E59-5B7DF00D5415}" type="slidenum">
              <a:rPr lang="ru-RU" smtClean="0"/>
              <a:t>‹#›</a:t>
            </a:fld>
            <a:endParaRPr lang="ru-RU"/>
          </a:p>
        </p:txBody>
      </p:sp>
    </p:spTree>
    <p:extLst>
      <p:ext uri="{BB962C8B-B14F-4D97-AF65-F5344CB8AC3E}">
        <p14:creationId xmlns:p14="http://schemas.microsoft.com/office/powerpoint/2010/main" val="265207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A232153-9E3E-4156-9974-ABAB427A7437}" type="datetimeFigureOut">
              <a:rPr lang="ru-RU" smtClean="0"/>
              <a:t>23.04.2023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52B6C0E-C4B9-4094-8E59-5B7DF00D5415}" type="slidenum">
              <a:rPr lang="ru-RU" smtClean="0"/>
              <a:t>‹#›</a:t>
            </a:fld>
            <a:endParaRPr lang="ru-RU"/>
          </a:p>
        </p:txBody>
      </p:sp>
    </p:spTree>
    <p:extLst>
      <p:ext uri="{BB962C8B-B14F-4D97-AF65-F5344CB8AC3E}">
        <p14:creationId xmlns:p14="http://schemas.microsoft.com/office/powerpoint/2010/main" val="373666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A232153-9E3E-4156-9974-ABAB427A7437}" type="datetimeFigureOut">
              <a:rPr lang="ru-RU" smtClean="0"/>
              <a:t>23.04.2023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52B6C0E-C4B9-4094-8E59-5B7DF00D5415}" type="slidenum">
              <a:rPr lang="ru-RU" smtClean="0"/>
              <a:t>‹#›</a:t>
            </a:fld>
            <a:endParaRPr lang="ru-RU"/>
          </a:p>
        </p:txBody>
      </p:sp>
    </p:spTree>
    <p:extLst>
      <p:ext uri="{BB962C8B-B14F-4D97-AF65-F5344CB8AC3E}">
        <p14:creationId xmlns:p14="http://schemas.microsoft.com/office/powerpoint/2010/main" val="356008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A232153-9E3E-4156-9974-ABAB427A7437}" type="datetimeFigureOut">
              <a:rPr lang="ru-RU" smtClean="0"/>
              <a:t>23.04.2023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52B6C0E-C4B9-4094-8E59-5B7DF00D5415}" type="slidenum">
              <a:rPr lang="ru-RU" smtClean="0"/>
              <a:t>‹#›</a:t>
            </a:fld>
            <a:endParaRPr lang="ru-RU"/>
          </a:p>
        </p:txBody>
      </p:sp>
    </p:spTree>
    <p:extLst>
      <p:ext uri="{BB962C8B-B14F-4D97-AF65-F5344CB8AC3E}">
        <p14:creationId xmlns:p14="http://schemas.microsoft.com/office/powerpoint/2010/main" val="155957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CA232153-9E3E-4156-9974-ABAB427A7437}" type="datetimeFigureOut">
              <a:rPr lang="ru-RU" smtClean="0"/>
              <a:t>23.04.2023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52B6C0E-C4B9-4094-8E59-5B7DF00D5415}" type="slidenum">
              <a:rPr lang="ru-RU" smtClean="0"/>
              <a:t>‹#›</a:t>
            </a:fld>
            <a:endParaRPr lang="ru-RU"/>
          </a:p>
        </p:txBody>
      </p:sp>
    </p:spTree>
    <p:extLst>
      <p:ext uri="{BB962C8B-B14F-4D97-AF65-F5344CB8AC3E}">
        <p14:creationId xmlns:p14="http://schemas.microsoft.com/office/powerpoint/2010/main" val="270658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CA232153-9E3E-4156-9974-ABAB427A7437}" type="datetimeFigureOut">
              <a:rPr lang="ru-RU" smtClean="0"/>
              <a:t>23.04.2023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52B6C0E-C4B9-4094-8E59-5B7DF00D5415}" type="slidenum">
              <a:rPr lang="ru-RU" smtClean="0"/>
              <a:t>‹#›</a:t>
            </a:fld>
            <a:endParaRPr lang="ru-RU"/>
          </a:p>
        </p:txBody>
      </p:sp>
    </p:spTree>
    <p:extLst>
      <p:ext uri="{BB962C8B-B14F-4D97-AF65-F5344CB8AC3E}">
        <p14:creationId xmlns:p14="http://schemas.microsoft.com/office/powerpoint/2010/main" val="260719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CA232153-9E3E-4156-9974-ABAB427A7437}" type="datetimeFigureOut">
              <a:rPr lang="ru-RU" smtClean="0"/>
              <a:t>23.04.2023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52B6C0E-C4B9-4094-8E59-5B7DF00D5415}" type="slidenum">
              <a:rPr lang="ru-RU" smtClean="0"/>
              <a:t>‹#›</a:t>
            </a:fld>
            <a:endParaRPr lang="ru-RU"/>
          </a:p>
        </p:txBody>
      </p:sp>
    </p:spTree>
    <p:extLst>
      <p:ext uri="{BB962C8B-B14F-4D97-AF65-F5344CB8AC3E}">
        <p14:creationId xmlns:p14="http://schemas.microsoft.com/office/powerpoint/2010/main" val="400466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A232153-9E3E-4156-9974-ABAB427A7437}" type="datetimeFigureOut">
              <a:rPr lang="ru-RU" smtClean="0"/>
              <a:t>23.04.2023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52B6C0E-C4B9-4094-8E59-5B7DF00D5415}" type="slidenum">
              <a:rPr lang="ru-RU" smtClean="0"/>
              <a:t>‹#›</a:t>
            </a:fld>
            <a:endParaRPr lang="ru-RU"/>
          </a:p>
        </p:txBody>
      </p:sp>
    </p:spTree>
    <p:extLst>
      <p:ext uri="{BB962C8B-B14F-4D97-AF65-F5344CB8AC3E}">
        <p14:creationId xmlns:p14="http://schemas.microsoft.com/office/powerpoint/2010/main" val="428587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CA232153-9E3E-4156-9974-ABAB427A7437}" type="datetimeFigureOut">
              <a:rPr lang="ru-RU" smtClean="0"/>
              <a:t>23.04.2023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52B6C0E-C4B9-4094-8E59-5B7DF00D5415}" type="slidenum">
              <a:rPr lang="ru-RU" smtClean="0"/>
              <a:t>‹#›</a:t>
            </a:fld>
            <a:endParaRPr lang="ru-RU"/>
          </a:p>
        </p:txBody>
      </p:sp>
    </p:spTree>
    <p:extLst>
      <p:ext uri="{BB962C8B-B14F-4D97-AF65-F5344CB8AC3E}">
        <p14:creationId xmlns:p14="http://schemas.microsoft.com/office/powerpoint/2010/main" val="296015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CA232153-9E3E-4156-9974-ABAB427A7437}" type="datetimeFigureOut">
              <a:rPr lang="ru-RU" smtClean="0"/>
              <a:t>23.04.2023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52B6C0E-C4B9-4094-8E59-5B7DF00D5415}" type="slidenum">
              <a:rPr lang="ru-RU" smtClean="0"/>
              <a:t>‹#›</a:t>
            </a:fld>
            <a:endParaRPr lang="ru-RU"/>
          </a:p>
        </p:txBody>
      </p:sp>
    </p:spTree>
    <p:extLst>
      <p:ext uri="{BB962C8B-B14F-4D97-AF65-F5344CB8AC3E}">
        <p14:creationId xmlns:p14="http://schemas.microsoft.com/office/powerpoint/2010/main" val="3768654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232153-9E3E-4156-9974-ABAB427A7437}" type="datetimeFigureOut">
              <a:rPr lang="ru-RU" smtClean="0"/>
              <a:t>23.04.2023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B6C0E-C4B9-4094-8E59-5B7DF00D5415}" type="slidenum">
              <a:rPr lang="ru-RU" smtClean="0"/>
              <a:t>‹#›</a:t>
            </a:fld>
            <a:endParaRPr lang="ru-RU"/>
          </a:p>
        </p:txBody>
      </p:sp>
    </p:spTree>
    <p:extLst>
      <p:ext uri="{BB962C8B-B14F-4D97-AF65-F5344CB8AC3E}">
        <p14:creationId xmlns:p14="http://schemas.microsoft.com/office/powerpoint/2010/main" val="1881440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Autofit/>
          </a:bodyPr>
          <a:lstStyle/>
          <a:p>
            <a:r>
              <a:rPr lang="ru-RU" sz="3600" b="1" dirty="0">
                <a:solidFill>
                  <a:srgbClr val="002060"/>
                </a:solidFill>
                <a:latin typeface="Verdana" panose="020B0604030504040204" pitchFamily="34" charset="0"/>
                <a:ea typeface="Verdana" panose="020B0604030504040204" pitchFamily="34" charset="0"/>
              </a:rPr>
              <a:t>Анализ эффективности модели ежемесячной подписки</a:t>
            </a:r>
            <a:endParaRPr lang="ru-RU" sz="3600" dirty="0">
              <a:solidFill>
                <a:srgbClr val="002060"/>
              </a:solidFill>
              <a:latin typeface="Verdana" panose="020B0604030504040204" pitchFamily="34" charset="0"/>
              <a:ea typeface="Verdana" panose="020B0604030504040204" pitchFamily="34" charset="0"/>
            </a:endParaRPr>
          </a:p>
        </p:txBody>
      </p:sp>
      <p:sp>
        <p:nvSpPr>
          <p:cNvPr id="3" name="Подзаголовок 2"/>
          <p:cNvSpPr>
            <a:spLocks noGrp="1"/>
          </p:cNvSpPr>
          <p:nvPr>
            <p:ph type="subTitle" idx="1"/>
          </p:nvPr>
        </p:nvSpPr>
        <p:spPr/>
        <p:txBody>
          <a:bodyPr/>
          <a:lstStyle/>
          <a:p>
            <a:r>
              <a:rPr lang="ru-RU" dirty="0"/>
              <a:t>Подзаголовок слайда</a:t>
            </a:r>
          </a:p>
        </p:txBody>
      </p:sp>
    </p:spTree>
    <p:extLst>
      <p:ext uri="{BB962C8B-B14F-4D97-AF65-F5344CB8AC3E}">
        <p14:creationId xmlns:p14="http://schemas.microsoft.com/office/powerpoint/2010/main" val="4177689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D9EA06-B15B-461E-A553-4CB16D7ED039}"/>
              </a:ext>
            </a:extLst>
          </p:cNvPr>
          <p:cNvSpPr>
            <a:spLocks noGrp="1"/>
          </p:cNvSpPr>
          <p:nvPr>
            <p:ph type="title"/>
          </p:nvPr>
        </p:nvSpPr>
        <p:spPr/>
        <p:txBody>
          <a:bodyPr>
            <a:normAutofit fontScale="90000"/>
          </a:bodyPr>
          <a:lstStyle/>
          <a:p>
            <a:r>
              <a:rPr lang="ru-RU" b="1" dirty="0">
                <a:solidFill>
                  <a:srgbClr val="002060"/>
                </a:solidFill>
                <a:latin typeface="Verdana" panose="020B0604030504040204" pitchFamily="34" charset="0"/>
                <a:ea typeface="Verdana" panose="020B0604030504040204" pitchFamily="34" charset="0"/>
              </a:rPr>
              <a:t>Время просмотра по часам</a:t>
            </a:r>
          </a:p>
        </p:txBody>
      </p:sp>
      <p:sp>
        <p:nvSpPr>
          <p:cNvPr id="3" name="Объект 2">
            <a:extLst>
              <a:ext uri="{FF2B5EF4-FFF2-40B4-BE49-F238E27FC236}">
                <a16:creationId xmlns:a16="http://schemas.microsoft.com/office/drawing/2014/main" id="{9B1FF2E6-872A-4D88-95D4-14A1199ADC9B}"/>
              </a:ext>
            </a:extLst>
          </p:cNvPr>
          <p:cNvSpPr>
            <a:spLocks noGrp="1"/>
          </p:cNvSpPr>
          <p:nvPr>
            <p:ph idx="1"/>
          </p:nvPr>
        </p:nvSpPr>
        <p:spPr/>
        <p:txBody>
          <a:bodyPr/>
          <a:lstStyle/>
          <a:p>
            <a:endParaRPr lang="ru-RU"/>
          </a:p>
        </p:txBody>
      </p:sp>
      <p:graphicFrame>
        <p:nvGraphicFramePr>
          <p:cNvPr id="4" name="Диаграмма 3">
            <a:extLst>
              <a:ext uri="{FF2B5EF4-FFF2-40B4-BE49-F238E27FC236}">
                <a16:creationId xmlns:a16="http://schemas.microsoft.com/office/drawing/2014/main" id="{00000000-0008-0000-0700-00000A000000}"/>
              </a:ext>
            </a:extLst>
          </p:cNvPr>
          <p:cNvGraphicFramePr>
            <a:graphicFrameLocks/>
          </p:cNvGraphicFramePr>
          <p:nvPr>
            <p:extLst>
              <p:ext uri="{D42A27DB-BD31-4B8C-83A1-F6EECF244321}">
                <p14:modId xmlns:p14="http://schemas.microsoft.com/office/powerpoint/2010/main" val="2512191581"/>
              </p:ext>
            </p:extLst>
          </p:nvPr>
        </p:nvGraphicFramePr>
        <p:xfrm>
          <a:off x="457200" y="1568866"/>
          <a:ext cx="8229600" cy="45572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6606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813D89E-91C4-461D-98D3-4051FD22EC9A}"/>
              </a:ext>
            </a:extLst>
          </p:cNvPr>
          <p:cNvSpPr>
            <a:spLocks noGrp="1"/>
          </p:cNvSpPr>
          <p:nvPr>
            <p:ph idx="1"/>
          </p:nvPr>
        </p:nvSpPr>
        <p:spPr/>
        <p:txBody>
          <a:bodyPr>
            <a:normAutofit fontScale="47500" lnSpcReduction="20000"/>
          </a:bodyPr>
          <a:lstStyle/>
          <a:p>
            <a:pPr marL="0" indent="0">
              <a:buNone/>
            </a:pPr>
            <a:r>
              <a:rPr lang="ru-RU" b="1" dirty="0">
                <a:solidFill>
                  <a:srgbClr val="002060"/>
                </a:solidFill>
                <a:latin typeface="Verdana" panose="020B0604030504040204" pitchFamily="34" charset="0"/>
                <a:ea typeface="Verdana" panose="020B0604030504040204" pitchFamily="34" charset="0"/>
              </a:rPr>
              <a:t>Итак, на основании диаграмм мы определили:</a:t>
            </a:r>
          </a:p>
          <a:p>
            <a:pPr>
              <a:buFont typeface="Wingdings" panose="05000000000000000000" pitchFamily="2" charset="2"/>
              <a:buChar char="Ø"/>
            </a:pPr>
            <a:r>
              <a:rPr lang="ru-RU" dirty="0">
                <a:solidFill>
                  <a:srgbClr val="002060"/>
                </a:solidFill>
                <a:latin typeface="Verdana" panose="020B0604030504040204" pitchFamily="34" charset="0"/>
                <a:ea typeface="Verdana" panose="020B0604030504040204" pitchFamily="34" charset="0"/>
              </a:rPr>
              <a:t>ТОП-5 фильмов, которые получили максимальное количество просмотров, что позволит нам в дальнейшем выделить такие немаловажные для онлайн-кинотеатра данные, как жанр, режиссер, основной актерский состав</a:t>
            </a:r>
          </a:p>
          <a:p>
            <a:pPr marL="0" indent="0">
              <a:buNone/>
            </a:pPr>
            <a:r>
              <a:rPr lang="ru-RU" dirty="0">
                <a:solidFill>
                  <a:srgbClr val="002060"/>
                </a:solidFill>
                <a:latin typeface="Verdana" panose="020B0604030504040204" pitchFamily="34" charset="0"/>
                <a:ea typeface="Verdana" panose="020B0604030504040204" pitchFamily="34" charset="0"/>
              </a:rPr>
              <a:t>(ТОП-1 в нашем анализе стал блокбастер «Человек-паук: Нет пути домой», </a:t>
            </a:r>
            <a:r>
              <a:rPr lang="en-US" dirty="0">
                <a:solidFill>
                  <a:srgbClr val="002060"/>
                </a:solidFill>
                <a:latin typeface="Verdana" panose="020B0604030504040204" pitchFamily="34" charset="0"/>
                <a:ea typeface="Verdana" panose="020B0604030504040204" pitchFamily="34" charset="0"/>
              </a:rPr>
              <a:t>id</a:t>
            </a:r>
            <a:r>
              <a:rPr lang="ru-RU" dirty="0">
                <a:solidFill>
                  <a:srgbClr val="002060"/>
                </a:solidFill>
                <a:latin typeface="Verdana" panose="020B0604030504040204" pitchFamily="34" charset="0"/>
                <a:ea typeface="Verdana" panose="020B0604030504040204" pitchFamily="34" charset="0"/>
              </a:rPr>
              <a:t>411922)</a:t>
            </a:r>
          </a:p>
          <a:p>
            <a:pPr>
              <a:buFont typeface="Wingdings" panose="05000000000000000000" pitchFamily="2" charset="2"/>
              <a:buChar char="Ø"/>
            </a:pPr>
            <a:r>
              <a:rPr lang="ru-RU" dirty="0">
                <a:solidFill>
                  <a:srgbClr val="002060"/>
                </a:solidFill>
                <a:latin typeface="Verdana" panose="020B0604030504040204" pitchFamily="34" charset="0"/>
                <a:ea typeface="Verdana" panose="020B0604030504040204" pitchFamily="34" charset="0"/>
              </a:rPr>
              <a:t>Вывод об активности пользователей подтвердился графиком, он показал максимальный пик в июле, в разгар летнего сезона, </a:t>
            </a:r>
          </a:p>
          <a:p>
            <a:pPr>
              <a:buFont typeface="Wingdings" panose="05000000000000000000" pitchFamily="2" charset="2"/>
              <a:buChar char="Ø"/>
            </a:pPr>
            <a:r>
              <a:rPr lang="ru-RU" dirty="0">
                <a:solidFill>
                  <a:srgbClr val="002060"/>
                </a:solidFill>
                <a:latin typeface="Verdana" panose="020B0604030504040204" pitchFamily="34" charset="0"/>
                <a:ea typeface="Verdana" panose="020B0604030504040204" pitchFamily="34" charset="0"/>
              </a:rPr>
              <a:t>В распределении подписчиков по часовым поясам лидируют:</a:t>
            </a:r>
          </a:p>
          <a:p>
            <a:pPr>
              <a:buFont typeface="Wingdings" panose="05000000000000000000" pitchFamily="2" charset="2"/>
              <a:buChar char="Ø"/>
            </a:pPr>
            <a:r>
              <a:rPr lang="en-US" u="sng" dirty="0">
                <a:solidFill>
                  <a:srgbClr val="002060"/>
                </a:solidFill>
                <a:latin typeface="Verdana" panose="020B0604030504040204" pitchFamily="34" charset="0"/>
                <a:ea typeface="Verdana" panose="020B0604030504040204" pitchFamily="34" charset="0"/>
              </a:rPr>
              <a:t>UTC+1</a:t>
            </a:r>
          </a:p>
          <a:p>
            <a:pPr>
              <a:buFont typeface="Wingdings" panose="05000000000000000000" pitchFamily="2" charset="2"/>
              <a:buChar char="Ø"/>
            </a:pPr>
            <a:r>
              <a:rPr lang="en-US" u="sng" dirty="0">
                <a:solidFill>
                  <a:srgbClr val="002060"/>
                </a:solidFill>
                <a:latin typeface="Verdana" panose="020B0604030504040204" pitchFamily="34" charset="0"/>
                <a:ea typeface="Verdana" panose="020B0604030504040204" pitchFamily="34" charset="0"/>
              </a:rPr>
              <a:t>UTC+2</a:t>
            </a:r>
          </a:p>
          <a:p>
            <a:pPr>
              <a:buFont typeface="Wingdings" panose="05000000000000000000" pitchFamily="2" charset="2"/>
              <a:buChar char="Ø"/>
            </a:pPr>
            <a:r>
              <a:rPr lang="en-US" u="sng" dirty="0">
                <a:solidFill>
                  <a:srgbClr val="002060"/>
                </a:solidFill>
                <a:latin typeface="Verdana" panose="020B0604030504040204" pitchFamily="34" charset="0"/>
                <a:ea typeface="Verdana" panose="020B0604030504040204" pitchFamily="34" charset="0"/>
              </a:rPr>
              <a:t>UTC+0</a:t>
            </a:r>
          </a:p>
          <a:p>
            <a:pPr>
              <a:buFont typeface="Wingdings" panose="05000000000000000000" pitchFamily="2" charset="2"/>
              <a:buChar char="Ø"/>
            </a:pPr>
            <a:r>
              <a:rPr lang="ru-RU" dirty="0">
                <a:solidFill>
                  <a:srgbClr val="002060"/>
                </a:solidFill>
                <a:latin typeface="Verdana" panose="020B0604030504040204" pitchFamily="34" charset="0"/>
                <a:ea typeface="Verdana" panose="020B0604030504040204" pitchFamily="34" charset="0"/>
              </a:rPr>
              <a:t>В разрезе недели и составляющих ее дней, наблюдается увеличение просмотров с пятницы по воскресенье. Максимум приходится на субботу. По нашей гипотезе это самый комфортный день, поскольку большинству людей не надо выходить на работу в воскресенье, тогда как именно в воскресенье часть пользователей готовится к предстоящей трудовой неделе. А это значит, что суббота становится «растянутой во времени», и располагает к неспешному отдыху за просмотром фильмов</a:t>
            </a:r>
          </a:p>
          <a:p>
            <a:pPr>
              <a:buFont typeface="Wingdings" panose="05000000000000000000" pitchFamily="2" charset="2"/>
              <a:buChar char="Ø"/>
            </a:pPr>
            <a:r>
              <a:rPr lang="ru-RU" dirty="0">
                <a:solidFill>
                  <a:srgbClr val="002060"/>
                </a:solidFill>
                <a:latin typeface="Verdana" panose="020B0604030504040204" pitchFamily="34" charset="0"/>
                <a:ea typeface="Verdana" panose="020B0604030504040204" pitchFamily="34" charset="0"/>
              </a:rPr>
              <a:t>По часам значительный</a:t>
            </a:r>
            <a:r>
              <a:rPr lang="en-US" dirty="0">
                <a:solidFill>
                  <a:srgbClr val="002060"/>
                </a:solidFill>
                <a:latin typeface="Verdana" panose="020B0604030504040204" pitchFamily="34" charset="0"/>
                <a:ea typeface="Verdana" panose="020B0604030504040204" pitchFamily="34" charset="0"/>
              </a:rPr>
              <a:t> </a:t>
            </a:r>
            <a:r>
              <a:rPr lang="ru-RU" dirty="0">
                <a:solidFill>
                  <a:srgbClr val="002060"/>
                </a:solidFill>
                <a:latin typeface="Verdana" panose="020B0604030504040204" pitchFamily="34" charset="0"/>
                <a:ea typeface="Verdana" panose="020B0604030504040204" pitchFamily="34" charset="0"/>
              </a:rPr>
              <a:t>рост просмотров начинается с 12:00 и уходит на спад после 00:00</a:t>
            </a:r>
          </a:p>
        </p:txBody>
      </p:sp>
    </p:spTree>
    <p:extLst>
      <p:ext uri="{BB962C8B-B14F-4D97-AF65-F5344CB8AC3E}">
        <p14:creationId xmlns:p14="http://schemas.microsoft.com/office/powerpoint/2010/main" val="377275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06C128-B03C-4089-8F19-64A0770891BC}"/>
              </a:ext>
            </a:extLst>
          </p:cNvPr>
          <p:cNvSpPr>
            <a:spLocks noGrp="1"/>
          </p:cNvSpPr>
          <p:nvPr>
            <p:ph type="title"/>
          </p:nvPr>
        </p:nvSpPr>
        <p:spPr/>
        <p:txBody>
          <a:bodyPr>
            <a:normAutofit fontScale="90000"/>
          </a:bodyPr>
          <a:lstStyle/>
          <a:p>
            <a:r>
              <a:rPr lang="ru-RU" b="1" dirty="0">
                <a:solidFill>
                  <a:srgbClr val="002060"/>
                </a:solidFill>
                <a:latin typeface="Verdana" panose="020B0604030504040204" pitchFamily="34" charset="0"/>
                <a:ea typeface="Verdana" panose="020B0604030504040204" pitchFamily="34" charset="0"/>
              </a:rPr>
              <a:t>Выводы по третьей части</a:t>
            </a:r>
          </a:p>
        </p:txBody>
      </p:sp>
      <p:sp>
        <p:nvSpPr>
          <p:cNvPr id="3" name="Объект 2">
            <a:extLst>
              <a:ext uri="{FF2B5EF4-FFF2-40B4-BE49-F238E27FC236}">
                <a16:creationId xmlns:a16="http://schemas.microsoft.com/office/drawing/2014/main" id="{8B23571E-9A36-4F8E-8744-17EADB8CB4D8}"/>
              </a:ext>
            </a:extLst>
          </p:cNvPr>
          <p:cNvSpPr>
            <a:spLocks noGrp="1"/>
          </p:cNvSpPr>
          <p:nvPr>
            <p:ph idx="1"/>
          </p:nvPr>
        </p:nvSpPr>
        <p:spPr/>
        <p:txBody>
          <a:bodyPr/>
          <a:lstStyle/>
          <a:p>
            <a:pPr marL="0" indent="0">
              <a:buNone/>
            </a:pPr>
            <a:r>
              <a:rPr lang="ru-RU" dirty="0">
                <a:solidFill>
                  <a:srgbClr val="002060"/>
                </a:solidFill>
                <a:latin typeface="Verdana" panose="020B0604030504040204" pitchFamily="34" charset="0"/>
                <a:ea typeface="Verdana" panose="020B0604030504040204" pitchFamily="34" charset="0"/>
              </a:rPr>
              <a:t>В данном разделе мы пошли вглубь, и рассчитали юнит-экономику нашего онлайн кинотеатра, на ее основании построили диаграммы для наглядности и понимания всей картины</a:t>
            </a:r>
          </a:p>
        </p:txBody>
      </p:sp>
    </p:spTree>
    <p:extLst>
      <p:ext uri="{BB962C8B-B14F-4D97-AF65-F5344CB8AC3E}">
        <p14:creationId xmlns:p14="http://schemas.microsoft.com/office/powerpoint/2010/main" val="177060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D5929A-6240-4CD4-8736-5F5074D051F1}"/>
              </a:ext>
            </a:extLst>
          </p:cNvPr>
          <p:cNvSpPr>
            <a:spLocks noGrp="1"/>
          </p:cNvSpPr>
          <p:nvPr>
            <p:ph type="title"/>
          </p:nvPr>
        </p:nvSpPr>
        <p:spPr/>
        <p:txBody>
          <a:bodyPr>
            <a:normAutofit fontScale="90000"/>
          </a:bodyPr>
          <a:lstStyle/>
          <a:p>
            <a:r>
              <a:rPr lang="ru-RU" b="1" dirty="0">
                <a:solidFill>
                  <a:srgbClr val="002060"/>
                </a:solidFill>
              </a:rPr>
              <a:t>Данные из калькулятора юнит-экономики</a:t>
            </a:r>
          </a:p>
        </p:txBody>
      </p:sp>
      <p:graphicFrame>
        <p:nvGraphicFramePr>
          <p:cNvPr id="7" name="Объект 6">
            <a:extLst>
              <a:ext uri="{FF2B5EF4-FFF2-40B4-BE49-F238E27FC236}">
                <a16:creationId xmlns:a16="http://schemas.microsoft.com/office/drawing/2014/main" id="{7ABAAC66-DD68-452A-8493-1A1FBF51008D}"/>
              </a:ext>
            </a:extLst>
          </p:cNvPr>
          <p:cNvGraphicFramePr>
            <a:graphicFrameLocks noGrp="1"/>
          </p:cNvGraphicFramePr>
          <p:nvPr>
            <p:ph idx="1"/>
            <p:extLst>
              <p:ext uri="{D42A27DB-BD31-4B8C-83A1-F6EECF244321}">
                <p14:modId xmlns:p14="http://schemas.microsoft.com/office/powerpoint/2010/main" val="1818286243"/>
              </p:ext>
            </p:extLst>
          </p:nvPr>
        </p:nvGraphicFramePr>
        <p:xfrm>
          <a:off x="1979712" y="2102961"/>
          <a:ext cx="5328593" cy="3486281"/>
        </p:xfrm>
        <a:graphic>
          <a:graphicData uri="http://schemas.openxmlformats.org/drawingml/2006/table">
            <a:tbl>
              <a:tblPr/>
              <a:tblGrid>
                <a:gridCol w="984857">
                  <a:extLst>
                    <a:ext uri="{9D8B030D-6E8A-4147-A177-3AD203B41FA5}">
                      <a16:colId xmlns:a16="http://schemas.microsoft.com/office/drawing/2014/main" val="2192925587"/>
                    </a:ext>
                  </a:extLst>
                </a:gridCol>
                <a:gridCol w="2436224">
                  <a:extLst>
                    <a:ext uri="{9D8B030D-6E8A-4147-A177-3AD203B41FA5}">
                      <a16:colId xmlns:a16="http://schemas.microsoft.com/office/drawing/2014/main" val="3150592213"/>
                    </a:ext>
                  </a:extLst>
                </a:gridCol>
                <a:gridCol w="1907512">
                  <a:extLst>
                    <a:ext uri="{9D8B030D-6E8A-4147-A177-3AD203B41FA5}">
                      <a16:colId xmlns:a16="http://schemas.microsoft.com/office/drawing/2014/main" val="5458181"/>
                    </a:ext>
                  </a:extLst>
                </a:gridCol>
              </a:tblGrid>
              <a:tr h="217214">
                <a:tc>
                  <a:txBody>
                    <a:bodyPr/>
                    <a:lstStyle/>
                    <a:p>
                      <a:pPr algn="l" fontAlgn="b"/>
                      <a:r>
                        <a:rPr lang="ru-RU"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algn="l" fontAlgn="b"/>
                      <a:r>
                        <a:rPr lang="en-US" sz="1100" b="1" i="0" u="none" strike="noStrike">
                          <a:solidFill>
                            <a:srgbClr val="000000"/>
                          </a:solidFill>
                          <a:effectLst/>
                          <a:latin typeface="Calibri" panose="020F0502020204030204" pitchFamily="34" charset="0"/>
                        </a:rPr>
                        <a:t>AS-IS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tc>
                  <a:txBody>
                    <a:bodyPr/>
                    <a:lstStyle/>
                    <a:p>
                      <a:pPr algn="l" fontAlgn="b"/>
                      <a:r>
                        <a:rPr lang="en-US" sz="1100" b="1" i="0" u="none" strike="noStrike">
                          <a:solidFill>
                            <a:srgbClr val="000000"/>
                          </a:solidFill>
                          <a:effectLst/>
                          <a:latin typeface="Calibri" panose="020F0502020204030204" pitchFamily="34" charset="0"/>
                        </a:rPr>
                        <a:t>TO-BE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EECE1"/>
                    </a:solidFill>
                  </a:tcPr>
                </a:tc>
                <a:extLst>
                  <a:ext uri="{0D108BD9-81ED-4DB2-BD59-A6C34878D82A}">
                    <a16:rowId xmlns:a16="http://schemas.microsoft.com/office/drawing/2014/main" val="881245477"/>
                  </a:ext>
                </a:extLst>
              </a:tr>
              <a:tr h="217214">
                <a:tc>
                  <a:txBody>
                    <a:bodyPr/>
                    <a:lstStyle/>
                    <a:p>
                      <a:pPr algn="l" fontAlgn="b"/>
                      <a:r>
                        <a:rPr lang="en-US" sz="1100" b="1" i="0" u="none" strike="noStrike">
                          <a:solidFill>
                            <a:srgbClr val="000000"/>
                          </a:solidFill>
                          <a:effectLst/>
                          <a:latin typeface="Calibri" panose="020F0502020204030204" pitchFamily="34" charset="0"/>
                        </a:rPr>
                        <a:t>Retention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1100" b="0" i="0" u="none" strike="noStrike">
                          <a:solidFill>
                            <a:srgbClr val="000000"/>
                          </a:solidFill>
                          <a:effectLst/>
                          <a:latin typeface="Calibri" panose="020F0502020204030204" pitchFamily="34" charset="0"/>
                        </a:rPr>
                        <a:t>80,60%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1100" b="0" i="0" u="none" strike="noStrike">
                          <a:solidFill>
                            <a:srgbClr val="000000"/>
                          </a:solidFill>
                          <a:effectLst/>
                          <a:latin typeface="Calibri" panose="020F0502020204030204" pitchFamily="34" charset="0"/>
                        </a:rPr>
                        <a:t>96,72%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06924248"/>
                  </a:ext>
                </a:extLst>
              </a:tr>
              <a:tr h="217214">
                <a:tc>
                  <a:txBody>
                    <a:bodyPr/>
                    <a:lstStyle/>
                    <a:p>
                      <a:pPr algn="l" fontAlgn="b"/>
                      <a:r>
                        <a:rPr lang="en-US" sz="1100" b="1" i="0" u="none" strike="noStrike">
                          <a:solidFill>
                            <a:srgbClr val="000000"/>
                          </a:solidFill>
                          <a:effectLst/>
                          <a:latin typeface="Calibri" panose="020F0502020204030204" pitchFamily="34" charset="0"/>
                        </a:rPr>
                        <a:t>LT (</a:t>
                      </a:r>
                      <a:r>
                        <a:rPr lang="ru-RU" sz="1100" b="1" i="0" u="none" strike="noStrike">
                          <a:solidFill>
                            <a:srgbClr val="000000"/>
                          </a:solidFill>
                          <a:effectLst/>
                          <a:latin typeface="Calibri" panose="020F0502020204030204" pitchFamily="34" charset="0"/>
                        </a:rPr>
                        <a:t>мес)</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1100" b="0" i="0" u="none" strike="noStrike">
                          <a:solidFill>
                            <a:srgbClr val="000000"/>
                          </a:solidFill>
                          <a:effectLst/>
                          <a:latin typeface="Calibri" panose="020F0502020204030204" pitchFamily="34" charset="0"/>
                        </a:rPr>
                        <a:t>5,15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1100" b="0" i="0" u="none" strike="noStrike">
                          <a:solidFill>
                            <a:srgbClr val="000000"/>
                          </a:solidFill>
                          <a:effectLst/>
                          <a:latin typeface="Calibri" panose="020F0502020204030204" pitchFamily="34" charset="0"/>
                        </a:rPr>
                        <a:t>30,45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97147613"/>
                  </a:ext>
                </a:extLst>
              </a:tr>
              <a:tr h="217214">
                <a:tc>
                  <a:txBody>
                    <a:bodyPr/>
                    <a:lstStyle/>
                    <a:p>
                      <a:pPr algn="l" fontAlgn="b"/>
                      <a:r>
                        <a:rPr lang="en-US" sz="1100" b="1" i="0" u="none" strike="noStrike">
                          <a:solidFill>
                            <a:srgbClr val="000000"/>
                          </a:solidFill>
                          <a:effectLst/>
                          <a:latin typeface="Calibri" panose="020F0502020204030204" pitchFamily="34" charset="0"/>
                        </a:rPr>
                        <a:t>LT (</a:t>
                      </a:r>
                      <a:r>
                        <a:rPr lang="ru-RU" sz="1100" b="1" i="0" u="none" strike="noStrike">
                          <a:solidFill>
                            <a:srgbClr val="000000"/>
                          </a:solidFill>
                          <a:effectLst/>
                          <a:latin typeface="Calibri" panose="020F0502020204030204" pitchFamily="34" charset="0"/>
                        </a:rPr>
                        <a:t>юнит)</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11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1100" b="0" i="0" u="none" strike="noStrike">
                          <a:solidFill>
                            <a:srgbClr val="000000"/>
                          </a:solidFill>
                          <a:effectLst/>
                          <a:latin typeface="Calibri" panose="020F0502020204030204" pitchFamily="34" charset="0"/>
                        </a:rPr>
                        <a:t>90,30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80519425"/>
                  </a:ext>
                </a:extLst>
              </a:tr>
              <a:tr h="217214">
                <a:tc>
                  <a:txBody>
                    <a:bodyPr/>
                    <a:lstStyle/>
                    <a:p>
                      <a:pPr algn="l" fontAlgn="b"/>
                      <a:r>
                        <a:rPr lang="en-US" sz="1100" b="1" i="0" u="none" strike="noStrike">
                          <a:solidFill>
                            <a:srgbClr val="000000"/>
                          </a:solidFill>
                          <a:effectLst/>
                          <a:latin typeface="Calibri" panose="020F0502020204030204" pitchFamily="34" charset="0"/>
                        </a:rPr>
                        <a:t>Price </a:t>
                      </a:r>
                      <a:r>
                        <a:rPr lang="ru-RU" sz="1100" b="1" i="0" u="none" strike="noStrike">
                          <a:solidFill>
                            <a:srgbClr val="000000"/>
                          </a:solidFill>
                          <a:effectLst/>
                          <a:latin typeface="Calibri" panose="020F0502020204030204" pitchFamily="34" charset="0"/>
                        </a:rPr>
                        <a:t>юнита</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ru-RU" sz="1100" b="0" i="0" u="none" strike="noStrike">
                          <a:solidFill>
                            <a:srgbClr val="000000"/>
                          </a:solidFill>
                          <a:effectLst/>
                          <a:latin typeface="Calibri" panose="020F0502020204030204" pitchFamily="34" charset="0"/>
                        </a:rPr>
                        <a:t>                                                           317,36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ru-RU" sz="1100" b="0" i="0" u="none" strike="noStrike">
                          <a:solidFill>
                            <a:srgbClr val="000000"/>
                          </a:solidFill>
                          <a:effectLst/>
                          <a:latin typeface="Calibri" panose="020F0502020204030204" pitchFamily="34" charset="0"/>
                        </a:rPr>
                        <a:t>                                          392,00 ₽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16094835"/>
                  </a:ext>
                </a:extLst>
              </a:tr>
              <a:tr h="434427">
                <a:tc>
                  <a:txBody>
                    <a:bodyPr/>
                    <a:lstStyle/>
                    <a:p>
                      <a:pPr algn="l" fontAlgn="b"/>
                      <a:r>
                        <a:rPr lang="ru-RU" sz="1100" b="1" i="0" u="none" strike="noStrike" dirty="0">
                          <a:solidFill>
                            <a:srgbClr val="000000"/>
                          </a:solidFill>
                          <a:effectLst/>
                          <a:latin typeface="Calibri" panose="020F0502020204030204" pitchFamily="34" charset="0"/>
                        </a:rPr>
                        <a:t>Объём скидок</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1100" b="0" i="0" u="none" strike="noStrike">
                          <a:solidFill>
                            <a:srgbClr val="000000"/>
                          </a:solidFill>
                          <a:effectLst/>
                          <a:latin typeface="Calibri" panose="020F0502020204030204" pitchFamily="34" charset="0"/>
                        </a:rPr>
                        <a:t>9,33%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11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09184701"/>
                  </a:ext>
                </a:extLst>
              </a:tr>
              <a:tr h="217214">
                <a:tc>
                  <a:txBody>
                    <a:bodyPr/>
                    <a:lstStyle/>
                    <a:p>
                      <a:pPr algn="l" fontAlgn="b"/>
                      <a:r>
                        <a:rPr lang="en-US" sz="1100" b="1" i="0" u="none" strike="noStrike">
                          <a:solidFill>
                            <a:srgbClr val="000000"/>
                          </a:solidFill>
                          <a:effectLst/>
                          <a:latin typeface="Calibri" panose="020F0502020204030204" pitchFamily="34" charset="0"/>
                        </a:rPr>
                        <a:t>LTR</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ru-RU" sz="1100" b="0" i="0" u="none" strike="noStrike">
                          <a:solidFill>
                            <a:srgbClr val="000000"/>
                          </a:solidFill>
                          <a:effectLst/>
                          <a:latin typeface="Calibri" panose="020F0502020204030204" pitchFamily="34" charset="0"/>
                        </a:rPr>
                        <a:t>                                                       1 635,57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ru-RU" sz="1100" b="0" i="0" u="none" strike="noStrike">
                          <a:solidFill>
                            <a:srgbClr val="000000"/>
                          </a:solidFill>
                          <a:effectLst/>
                          <a:latin typeface="Calibri" panose="020F0502020204030204" pitchFamily="34" charset="0"/>
                        </a:rPr>
                        <a:t>                                    11 936,03 ₽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9909339"/>
                  </a:ext>
                </a:extLst>
              </a:tr>
              <a:tr h="217214">
                <a:tc>
                  <a:txBody>
                    <a:bodyPr/>
                    <a:lstStyle/>
                    <a:p>
                      <a:pPr algn="l" fontAlgn="b"/>
                      <a:r>
                        <a:rPr lang="en-US" sz="1100" b="1" i="0" u="none" strike="noStrike">
                          <a:solidFill>
                            <a:srgbClr val="000000"/>
                          </a:solidFill>
                          <a:effectLst/>
                          <a:latin typeface="Calibri" panose="020F0502020204030204" pitchFamily="34" charset="0"/>
                        </a:rPr>
                        <a:t>CAC</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ru-RU" sz="1100" b="0" i="0" u="none" strike="noStrike">
                          <a:solidFill>
                            <a:srgbClr val="000000"/>
                          </a:solidFill>
                          <a:effectLst/>
                          <a:latin typeface="Calibri" panose="020F0502020204030204" pitchFamily="34" charset="0"/>
                        </a:rPr>
                        <a:t>                                                       2 254,52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ru-RU" sz="1100" b="0" i="0" u="none" strike="noStrike">
                          <a:solidFill>
                            <a:srgbClr val="000000"/>
                          </a:solidFill>
                          <a:effectLst/>
                          <a:latin typeface="Calibri" panose="020F0502020204030204" pitchFamily="34" charset="0"/>
                        </a:rPr>
                        <a:t>                                      2 254,52 ₽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08657538"/>
                  </a:ext>
                </a:extLst>
              </a:tr>
              <a:tr h="217214">
                <a:tc>
                  <a:txBody>
                    <a:bodyPr/>
                    <a:lstStyle/>
                    <a:p>
                      <a:pPr algn="l" fontAlgn="b"/>
                      <a:r>
                        <a:rPr lang="ru-RU"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CE6F1"/>
                    </a:solidFill>
                  </a:tcPr>
                </a:tc>
                <a:tc>
                  <a:txBody>
                    <a:bodyPr/>
                    <a:lstStyle/>
                    <a:p>
                      <a:pPr algn="l" fontAlgn="b"/>
                      <a:r>
                        <a:rPr lang="ru-RU"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CE6F1"/>
                    </a:solidFill>
                  </a:tcPr>
                </a:tc>
                <a:tc>
                  <a:txBody>
                    <a:bodyPr/>
                    <a:lstStyle/>
                    <a:p>
                      <a:pPr algn="l" fontAlgn="b"/>
                      <a:r>
                        <a:rPr lang="ru-RU"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CE6F1"/>
                    </a:solidFill>
                  </a:tcPr>
                </a:tc>
                <a:extLst>
                  <a:ext uri="{0D108BD9-81ED-4DB2-BD59-A6C34878D82A}">
                    <a16:rowId xmlns:a16="http://schemas.microsoft.com/office/drawing/2014/main" val="1632322953"/>
                  </a:ext>
                </a:extLst>
              </a:tr>
              <a:tr h="217214">
                <a:tc>
                  <a:txBody>
                    <a:bodyPr/>
                    <a:lstStyle/>
                    <a:p>
                      <a:pPr algn="l" fontAlgn="b"/>
                      <a:r>
                        <a:rPr lang="en-US" sz="1100" b="1" i="0" u="none" strike="noStrike">
                          <a:solidFill>
                            <a:srgbClr val="000000"/>
                          </a:solidFill>
                          <a:effectLst/>
                          <a:latin typeface="Calibri" panose="020F0502020204030204" pitchFamily="34" charset="0"/>
                        </a:rPr>
                        <a:t>CAC </a:t>
                      </a:r>
                      <a:r>
                        <a:rPr lang="ru-RU" sz="1100" b="1" i="0" u="none" strike="noStrike">
                          <a:solidFill>
                            <a:srgbClr val="000000"/>
                          </a:solidFill>
                          <a:effectLst/>
                          <a:latin typeface="Calibri" panose="020F0502020204030204" pitchFamily="34" charset="0"/>
                        </a:rPr>
                        <a:t>на юнит</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1100" b="0" i="0" u="none" strike="noStrike">
                          <a:solidFill>
                            <a:srgbClr val="000000"/>
                          </a:solidFill>
                          <a:effectLst/>
                          <a:latin typeface="Calibri" panose="020F0502020204030204" pitchFamily="34" charset="0"/>
                        </a:rPr>
                        <a:t>137,84%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1100" b="0" i="0" u="none" strike="noStrike">
                          <a:solidFill>
                            <a:srgbClr val="000000"/>
                          </a:solidFill>
                          <a:effectLst/>
                          <a:latin typeface="Calibri" panose="020F0502020204030204" pitchFamily="34" charset="0"/>
                        </a:rPr>
                        <a:t>18,89%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25288178"/>
                  </a:ext>
                </a:extLst>
              </a:tr>
              <a:tr h="434427">
                <a:tc>
                  <a:txBody>
                    <a:bodyPr/>
                    <a:lstStyle/>
                    <a:p>
                      <a:pPr algn="l" fontAlgn="b"/>
                      <a:r>
                        <a:rPr lang="en-US" sz="1100" b="1" i="0" u="none" strike="noStrike">
                          <a:solidFill>
                            <a:srgbClr val="000000"/>
                          </a:solidFill>
                          <a:effectLst/>
                          <a:latin typeface="Calibri" panose="020F0502020204030204" pitchFamily="34" charset="0"/>
                        </a:rPr>
                        <a:t>Fixed Costs </a:t>
                      </a:r>
                      <a:r>
                        <a:rPr lang="ru-RU" sz="1100" b="1" i="0" u="none" strike="noStrike">
                          <a:solidFill>
                            <a:srgbClr val="000000"/>
                          </a:solidFill>
                          <a:effectLst/>
                          <a:latin typeface="Calibri" panose="020F0502020204030204" pitchFamily="34" charset="0"/>
                        </a:rPr>
                        <a:t>на юнит</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1100" b="0" i="0" u="none" strike="noStrike">
                          <a:solidFill>
                            <a:srgbClr val="000000"/>
                          </a:solidFill>
                          <a:effectLst/>
                          <a:latin typeface="Calibri" panose="020F0502020204030204" pitchFamily="34" charset="0"/>
                        </a:rPr>
                        <a:t>55,91%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ru-RU" sz="1100" b="0" i="0" u="none" strike="noStrike">
                          <a:solidFill>
                            <a:srgbClr val="000000"/>
                          </a:solidFill>
                          <a:effectLst/>
                          <a:latin typeface="Calibri" panose="020F0502020204030204" pitchFamily="34" charset="0"/>
                        </a:rPr>
                        <a:t>55,91%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24680940"/>
                  </a:ext>
                </a:extLst>
              </a:tr>
              <a:tr h="217214">
                <a:tc>
                  <a:txBody>
                    <a:bodyPr/>
                    <a:lstStyle/>
                    <a:p>
                      <a:pPr algn="l" fontAlgn="b"/>
                      <a:r>
                        <a:rPr lang="ru-RU" sz="1100" b="1"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CE6F1"/>
                    </a:solidFill>
                  </a:tcPr>
                </a:tc>
                <a:tc>
                  <a:txBody>
                    <a:bodyPr/>
                    <a:lstStyle/>
                    <a:p>
                      <a:pPr algn="l" fontAlgn="b"/>
                      <a:r>
                        <a:rPr lang="ru-RU"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CE6F1"/>
                    </a:solidFill>
                  </a:tcPr>
                </a:tc>
                <a:tc>
                  <a:txBody>
                    <a:bodyPr/>
                    <a:lstStyle/>
                    <a:p>
                      <a:pPr algn="l" fontAlgn="b"/>
                      <a:r>
                        <a:rPr lang="ru-RU"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CE6F1"/>
                    </a:solidFill>
                  </a:tcPr>
                </a:tc>
                <a:extLst>
                  <a:ext uri="{0D108BD9-81ED-4DB2-BD59-A6C34878D82A}">
                    <a16:rowId xmlns:a16="http://schemas.microsoft.com/office/drawing/2014/main" val="3901837490"/>
                  </a:ext>
                </a:extLst>
              </a:tr>
              <a:tr h="445287">
                <a:tc>
                  <a:txBody>
                    <a:bodyPr/>
                    <a:lstStyle/>
                    <a:p>
                      <a:pPr algn="l" fontAlgn="b"/>
                      <a:r>
                        <a:rPr lang="ru-RU" sz="1100" b="1" i="0" u="none" strike="noStrike">
                          <a:solidFill>
                            <a:srgbClr val="000000"/>
                          </a:solidFill>
                          <a:effectLst/>
                          <a:latin typeface="Calibri" panose="020F0502020204030204" pitchFamily="34" charset="0"/>
                        </a:rPr>
                        <a:t>Маржинальность</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b"/>
                      <a:r>
                        <a:rPr lang="ru-RU" sz="1100" b="0" i="0" u="none" strike="noStrike">
                          <a:solidFill>
                            <a:srgbClr val="000000"/>
                          </a:solidFill>
                          <a:effectLst/>
                          <a:latin typeface="Calibri" panose="020F0502020204030204" pitchFamily="34" charset="0"/>
                        </a:rPr>
                        <a:t>-93,75%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b"/>
                      <a:r>
                        <a:rPr lang="ru-RU" sz="1100" b="0" i="0" u="none" strike="noStrike" dirty="0">
                          <a:solidFill>
                            <a:srgbClr val="000000"/>
                          </a:solidFill>
                          <a:effectLst/>
                          <a:latin typeface="Calibri" panose="020F0502020204030204" pitchFamily="34" charset="0"/>
                        </a:rPr>
                        <a:t>25,20%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568624"/>
                  </a:ext>
                </a:extLst>
              </a:tr>
            </a:tbl>
          </a:graphicData>
        </a:graphic>
      </p:graphicFrame>
    </p:spTree>
    <p:extLst>
      <p:ext uri="{BB962C8B-B14F-4D97-AF65-F5344CB8AC3E}">
        <p14:creationId xmlns:p14="http://schemas.microsoft.com/office/powerpoint/2010/main" val="47244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E7BF0C9-0CF2-4C93-9087-5549A5959AAD}"/>
              </a:ext>
            </a:extLst>
          </p:cNvPr>
          <p:cNvSpPr>
            <a:spLocks noGrp="1"/>
          </p:cNvSpPr>
          <p:nvPr>
            <p:ph idx="1"/>
          </p:nvPr>
        </p:nvSpPr>
        <p:spPr>
          <a:xfrm>
            <a:off x="457200" y="548680"/>
            <a:ext cx="8229600" cy="4525963"/>
          </a:xfrm>
        </p:spPr>
        <p:txBody>
          <a:bodyPr>
            <a:normAutofit fontScale="62500" lnSpcReduction="20000"/>
          </a:bodyPr>
          <a:lstStyle/>
          <a:p>
            <a:pPr>
              <a:buFont typeface="Wingdings" panose="05000000000000000000" pitchFamily="2" charset="2"/>
              <a:buChar char="§"/>
            </a:pPr>
            <a:r>
              <a:rPr lang="ru-RU" dirty="0">
                <a:solidFill>
                  <a:srgbClr val="002060"/>
                </a:solidFill>
                <a:latin typeface="Verdana" panose="020B0604030504040204" pitchFamily="34" charset="0"/>
                <a:ea typeface="Verdana" panose="020B0604030504040204" pitchFamily="34" charset="0"/>
              </a:rPr>
              <a:t>В нашей юнит-экономике юнитом считается одна подписка на месяц в онлайн кинотеатре</a:t>
            </a:r>
          </a:p>
          <a:p>
            <a:pPr>
              <a:buFont typeface="Wingdings" panose="05000000000000000000" pitchFamily="2" charset="2"/>
              <a:buChar char="§"/>
            </a:pPr>
            <a:r>
              <a:rPr lang="ru-RU" dirty="0">
                <a:solidFill>
                  <a:srgbClr val="002060"/>
                </a:solidFill>
                <a:latin typeface="Verdana" panose="020B0604030504040204" pitchFamily="34" charset="0"/>
                <a:ea typeface="Verdana" panose="020B0604030504040204" pitchFamily="34" charset="0"/>
              </a:rPr>
              <a:t>Для того, чтобы компании выйти на маржинальность в 25%, нам нужно увеличить базовую стоимость подписки минимум на 12%, что скорее всего это отрицательно скажется на юнит-экономики. Так же нужно повысить </a:t>
            </a:r>
            <a:r>
              <a:rPr lang="en-US" dirty="0">
                <a:solidFill>
                  <a:srgbClr val="002060"/>
                </a:solidFill>
                <a:latin typeface="Verdana" panose="020B0604030504040204" pitchFamily="34" charset="0"/>
                <a:ea typeface="Verdana" panose="020B0604030504040204" pitchFamily="34" charset="0"/>
              </a:rPr>
              <a:t>Retention</a:t>
            </a:r>
            <a:r>
              <a:rPr lang="ru-RU" dirty="0">
                <a:solidFill>
                  <a:srgbClr val="002060"/>
                </a:solidFill>
                <a:latin typeface="Verdana" panose="020B0604030504040204" pitchFamily="34" charset="0"/>
                <a:ea typeface="Verdana" panose="020B0604030504040204" pitchFamily="34" charset="0"/>
              </a:rPr>
              <a:t> хотя бы до 96,7%.</a:t>
            </a:r>
          </a:p>
          <a:p>
            <a:pPr>
              <a:buFont typeface="Wingdings" panose="05000000000000000000" pitchFamily="2" charset="2"/>
              <a:buChar char="§"/>
            </a:pPr>
            <a:r>
              <a:rPr lang="ru-RU" dirty="0">
                <a:solidFill>
                  <a:srgbClr val="002060"/>
                </a:solidFill>
                <a:latin typeface="Verdana" panose="020B0604030504040204" pitchFamily="34" charset="0"/>
                <a:ea typeface="Verdana" panose="020B0604030504040204" pitchFamily="34" charset="0"/>
              </a:rPr>
              <a:t>Также, логично, что при проведении подобных акций со скидками мы можем уменьшать затраты на маркетинг, даже при незначительном изменении среднего </a:t>
            </a:r>
            <a:r>
              <a:rPr lang="en-US" dirty="0">
                <a:solidFill>
                  <a:srgbClr val="002060"/>
                </a:solidFill>
                <a:latin typeface="Verdana" panose="020B0604030504040204" pitchFamily="34" charset="0"/>
                <a:ea typeface="Verdana" panose="020B0604030504040204" pitchFamily="34" charset="0"/>
              </a:rPr>
              <a:t>CAC </a:t>
            </a:r>
            <a:r>
              <a:rPr lang="ru-RU" dirty="0">
                <a:solidFill>
                  <a:srgbClr val="002060"/>
                </a:solidFill>
                <a:latin typeface="Verdana" panose="020B0604030504040204" pitchFamily="34" charset="0"/>
                <a:ea typeface="Verdana" panose="020B0604030504040204" pitchFamily="34" charset="0"/>
              </a:rPr>
              <a:t>на юнит, мы получим увеличение маржинальности (например при переходе с 2254 руб. на 2000 руб. маржинальность составит 27,3%). Это может быть уменьшение рекламы как таковой, но при этом привлекающей своим предложением</a:t>
            </a:r>
            <a:r>
              <a:rPr lang="en-US" dirty="0">
                <a:solidFill>
                  <a:srgbClr val="002060"/>
                </a:solidFill>
                <a:latin typeface="Verdana" panose="020B0604030504040204" pitchFamily="34" charset="0"/>
                <a:ea typeface="Verdana" panose="020B0604030504040204" pitchFamily="34" charset="0"/>
              </a:rPr>
              <a:t> </a:t>
            </a:r>
            <a:r>
              <a:rPr lang="ru-RU" dirty="0">
                <a:solidFill>
                  <a:srgbClr val="002060"/>
                </a:solidFill>
                <a:latin typeface="Verdana" panose="020B0604030504040204" pitchFamily="34" charset="0"/>
                <a:ea typeface="Verdana" panose="020B0604030504040204" pitchFamily="34" charset="0"/>
              </a:rPr>
              <a:t>новых пользователей в подписку</a:t>
            </a:r>
          </a:p>
          <a:p>
            <a:endParaRPr lang="ru-RU" dirty="0"/>
          </a:p>
        </p:txBody>
      </p:sp>
    </p:spTree>
    <p:extLst>
      <p:ext uri="{BB962C8B-B14F-4D97-AF65-F5344CB8AC3E}">
        <p14:creationId xmlns:p14="http://schemas.microsoft.com/office/powerpoint/2010/main" val="85297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605BCE-8B98-418C-A047-708201C4FA6A}"/>
              </a:ext>
            </a:extLst>
          </p:cNvPr>
          <p:cNvSpPr>
            <a:spLocks noGrp="1"/>
          </p:cNvSpPr>
          <p:nvPr>
            <p:ph type="title"/>
          </p:nvPr>
        </p:nvSpPr>
        <p:spPr/>
        <p:txBody>
          <a:bodyPr>
            <a:normAutofit fontScale="90000"/>
          </a:bodyPr>
          <a:lstStyle/>
          <a:p>
            <a:r>
              <a:rPr lang="ru-RU" b="1" dirty="0">
                <a:solidFill>
                  <a:srgbClr val="002060"/>
                </a:solidFill>
                <a:latin typeface="Verdana" panose="020B0604030504040204" pitchFamily="34" charset="0"/>
                <a:ea typeface="Verdana" panose="020B0604030504040204" pitchFamily="34" charset="0"/>
              </a:rPr>
              <a:t>Интенсивность просмотров</a:t>
            </a:r>
          </a:p>
        </p:txBody>
      </p:sp>
      <p:sp>
        <p:nvSpPr>
          <p:cNvPr id="3" name="Объект 2">
            <a:extLst>
              <a:ext uri="{FF2B5EF4-FFF2-40B4-BE49-F238E27FC236}">
                <a16:creationId xmlns:a16="http://schemas.microsoft.com/office/drawing/2014/main" id="{7C9C6692-BEAB-4000-B048-CB31315832F9}"/>
              </a:ext>
            </a:extLst>
          </p:cNvPr>
          <p:cNvSpPr>
            <a:spLocks noGrp="1"/>
          </p:cNvSpPr>
          <p:nvPr>
            <p:ph idx="1"/>
          </p:nvPr>
        </p:nvSpPr>
        <p:spPr/>
        <p:txBody>
          <a:bodyPr/>
          <a:lstStyle/>
          <a:p>
            <a:endParaRPr lang="ru-RU"/>
          </a:p>
        </p:txBody>
      </p:sp>
      <p:graphicFrame>
        <p:nvGraphicFramePr>
          <p:cNvPr id="5" name="Диаграмма 4">
            <a:extLst>
              <a:ext uri="{FF2B5EF4-FFF2-40B4-BE49-F238E27FC236}">
                <a16:creationId xmlns:a16="http://schemas.microsoft.com/office/drawing/2014/main" id="{BD8B7197-8DC9-4688-AE86-60F62F47B0E1}"/>
              </a:ext>
            </a:extLst>
          </p:cNvPr>
          <p:cNvGraphicFramePr>
            <a:graphicFrameLocks/>
          </p:cNvGraphicFramePr>
          <p:nvPr>
            <p:extLst>
              <p:ext uri="{D42A27DB-BD31-4B8C-83A1-F6EECF244321}">
                <p14:modId xmlns:p14="http://schemas.microsoft.com/office/powerpoint/2010/main" val="3433444156"/>
              </p:ext>
            </p:extLst>
          </p:nvPr>
        </p:nvGraphicFramePr>
        <p:xfrm>
          <a:off x="457200" y="1600201"/>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9146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F3B5DF-3B1B-4CB1-A843-50E1242794C0}"/>
              </a:ext>
            </a:extLst>
          </p:cNvPr>
          <p:cNvSpPr>
            <a:spLocks noGrp="1"/>
          </p:cNvSpPr>
          <p:nvPr>
            <p:ph type="title"/>
          </p:nvPr>
        </p:nvSpPr>
        <p:spPr/>
        <p:txBody>
          <a:bodyPr/>
          <a:lstStyle/>
          <a:p>
            <a:r>
              <a:rPr lang="en-US" b="1" dirty="0">
                <a:solidFill>
                  <a:srgbClr val="002060"/>
                </a:solidFill>
                <a:latin typeface="Verdana" panose="020B0604030504040204" pitchFamily="34" charset="0"/>
                <a:ea typeface="Verdana" panose="020B0604030504040204" pitchFamily="34" charset="0"/>
              </a:rPr>
              <a:t>Retention</a:t>
            </a:r>
            <a:endParaRPr lang="ru-RU" b="1" dirty="0">
              <a:solidFill>
                <a:srgbClr val="002060"/>
              </a:solidFill>
              <a:latin typeface="Verdana" panose="020B0604030504040204" pitchFamily="34" charset="0"/>
              <a:ea typeface="Verdana" panose="020B0604030504040204" pitchFamily="34" charset="0"/>
            </a:endParaRPr>
          </a:p>
        </p:txBody>
      </p:sp>
      <p:sp>
        <p:nvSpPr>
          <p:cNvPr id="3" name="Объект 2">
            <a:extLst>
              <a:ext uri="{FF2B5EF4-FFF2-40B4-BE49-F238E27FC236}">
                <a16:creationId xmlns:a16="http://schemas.microsoft.com/office/drawing/2014/main" id="{5E198FB8-9A74-411C-9CB5-F299975947CE}"/>
              </a:ext>
            </a:extLst>
          </p:cNvPr>
          <p:cNvSpPr>
            <a:spLocks noGrp="1"/>
          </p:cNvSpPr>
          <p:nvPr>
            <p:ph idx="1"/>
          </p:nvPr>
        </p:nvSpPr>
        <p:spPr/>
        <p:txBody>
          <a:bodyPr/>
          <a:lstStyle/>
          <a:p>
            <a:endParaRPr lang="ru-RU"/>
          </a:p>
        </p:txBody>
      </p:sp>
      <p:graphicFrame>
        <p:nvGraphicFramePr>
          <p:cNvPr id="4" name="Диаграмма 3">
            <a:extLst>
              <a:ext uri="{FF2B5EF4-FFF2-40B4-BE49-F238E27FC236}">
                <a16:creationId xmlns:a16="http://schemas.microsoft.com/office/drawing/2014/main" id="{F2BE52B0-1750-4540-9550-F33505CD963A}"/>
              </a:ext>
            </a:extLst>
          </p:cNvPr>
          <p:cNvGraphicFramePr>
            <a:graphicFrameLocks/>
          </p:cNvGraphicFramePr>
          <p:nvPr>
            <p:extLst>
              <p:ext uri="{D42A27DB-BD31-4B8C-83A1-F6EECF244321}">
                <p14:modId xmlns:p14="http://schemas.microsoft.com/office/powerpoint/2010/main" val="666241599"/>
              </p:ext>
            </p:extLst>
          </p:nvPr>
        </p:nvGraphicFramePr>
        <p:xfrm>
          <a:off x="457200" y="1600199"/>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2481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F42565-6929-4256-910A-1D99CF20F63E}"/>
              </a:ext>
            </a:extLst>
          </p:cNvPr>
          <p:cNvSpPr>
            <a:spLocks noGrp="1"/>
          </p:cNvSpPr>
          <p:nvPr>
            <p:ph type="title"/>
          </p:nvPr>
        </p:nvSpPr>
        <p:spPr/>
        <p:txBody>
          <a:bodyPr>
            <a:normAutofit fontScale="90000"/>
          </a:bodyPr>
          <a:lstStyle/>
          <a:p>
            <a:r>
              <a:rPr lang="ru-RU" b="1" dirty="0">
                <a:solidFill>
                  <a:srgbClr val="002060"/>
                </a:solidFill>
                <a:latin typeface="Verdana" panose="020B0604030504040204" pitchFamily="34" charset="0"/>
                <a:ea typeface="Verdana" panose="020B0604030504040204" pitchFamily="34" charset="0"/>
              </a:rPr>
              <a:t>Просмотры по часам в разрезе будни-выходные</a:t>
            </a:r>
          </a:p>
        </p:txBody>
      </p:sp>
      <p:sp>
        <p:nvSpPr>
          <p:cNvPr id="3" name="Объект 2">
            <a:extLst>
              <a:ext uri="{FF2B5EF4-FFF2-40B4-BE49-F238E27FC236}">
                <a16:creationId xmlns:a16="http://schemas.microsoft.com/office/drawing/2014/main" id="{1744DA0B-15B3-46DB-BE98-8080D10EE886}"/>
              </a:ext>
            </a:extLst>
          </p:cNvPr>
          <p:cNvSpPr>
            <a:spLocks noGrp="1"/>
          </p:cNvSpPr>
          <p:nvPr>
            <p:ph idx="1"/>
          </p:nvPr>
        </p:nvSpPr>
        <p:spPr/>
        <p:txBody>
          <a:bodyPr/>
          <a:lstStyle/>
          <a:p>
            <a:endParaRPr lang="ru-RU"/>
          </a:p>
        </p:txBody>
      </p:sp>
      <p:graphicFrame>
        <p:nvGraphicFramePr>
          <p:cNvPr id="4" name="Диаграмма 3">
            <a:extLst>
              <a:ext uri="{FF2B5EF4-FFF2-40B4-BE49-F238E27FC236}">
                <a16:creationId xmlns:a16="http://schemas.microsoft.com/office/drawing/2014/main" id="{00000000-0008-0000-0600-000005000000}"/>
              </a:ext>
            </a:extLst>
          </p:cNvPr>
          <p:cNvGraphicFramePr>
            <a:graphicFrameLocks/>
          </p:cNvGraphicFramePr>
          <p:nvPr>
            <p:extLst>
              <p:ext uri="{D42A27DB-BD31-4B8C-83A1-F6EECF244321}">
                <p14:modId xmlns:p14="http://schemas.microsoft.com/office/powerpoint/2010/main" val="3033635320"/>
              </p:ext>
            </p:extLst>
          </p:nvPr>
        </p:nvGraphicFramePr>
        <p:xfrm>
          <a:off x="457200" y="1540668"/>
          <a:ext cx="8229600" cy="45854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44657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89F0620-D081-4811-B942-71032D3E2EA3}"/>
              </a:ext>
            </a:extLst>
          </p:cNvPr>
          <p:cNvSpPr>
            <a:spLocks noGrp="1"/>
          </p:cNvSpPr>
          <p:nvPr>
            <p:ph idx="1"/>
          </p:nvPr>
        </p:nvSpPr>
        <p:spPr>
          <a:xfrm>
            <a:off x="457200" y="908720"/>
            <a:ext cx="8229600" cy="4525963"/>
          </a:xfrm>
        </p:spPr>
        <p:txBody>
          <a:bodyPr>
            <a:normAutofit fontScale="25000" lnSpcReduction="20000"/>
          </a:bodyPr>
          <a:lstStyle/>
          <a:p>
            <a:pPr marL="0" indent="0">
              <a:buNone/>
            </a:pPr>
            <a:r>
              <a:rPr lang="ru-RU" sz="7200" b="1" dirty="0">
                <a:solidFill>
                  <a:srgbClr val="002060"/>
                </a:solidFill>
                <a:latin typeface="Verdana" panose="020B0604030504040204" pitchFamily="34" charset="0"/>
                <a:ea typeface="Verdana" panose="020B0604030504040204" pitchFamily="34" charset="0"/>
              </a:rPr>
              <a:t>После проведенного расчета юнит-экономики и визуализации основных бизнес-показателей мы заключили следующее:</a:t>
            </a:r>
            <a:endParaRPr lang="en-US" sz="7200" b="1" dirty="0">
              <a:solidFill>
                <a:srgbClr val="002060"/>
              </a:solidFill>
              <a:latin typeface="Verdana" panose="020B0604030504040204" pitchFamily="34" charset="0"/>
              <a:ea typeface="Verdana" panose="020B0604030504040204" pitchFamily="34" charset="0"/>
            </a:endParaRPr>
          </a:p>
          <a:p>
            <a:pPr>
              <a:buFont typeface="Wingdings" panose="05000000000000000000" pitchFamily="2" charset="2"/>
              <a:buChar char="Ø"/>
            </a:pPr>
            <a:r>
              <a:rPr lang="ru-RU" sz="7200" dirty="0">
                <a:solidFill>
                  <a:srgbClr val="002060"/>
                </a:solidFill>
                <a:latin typeface="Verdana" panose="020B0604030504040204" pitchFamily="34" charset="0"/>
                <a:ea typeface="Verdana" panose="020B0604030504040204" pitchFamily="34" charset="0"/>
              </a:rPr>
              <a:t>Интенсивность просмотров наглядно демонстрирует и подтверждает факт влияния сезонности на активность пользователей</a:t>
            </a:r>
          </a:p>
          <a:p>
            <a:pPr>
              <a:buFont typeface="Wingdings" panose="05000000000000000000" pitchFamily="2" charset="2"/>
              <a:buChar char="Ø"/>
            </a:pPr>
            <a:r>
              <a:rPr lang="ru-RU" sz="7200" dirty="0">
                <a:solidFill>
                  <a:srgbClr val="002060"/>
                </a:solidFill>
                <a:latin typeface="Verdana" panose="020B0604030504040204" pitchFamily="34" charset="0"/>
                <a:ea typeface="Verdana" panose="020B0604030504040204" pitchFamily="34" charset="0"/>
              </a:rPr>
              <a:t>Ранее мы уже делали такой же вывод относительно перехода юзера в подписку, что этот показатель падает с наступлением летнего сезона</a:t>
            </a:r>
          </a:p>
          <a:p>
            <a:pPr>
              <a:buFont typeface="Wingdings" panose="05000000000000000000" pitchFamily="2" charset="2"/>
              <a:buChar char="Ø"/>
            </a:pPr>
            <a:r>
              <a:rPr lang="ru-RU" sz="7200" dirty="0" err="1">
                <a:solidFill>
                  <a:srgbClr val="002060"/>
                </a:solidFill>
                <a:latin typeface="Verdana" panose="020B0604030504040204" pitchFamily="34" charset="0"/>
                <a:ea typeface="Verdana" panose="020B0604030504040204" pitchFamily="34" charset="0"/>
              </a:rPr>
              <a:t>Возвращаемость</a:t>
            </a:r>
            <a:r>
              <a:rPr lang="ru-RU" sz="7200" dirty="0">
                <a:solidFill>
                  <a:srgbClr val="002060"/>
                </a:solidFill>
                <a:latin typeface="Verdana" panose="020B0604030504040204" pitchFamily="34" charset="0"/>
                <a:ea typeface="Verdana" panose="020B0604030504040204" pitchFamily="34" charset="0"/>
              </a:rPr>
              <a:t> юзеров (</a:t>
            </a:r>
            <a:r>
              <a:rPr lang="en-US" sz="7200" dirty="0">
                <a:solidFill>
                  <a:srgbClr val="002060"/>
                </a:solidFill>
                <a:latin typeface="Verdana" panose="020B0604030504040204" pitchFamily="34" charset="0"/>
                <a:ea typeface="Verdana" panose="020B0604030504040204" pitchFamily="34" charset="0"/>
              </a:rPr>
              <a:t>Retention)</a:t>
            </a:r>
            <a:r>
              <a:rPr lang="ru-RU" sz="7200" dirty="0">
                <a:solidFill>
                  <a:srgbClr val="002060"/>
                </a:solidFill>
                <a:latin typeface="Verdana" panose="020B0604030504040204" pitchFamily="34" charset="0"/>
                <a:ea typeface="Verdana" panose="020B0604030504040204" pitchFamily="34" charset="0"/>
              </a:rPr>
              <a:t>, падает с июня по август, что совсем не означает, что их активность также уменьшается. По предыдущим графикам из второго раздела мы можем заключить, что явно присутствует пул клиентов, которые начинают пользоваться сервисом больше, либо это могут быть те клиенты, что еще не оформили подписку, но решили обратить внимание на кинотеатр, и например, начать бесплатные просмотры</a:t>
            </a:r>
          </a:p>
          <a:p>
            <a:pPr>
              <a:buFont typeface="Wingdings" panose="05000000000000000000" pitchFamily="2" charset="2"/>
              <a:buChar char="Ø"/>
            </a:pPr>
            <a:r>
              <a:rPr lang="ru-RU" sz="7200" dirty="0">
                <a:solidFill>
                  <a:srgbClr val="002060"/>
                </a:solidFill>
                <a:latin typeface="Verdana" panose="020B0604030504040204" pitchFamily="34" charset="0"/>
                <a:ea typeface="Verdana" panose="020B0604030504040204" pitchFamily="34" charset="0"/>
              </a:rPr>
              <a:t>В разрезе просмотров в будни, выходные по часам мы видим идентичную картину: изменение графика в активный рост с 13:00, и спад после 23:00 </a:t>
            </a:r>
          </a:p>
          <a:p>
            <a:pPr>
              <a:buFont typeface="Wingdings" panose="05000000000000000000" pitchFamily="2" charset="2"/>
              <a:buChar char="Ø"/>
            </a:pPr>
            <a:endParaRPr lang="ru-RU" dirty="0">
              <a:solidFill>
                <a:srgbClr val="00206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92505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947F2D-1CC3-4AA1-8DAC-F9EE227D9462}"/>
              </a:ext>
            </a:extLst>
          </p:cNvPr>
          <p:cNvSpPr>
            <a:spLocks noGrp="1"/>
          </p:cNvSpPr>
          <p:nvPr>
            <p:ph type="title"/>
          </p:nvPr>
        </p:nvSpPr>
        <p:spPr/>
        <p:txBody>
          <a:bodyPr/>
          <a:lstStyle/>
          <a:p>
            <a:r>
              <a:rPr lang="ru-RU" b="1" dirty="0">
                <a:solidFill>
                  <a:srgbClr val="002060"/>
                </a:solidFill>
                <a:latin typeface="Verdana" panose="020B0604030504040204" pitchFamily="34" charset="0"/>
                <a:ea typeface="Verdana" panose="020B0604030504040204" pitchFamily="34" charset="0"/>
              </a:rPr>
              <a:t>Итоговый вывод</a:t>
            </a:r>
          </a:p>
        </p:txBody>
      </p:sp>
      <p:sp>
        <p:nvSpPr>
          <p:cNvPr id="3" name="Объект 2">
            <a:extLst>
              <a:ext uri="{FF2B5EF4-FFF2-40B4-BE49-F238E27FC236}">
                <a16:creationId xmlns:a16="http://schemas.microsoft.com/office/drawing/2014/main" id="{E3A70B5E-850F-42DF-925A-738BA8196DC5}"/>
              </a:ext>
            </a:extLst>
          </p:cNvPr>
          <p:cNvSpPr>
            <a:spLocks noGrp="1"/>
          </p:cNvSpPr>
          <p:nvPr>
            <p:ph idx="1"/>
          </p:nvPr>
        </p:nvSpPr>
        <p:spPr/>
        <p:txBody>
          <a:bodyPr>
            <a:normAutofit fontScale="47500" lnSpcReduction="20000"/>
          </a:bodyPr>
          <a:lstStyle/>
          <a:p>
            <a:pPr marL="0" indent="0">
              <a:buNone/>
            </a:pPr>
            <a:r>
              <a:rPr lang="ru-RU" b="1" dirty="0">
                <a:solidFill>
                  <a:srgbClr val="002060"/>
                </a:solidFill>
                <a:latin typeface="Verdana" panose="020B0604030504040204" pitchFamily="34" charset="0"/>
                <a:ea typeface="Verdana" panose="020B0604030504040204" pitchFamily="34" charset="0"/>
              </a:rPr>
              <a:t>Анализ показал, что:</a:t>
            </a:r>
          </a:p>
          <a:p>
            <a:pPr>
              <a:buFont typeface="Wingdings" panose="05000000000000000000" pitchFamily="2" charset="2"/>
              <a:buChar char="Ø"/>
            </a:pPr>
            <a:r>
              <a:rPr lang="ru-RU" dirty="0">
                <a:solidFill>
                  <a:srgbClr val="002060"/>
                </a:solidFill>
                <a:latin typeface="Verdana" panose="020B0604030504040204" pitchFamily="34" charset="0"/>
                <a:ea typeface="Verdana" panose="020B0604030504040204" pitchFamily="34" charset="0"/>
              </a:rPr>
              <a:t>На активность пользователей и количество просмотров влияют как определенные часы в сутках, так и дни недели, сезонность, </a:t>
            </a:r>
          </a:p>
          <a:p>
            <a:pPr>
              <a:buFont typeface="Wingdings" panose="05000000000000000000" pitchFamily="2" charset="2"/>
              <a:buChar char="Ø"/>
            </a:pPr>
            <a:r>
              <a:rPr lang="ru-RU" dirty="0">
                <a:solidFill>
                  <a:srgbClr val="002060"/>
                </a:solidFill>
                <a:latin typeface="Verdana" panose="020B0604030504040204" pitchFamily="34" charset="0"/>
                <a:ea typeface="Verdana" panose="020B0604030504040204" pitchFamily="34" charset="0"/>
              </a:rPr>
              <a:t>Популярность фильмов распределяется таким образом, что по показателям «выстреливают» блокбастеры, и занимают первые места (и, например, ТОП-5, который мы определили ранее, дает половину просмотров от общего числа в диаграмме, от всех просмотров). Но это не говорит о том, что мы должны отказываться от других кинокартин, здесь появляется поле для нового глубокого анализа, и работы над наполнением нашего онлайн-кинотеатра. А значит следующим этапом будет верным изучить касания к нашей библиотеке фильмов, и погрузиться в данные, непосредственно имеющие к ним отношение. Качественная наполняемость каталога в том числе имеет непосредственное влияние на переход в подписку, как и сезонность, предложение скидок,</a:t>
            </a:r>
          </a:p>
          <a:p>
            <a:pPr>
              <a:buFont typeface="Wingdings" panose="05000000000000000000" pitchFamily="2" charset="2"/>
              <a:buChar char="Ø"/>
            </a:pPr>
            <a:r>
              <a:rPr lang="ru-RU" dirty="0">
                <a:solidFill>
                  <a:srgbClr val="002060"/>
                </a:solidFill>
                <a:latin typeface="Verdana" panose="020B0604030504040204" pitchFamily="34" charset="0"/>
                <a:ea typeface="Verdana" panose="020B0604030504040204" pitchFamily="34" charset="0"/>
              </a:rPr>
              <a:t>Модель ежемесячной подписки является эффективной, и мы в состоянии влиять на наши показатели</a:t>
            </a:r>
          </a:p>
          <a:p>
            <a:pPr marL="0" indent="0">
              <a:buNone/>
            </a:pPr>
            <a:endParaRPr lang="ru-RU" dirty="0">
              <a:solidFill>
                <a:srgbClr val="002060"/>
              </a:solidFill>
              <a:latin typeface="Verdana" panose="020B0604030504040204" pitchFamily="34" charset="0"/>
              <a:ea typeface="Verdana" panose="020B0604030504040204" pitchFamily="34" charset="0"/>
            </a:endParaRPr>
          </a:p>
          <a:p>
            <a:pPr marL="0" indent="0">
              <a:buNone/>
            </a:pPr>
            <a:endParaRPr lang="ru-RU" dirty="0">
              <a:solidFill>
                <a:srgbClr val="002060"/>
              </a:solidFill>
              <a:latin typeface="Verdana" panose="020B0604030504040204" pitchFamily="34" charset="0"/>
              <a:ea typeface="Verdana" panose="020B0604030504040204" pitchFamily="34" charset="0"/>
            </a:endParaRPr>
          </a:p>
          <a:p>
            <a:pPr marL="0" indent="0" algn="ctr">
              <a:buNone/>
            </a:pPr>
            <a:r>
              <a:rPr lang="ru-RU" sz="7300" dirty="0">
                <a:solidFill>
                  <a:srgbClr val="002060"/>
                </a:solidFill>
                <a:latin typeface="Verdana" panose="020B0604030504040204" pitchFamily="34" charset="0"/>
                <a:ea typeface="Verdana" panose="020B0604030504040204" pitchFamily="34" charset="0"/>
              </a:rPr>
              <a:t>Спасибо за внимание!</a:t>
            </a:r>
          </a:p>
        </p:txBody>
      </p:sp>
    </p:spTree>
    <p:extLst>
      <p:ext uri="{BB962C8B-B14F-4D97-AF65-F5344CB8AC3E}">
        <p14:creationId xmlns:p14="http://schemas.microsoft.com/office/powerpoint/2010/main" val="342599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AA70E1-E3A1-4163-8EEF-9A7CC8327302}"/>
              </a:ext>
            </a:extLst>
          </p:cNvPr>
          <p:cNvSpPr>
            <a:spLocks noGrp="1"/>
          </p:cNvSpPr>
          <p:nvPr>
            <p:ph type="title"/>
          </p:nvPr>
        </p:nvSpPr>
        <p:spPr/>
        <p:txBody>
          <a:bodyPr>
            <a:normAutofit fontScale="90000"/>
          </a:bodyPr>
          <a:lstStyle/>
          <a:p>
            <a:r>
              <a:rPr lang="ru-RU" b="1" dirty="0">
                <a:solidFill>
                  <a:srgbClr val="002060"/>
                </a:solidFill>
                <a:latin typeface="Verdana" panose="020B0604030504040204" pitchFamily="34" charset="0"/>
                <a:ea typeface="Verdana" panose="020B0604030504040204" pitchFamily="34" charset="0"/>
              </a:rPr>
              <a:t>Выводы по первой части</a:t>
            </a:r>
            <a:endParaRPr lang="ru-RU" dirty="0">
              <a:solidFill>
                <a:srgbClr val="002060"/>
              </a:solidFill>
              <a:latin typeface="Verdana" panose="020B0604030504040204" pitchFamily="34" charset="0"/>
              <a:ea typeface="Verdana" panose="020B0604030504040204" pitchFamily="34" charset="0"/>
            </a:endParaRPr>
          </a:p>
        </p:txBody>
      </p:sp>
      <p:sp>
        <p:nvSpPr>
          <p:cNvPr id="3" name="Объект 2">
            <a:extLst>
              <a:ext uri="{FF2B5EF4-FFF2-40B4-BE49-F238E27FC236}">
                <a16:creationId xmlns:a16="http://schemas.microsoft.com/office/drawing/2014/main" id="{DD418548-3C0E-4FE5-AADC-603458EA7604}"/>
              </a:ext>
            </a:extLst>
          </p:cNvPr>
          <p:cNvSpPr>
            <a:spLocks noGrp="1"/>
          </p:cNvSpPr>
          <p:nvPr>
            <p:ph idx="1"/>
          </p:nvPr>
        </p:nvSpPr>
        <p:spPr>
          <a:xfrm>
            <a:off x="457200" y="1600200"/>
            <a:ext cx="7067128" cy="4525963"/>
          </a:xfrm>
        </p:spPr>
        <p:txBody>
          <a:bodyPr>
            <a:normAutofit lnSpcReduction="10000"/>
          </a:bodyPr>
          <a:lstStyle/>
          <a:p>
            <a:pPr marL="0" lvl="0" indent="0">
              <a:buNone/>
              <a:defRPr/>
            </a:pPr>
            <a:r>
              <a:rPr lang="ru-RU" sz="2700" kern="0" dirty="0">
                <a:solidFill>
                  <a:srgbClr val="002060"/>
                </a:solidFill>
                <a:latin typeface="Verdana" panose="020B0604030504040204" pitchFamily="34" charset="0"/>
                <a:ea typeface="Verdana" panose="020B0604030504040204" pitchFamily="34" charset="0"/>
              </a:rPr>
              <a:t>На основании выгрузки данных от отдела </a:t>
            </a:r>
            <a:r>
              <a:rPr lang="en-US" sz="2700" kern="0" dirty="0">
                <a:solidFill>
                  <a:srgbClr val="002060"/>
                </a:solidFill>
                <a:latin typeface="Verdana" panose="020B0604030504040204" pitchFamily="34" charset="0"/>
                <a:ea typeface="Verdana" panose="020B0604030504040204" pitchFamily="34" charset="0"/>
              </a:rPr>
              <a:t>DWH </a:t>
            </a:r>
            <a:r>
              <a:rPr lang="ru-RU" sz="2700" kern="0" dirty="0">
                <a:solidFill>
                  <a:srgbClr val="002060"/>
                </a:solidFill>
                <a:latin typeface="Verdana" panose="020B0604030504040204" pitchFamily="34" charset="0"/>
                <a:ea typeface="Verdana" panose="020B0604030504040204" pitchFamily="34" charset="0"/>
              </a:rPr>
              <a:t>наша команда проанализировала следующие показатели (за период март-август 2021г.):</a:t>
            </a:r>
          </a:p>
          <a:p>
            <a:pPr lvl="0">
              <a:buFont typeface="Wingdings" panose="05000000000000000000" pitchFamily="2" charset="2"/>
              <a:buChar char="§"/>
              <a:defRPr/>
            </a:pPr>
            <a:r>
              <a:rPr lang="ru-RU" sz="2700" kern="0" dirty="0">
                <a:solidFill>
                  <a:srgbClr val="002060"/>
                </a:solidFill>
                <a:latin typeface="Verdana" panose="020B0604030504040204" pitchFamily="34" charset="0"/>
                <a:ea typeface="Verdana" panose="020B0604030504040204" pitchFamily="34" charset="0"/>
              </a:rPr>
              <a:t>Количество подписок для каждого месяца</a:t>
            </a:r>
          </a:p>
          <a:p>
            <a:pPr lvl="0">
              <a:buFont typeface="Wingdings" panose="05000000000000000000" pitchFamily="2" charset="2"/>
              <a:buChar char="§"/>
              <a:defRPr/>
            </a:pPr>
            <a:r>
              <a:rPr lang="ru-RU" sz="2700" kern="0" dirty="0">
                <a:solidFill>
                  <a:srgbClr val="002060"/>
                </a:solidFill>
                <a:latin typeface="Verdana" panose="020B0604030504040204" pitchFamily="34" charset="0"/>
                <a:ea typeface="Verdana" panose="020B0604030504040204" pitchFamily="34" charset="0"/>
              </a:rPr>
              <a:t>Количество просмотров для каждого месяца</a:t>
            </a:r>
          </a:p>
          <a:p>
            <a:pPr lvl="0">
              <a:buFont typeface="Wingdings" panose="05000000000000000000" pitchFamily="2" charset="2"/>
              <a:buChar char="§"/>
              <a:defRPr/>
            </a:pPr>
            <a:r>
              <a:rPr lang="ru-RU" sz="2700" kern="0" dirty="0">
                <a:solidFill>
                  <a:srgbClr val="002060"/>
                </a:solidFill>
                <a:latin typeface="Verdana" panose="020B0604030504040204" pitchFamily="34" charset="0"/>
                <a:ea typeface="Verdana" panose="020B0604030504040204" pitchFamily="34" charset="0"/>
              </a:rPr>
              <a:t>Количество просматривающих уников для каждого месяца</a:t>
            </a:r>
          </a:p>
          <a:p>
            <a:pPr marL="0" indent="0">
              <a:buNone/>
            </a:pPr>
            <a:endParaRPr lang="ru-RU" dirty="0"/>
          </a:p>
        </p:txBody>
      </p:sp>
    </p:spTree>
    <p:extLst>
      <p:ext uri="{BB962C8B-B14F-4D97-AF65-F5344CB8AC3E}">
        <p14:creationId xmlns:p14="http://schemas.microsoft.com/office/powerpoint/2010/main" val="202841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951841B-4544-4281-906F-C51008CD690C}"/>
              </a:ext>
            </a:extLst>
          </p:cNvPr>
          <p:cNvSpPr>
            <a:spLocks noGrp="1"/>
          </p:cNvSpPr>
          <p:nvPr>
            <p:ph idx="1"/>
          </p:nvPr>
        </p:nvSpPr>
        <p:spPr>
          <a:xfrm>
            <a:off x="457200" y="1600200"/>
            <a:ext cx="7067128" cy="4525963"/>
          </a:xfrm>
        </p:spPr>
        <p:txBody>
          <a:bodyPr/>
          <a:lstStyle/>
          <a:p>
            <a:pPr>
              <a:buFont typeface="Wingdings" panose="05000000000000000000" pitchFamily="2" charset="2"/>
              <a:buChar char="§"/>
            </a:pPr>
            <a:r>
              <a:rPr lang="ru-RU" dirty="0">
                <a:solidFill>
                  <a:srgbClr val="002060"/>
                </a:solidFill>
                <a:latin typeface="Verdana" panose="020B0604030504040204" pitchFamily="34" charset="0"/>
                <a:ea typeface="Verdana" panose="020B0604030504040204" pitchFamily="34" charset="0"/>
              </a:rPr>
              <a:t>Даты первого просмотра для каждого юзера</a:t>
            </a:r>
          </a:p>
          <a:p>
            <a:pPr>
              <a:buFont typeface="Wingdings" panose="05000000000000000000" pitchFamily="2" charset="2"/>
              <a:buChar char="§"/>
            </a:pPr>
            <a:r>
              <a:rPr lang="ru-RU" dirty="0">
                <a:solidFill>
                  <a:srgbClr val="002060"/>
                </a:solidFill>
                <a:latin typeface="Verdana" panose="020B0604030504040204" pitchFamily="34" charset="0"/>
                <a:ea typeface="Verdana" panose="020B0604030504040204" pitchFamily="34" charset="0"/>
              </a:rPr>
              <a:t>Количество первых просмотров для каждого месяца</a:t>
            </a:r>
          </a:p>
          <a:p>
            <a:pPr>
              <a:buFont typeface="Wingdings" panose="05000000000000000000" pitchFamily="2" charset="2"/>
              <a:buChar char="§"/>
            </a:pPr>
            <a:r>
              <a:rPr lang="ru-RU" dirty="0">
                <a:solidFill>
                  <a:srgbClr val="002060"/>
                </a:solidFill>
                <a:latin typeface="Verdana" panose="020B0604030504040204" pitchFamily="34" charset="0"/>
                <a:ea typeface="Verdana" panose="020B0604030504040204" pitchFamily="34" charset="0"/>
              </a:rPr>
              <a:t>Среднее количество просмотров на одного юзера для каждого месяца</a:t>
            </a:r>
          </a:p>
          <a:p>
            <a:endParaRPr lang="ru-RU" dirty="0"/>
          </a:p>
        </p:txBody>
      </p:sp>
    </p:spTree>
    <p:extLst>
      <p:ext uri="{BB962C8B-B14F-4D97-AF65-F5344CB8AC3E}">
        <p14:creationId xmlns:p14="http://schemas.microsoft.com/office/powerpoint/2010/main" val="27168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572618A-C0BF-4220-A987-AF9568EEEB55}"/>
              </a:ext>
            </a:extLst>
          </p:cNvPr>
          <p:cNvSpPr>
            <a:spLocks noGrp="1"/>
          </p:cNvSpPr>
          <p:nvPr>
            <p:ph idx="1"/>
          </p:nvPr>
        </p:nvSpPr>
        <p:spPr>
          <a:xfrm>
            <a:off x="457200" y="1600200"/>
            <a:ext cx="6995120" cy="4525963"/>
          </a:xfrm>
        </p:spPr>
        <p:txBody>
          <a:bodyPr>
            <a:normAutofit fontScale="62500" lnSpcReduction="20000"/>
          </a:bodyPr>
          <a:lstStyle/>
          <a:p>
            <a:pPr marL="0" indent="0">
              <a:buNone/>
            </a:pPr>
            <a:r>
              <a:rPr lang="ru-RU" b="1" dirty="0">
                <a:solidFill>
                  <a:srgbClr val="002060"/>
                </a:solidFill>
                <a:latin typeface="Verdana" panose="020B0604030504040204" pitchFamily="34" charset="0"/>
                <a:ea typeface="Verdana" panose="020B0604030504040204" pitchFamily="34" charset="0"/>
              </a:rPr>
              <a:t>Из чего мы заключили, что: </a:t>
            </a:r>
          </a:p>
          <a:p>
            <a:pPr>
              <a:buFont typeface="Wingdings" panose="05000000000000000000" pitchFamily="2" charset="2"/>
              <a:buChar char="Ø"/>
            </a:pPr>
            <a:r>
              <a:rPr lang="ru-RU" dirty="0">
                <a:solidFill>
                  <a:srgbClr val="002060"/>
                </a:solidFill>
                <a:latin typeface="Verdana" panose="020B0604030504040204" pitchFamily="34" charset="0"/>
                <a:ea typeface="Verdana" panose="020B0604030504040204" pitchFamily="34" charset="0"/>
              </a:rPr>
              <a:t>Наибольшее количество подписок выпадает на разгар календарной весны (апрель, май), как и количество просмотров для новых пользователей (апрель) </a:t>
            </a:r>
          </a:p>
          <a:p>
            <a:pPr>
              <a:buFont typeface="Wingdings" panose="05000000000000000000" pitchFamily="2" charset="2"/>
              <a:buChar char="Ø"/>
            </a:pPr>
            <a:r>
              <a:rPr lang="ru-RU" dirty="0">
                <a:solidFill>
                  <a:srgbClr val="002060"/>
                </a:solidFill>
                <a:latin typeface="Verdana" panose="020B0604030504040204" pitchFamily="34" charset="0"/>
                <a:ea typeface="Verdana" panose="020B0604030504040204" pitchFamily="34" charset="0"/>
              </a:rPr>
              <a:t>Тогда как просмотры всех пользователей значительно увеличиваются в летний сезон, но падают подписки. По гипотезе, за период июнь-август в просмотрах задерживается часть тех юзеров, что пришли ранее, а подписки падают в связи с отпускной активностью, что предполагает перемещения пользователей, и возможное отсутствие времени, недоступность сервиса (например, выезд далеко за пределы досягаемости вышек связи)</a:t>
            </a:r>
          </a:p>
          <a:p>
            <a:pPr marL="0" indent="0">
              <a:buNone/>
            </a:pPr>
            <a:endParaRPr lang="ru-RU" dirty="0"/>
          </a:p>
        </p:txBody>
      </p:sp>
    </p:spTree>
    <p:extLst>
      <p:ext uri="{BB962C8B-B14F-4D97-AF65-F5344CB8AC3E}">
        <p14:creationId xmlns:p14="http://schemas.microsoft.com/office/powerpoint/2010/main" val="2212383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93761D-2C15-472D-A02D-DBAA15C9550E}"/>
              </a:ext>
            </a:extLst>
          </p:cNvPr>
          <p:cNvSpPr>
            <a:spLocks noGrp="1"/>
          </p:cNvSpPr>
          <p:nvPr>
            <p:ph type="title"/>
          </p:nvPr>
        </p:nvSpPr>
        <p:spPr/>
        <p:txBody>
          <a:bodyPr/>
          <a:lstStyle/>
          <a:p>
            <a:r>
              <a:rPr lang="ru-RU" b="1" dirty="0">
                <a:solidFill>
                  <a:srgbClr val="002060"/>
                </a:solidFill>
                <a:latin typeface="Verdana" panose="020B0604030504040204" pitchFamily="34" charset="0"/>
                <a:ea typeface="Verdana" panose="020B0604030504040204" pitchFamily="34" charset="0"/>
              </a:rPr>
              <a:t>Выводы по второй части</a:t>
            </a:r>
          </a:p>
        </p:txBody>
      </p:sp>
      <p:sp>
        <p:nvSpPr>
          <p:cNvPr id="3" name="Объект 2">
            <a:extLst>
              <a:ext uri="{FF2B5EF4-FFF2-40B4-BE49-F238E27FC236}">
                <a16:creationId xmlns:a16="http://schemas.microsoft.com/office/drawing/2014/main" id="{62D4AE9C-49D9-408B-AF2D-98D067A80800}"/>
              </a:ext>
            </a:extLst>
          </p:cNvPr>
          <p:cNvSpPr>
            <a:spLocks noGrp="1"/>
          </p:cNvSpPr>
          <p:nvPr>
            <p:ph idx="1"/>
          </p:nvPr>
        </p:nvSpPr>
        <p:spPr>
          <a:xfrm>
            <a:off x="457200" y="1600200"/>
            <a:ext cx="7067128" cy="4525963"/>
          </a:xfrm>
        </p:spPr>
        <p:txBody>
          <a:bodyPr/>
          <a:lstStyle/>
          <a:p>
            <a:pPr marL="0" indent="0">
              <a:buNone/>
            </a:pPr>
            <a:r>
              <a:rPr lang="ru-RU" dirty="0">
                <a:solidFill>
                  <a:srgbClr val="002060"/>
                </a:solidFill>
                <a:latin typeface="Verdana" panose="020B0604030504040204" pitchFamily="34" charset="0"/>
                <a:ea typeface="Verdana" panose="020B0604030504040204" pitchFamily="34" charset="0"/>
              </a:rPr>
              <a:t>В данном разделе, как и последующем, мы опираемся на графическое представление данных. Вашему вниманию приводим те диаграммы, которые посчитали нужным включить в наше исследование</a:t>
            </a:r>
          </a:p>
          <a:p>
            <a:pPr marL="0" indent="0">
              <a:buNone/>
            </a:pPr>
            <a:endParaRPr lang="ru-RU" dirty="0"/>
          </a:p>
        </p:txBody>
      </p:sp>
    </p:spTree>
    <p:extLst>
      <p:ext uri="{BB962C8B-B14F-4D97-AF65-F5344CB8AC3E}">
        <p14:creationId xmlns:p14="http://schemas.microsoft.com/office/powerpoint/2010/main" val="119188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ABE9A3-ABBB-42B2-8F9F-675524074DEA}"/>
              </a:ext>
            </a:extLst>
          </p:cNvPr>
          <p:cNvSpPr>
            <a:spLocks noGrp="1"/>
          </p:cNvSpPr>
          <p:nvPr>
            <p:ph type="title"/>
          </p:nvPr>
        </p:nvSpPr>
        <p:spPr/>
        <p:txBody>
          <a:bodyPr/>
          <a:lstStyle/>
          <a:p>
            <a:r>
              <a:rPr lang="ru-RU" b="1" dirty="0">
                <a:solidFill>
                  <a:srgbClr val="002060"/>
                </a:solidFill>
                <a:latin typeface="Verdana" panose="020B0604030504040204" pitchFamily="34" charset="0"/>
                <a:ea typeface="Verdana" panose="020B0604030504040204" pitchFamily="34" charset="0"/>
              </a:rPr>
              <a:t>Популярность фильмов</a:t>
            </a:r>
          </a:p>
        </p:txBody>
      </p:sp>
      <p:graphicFrame>
        <p:nvGraphicFramePr>
          <p:cNvPr id="4" name="Объект 3">
            <a:extLst>
              <a:ext uri="{FF2B5EF4-FFF2-40B4-BE49-F238E27FC236}">
                <a16:creationId xmlns:a16="http://schemas.microsoft.com/office/drawing/2014/main" id="{00000000-0008-0000-0700-000002000000}"/>
              </a:ext>
            </a:extLst>
          </p:cNvPr>
          <p:cNvGraphicFramePr>
            <a:graphicFrameLocks noGrp="1"/>
          </p:cNvGraphicFramePr>
          <p:nvPr>
            <p:ph idx="1"/>
            <p:extLst>
              <p:ext uri="{D42A27DB-BD31-4B8C-83A1-F6EECF244321}">
                <p14:modId xmlns:p14="http://schemas.microsoft.com/office/powerpoint/2010/main" val="2843339240"/>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489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046377-B65B-4756-94B8-7AC57C9C0EE3}"/>
              </a:ext>
            </a:extLst>
          </p:cNvPr>
          <p:cNvSpPr>
            <a:spLocks noGrp="1"/>
          </p:cNvSpPr>
          <p:nvPr>
            <p:ph type="title"/>
          </p:nvPr>
        </p:nvSpPr>
        <p:spPr/>
        <p:txBody>
          <a:bodyPr>
            <a:normAutofit fontScale="90000"/>
          </a:bodyPr>
          <a:lstStyle/>
          <a:p>
            <a:r>
              <a:rPr lang="ru-RU" b="1" dirty="0">
                <a:solidFill>
                  <a:srgbClr val="002060"/>
                </a:solidFill>
                <a:latin typeface="Verdana" panose="020B0604030504040204" pitchFamily="34" charset="0"/>
                <a:ea typeface="Verdana" panose="020B0604030504040204" pitchFamily="34" charset="0"/>
              </a:rPr>
              <a:t>Активность пользователей</a:t>
            </a:r>
          </a:p>
        </p:txBody>
      </p:sp>
      <p:graphicFrame>
        <p:nvGraphicFramePr>
          <p:cNvPr id="4" name="Объект 3">
            <a:extLst>
              <a:ext uri="{FF2B5EF4-FFF2-40B4-BE49-F238E27FC236}">
                <a16:creationId xmlns:a16="http://schemas.microsoft.com/office/drawing/2014/main" id="{00000000-0008-0000-0700-000003000000}"/>
              </a:ext>
            </a:extLst>
          </p:cNvPr>
          <p:cNvGraphicFramePr>
            <a:graphicFrameLocks noGrp="1"/>
          </p:cNvGraphicFramePr>
          <p:nvPr>
            <p:ph idx="1"/>
            <p:extLst>
              <p:ext uri="{D42A27DB-BD31-4B8C-83A1-F6EECF244321}">
                <p14:modId xmlns:p14="http://schemas.microsoft.com/office/powerpoint/2010/main" val="3878984729"/>
              </p:ext>
            </p:extLst>
          </p:nvPr>
        </p:nvGraphicFramePr>
        <p:xfrm>
          <a:off x="457200" y="16288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795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047279-8A76-48BF-8A18-E0B7C427AE3C}"/>
              </a:ext>
            </a:extLst>
          </p:cNvPr>
          <p:cNvSpPr>
            <a:spLocks noGrp="1"/>
          </p:cNvSpPr>
          <p:nvPr>
            <p:ph type="title"/>
          </p:nvPr>
        </p:nvSpPr>
        <p:spPr/>
        <p:txBody>
          <a:bodyPr>
            <a:noAutofit/>
          </a:bodyPr>
          <a:lstStyle/>
          <a:p>
            <a:r>
              <a:rPr lang="ru-RU" sz="3600" b="1" dirty="0">
                <a:solidFill>
                  <a:srgbClr val="002060"/>
                </a:solidFill>
                <a:latin typeface="Verdana" panose="020B0604030504040204" pitchFamily="34" charset="0"/>
                <a:ea typeface="Verdana" panose="020B0604030504040204" pitchFamily="34" charset="0"/>
              </a:rPr>
              <a:t>Распределение подписчиков по часовым поясам</a:t>
            </a:r>
          </a:p>
        </p:txBody>
      </p:sp>
      <p:graphicFrame>
        <p:nvGraphicFramePr>
          <p:cNvPr id="4" name="Объект 3">
            <a:extLst>
              <a:ext uri="{FF2B5EF4-FFF2-40B4-BE49-F238E27FC236}">
                <a16:creationId xmlns:a16="http://schemas.microsoft.com/office/drawing/2014/main" id="{00000000-0008-0000-0700-000004000000}"/>
              </a:ext>
            </a:extLst>
          </p:cNvPr>
          <p:cNvGraphicFramePr>
            <a:graphicFrameLocks noGrp="1"/>
          </p:cNvGraphicFramePr>
          <p:nvPr>
            <p:ph idx="1"/>
            <p:extLst>
              <p:ext uri="{D42A27DB-BD31-4B8C-83A1-F6EECF244321}">
                <p14:modId xmlns:p14="http://schemas.microsoft.com/office/powerpoint/2010/main" val="247504934"/>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08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52747B-C4EB-4082-8CE4-375115ED5079}"/>
              </a:ext>
            </a:extLst>
          </p:cNvPr>
          <p:cNvSpPr>
            <a:spLocks noGrp="1"/>
          </p:cNvSpPr>
          <p:nvPr>
            <p:ph type="title"/>
          </p:nvPr>
        </p:nvSpPr>
        <p:spPr/>
        <p:txBody>
          <a:bodyPr/>
          <a:lstStyle/>
          <a:p>
            <a:r>
              <a:rPr lang="ru-RU" b="1" dirty="0">
                <a:solidFill>
                  <a:srgbClr val="002060"/>
                </a:solidFill>
                <a:latin typeface="Verdana" panose="020B0604030504040204" pitchFamily="34" charset="0"/>
                <a:ea typeface="Verdana" panose="020B0604030504040204" pitchFamily="34" charset="0"/>
              </a:rPr>
              <a:t>Просмотры по дням</a:t>
            </a:r>
          </a:p>
        </p:txBody>
      </p:sp>
      <p:sp>
        <p:nvSpPr>
          <p:cNvPr id="3" name="Объект 2">
            <a:extLst>
              <a:ext uri="{FF2B5EF4-FFF2-40B4-BE49-F238E27FC236}">
                <a16:creationId xmlns:a16="http://schemas.microsoft.com/office/drawing/2014/main" id="{A9AC22A5-02F9-46BF-8E88-26F55358CE4B}"/>
              </a:ext>
            </a:extLst>
          </p:cNvPr>
          <p:cNvSpPr>
            <a:spLocks noGrp="1"/>
          </p:cNvSpPr>
          <p:nvPr>
            <p:ph idx="1"/>
          </p:nvPr>
        </p:nvSpPr>
        <p:spPr/>
        <p:txBody>
          <a:bodyPr/>
          <a:lstStyle/>
          <a:p>
            <a:endParaRPr lang="ru-RU" dirty="0"/>
          </a:p>
        </p:txBody>
      </p:sp>
      <p:graphicFrame>
        <p:nvGraphicFramePr>
          <p:cNvPr id="4" name="Диаграмма 3">
            <a:extLst>
              <a:ext uri="{FF2B5EF4-FFF2-40B4-BE49-F238E27FC236}">
                <a16:creationId xmlns:a16="http://schemas.microsoft.com/office/drawing/2014/main" id="{00000000-0008-0000-0700-000007000000}"/>
              </a:ext>
            </a:extLst>
          </p:cNvPr>
          <p:cNvGraphicFramePr>
            <a:graphicFrameLocks/>
          </p:cNvGraphicFramePr>
          <p:nvPr>
            <p:extLst>
              <p:ext uri="{D42A27DB-BD31-4B8C-83A1-F6EECF244321}">
                <p14:modId xmlns:p14="http://schemas.microsoft.com/office/powerpoint/2010/main" val="1866539257"/>
              </p:ext>
            </p:extLst>
          </p:nvPr>
        </p:nvGraphicFramePr>
        <p:xfrm>
          <a:off x="457200" y="1602157"/>
          <a:ext cx="8229600" cy="45259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4567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09d864a9a1e859842c254cfd3e6d1f9ae9eb481"/>
</p:tagLst>
</file>

<file path=ppt/theme/theme1.xml><?xml version="1.0" encoding="utf-8"?>
<a:theme xmlns:a="http://schemas.openxmlformats.org/drawingml/2006/main" name="Тема Office">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TotalTime>
  <Words>984</Words>
  <Application>Microsoft Office PowerPoint</Application>
  <PresentationFormat>Экран (4:3)</PresentationFormat>
  <Paragraphs>121</Paragraphs>
  <Slides>19</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19</vt:i4>
      </vt:variant>
    </vt:vector>
  </HeadingPairs>
  <TitlesOfParts>
    <vt:vector size="24" baseType="lpstr">
      <vt:lpstr>Arial</vt:lpstr>
      <vt:lpstr>Calibri</vt:lpstr>
      <vt:lpstr>Verdana</vt:lpstr>
      <vt:lpstr>Wingdings</vt:lpstr>
      <vt:lpstr>Тема Office</vt:lpstr>
      <vt:lpstr>Анализ эффективности модели ежемесячной подписки</vt:lpstr>
      <vt:lpstr>Выводы по первой части</vt:lpstr>
      <vt:lpstr>Презентация PowerPoint</vt:lpstr>
      <vt:lpstr>Презентация PowerPoint</vt:lpstr>
      <vt:lpstr>Выводы по второй части</vt:lpstr>
      <vt:lpstr>Популярность фильмов</vt:lpstr>
      <vt:lpstr>Активность пользователей</vt:lpstr>
      <vt:lpstr>Распределение подписчиков по часовым поясам</vt:lpstr>
      <vt:lpstr>Просмотры по дням</vt:lpstr>
      <vt:lpstr>Время просмотра по часам</vt:lpstr>
      <vt:lpstr>Презентация PowerPoint</vt:lpstr>
      <vt:lpstr>Выводы по третьей части</vt:lpstr>
      <vt:lpstr>Данные из калькулятора юнит-экономики</vt:lpstr>
      <vt:lpstr>Презентация PowerPoint</vt:lpstr>
      <vt:lpstr>Интенсивность просмотров</vt:lpstr>
      <vt:lpstr>Retention</vt:lpstr>
      <vt:lpstr>Просмотры по часам в разрезе будни-выходные</vt:lpstr>
      <vt:lpstr>Презентация PowerPoint</vt:lpstr>
      <vt:lpstr>Итоговый вывод</vt:lpstr>
    </vt:vector>
  </TitlesOfParts>
  <Company>http://presentation-creation.ru/</Company>
  <LinksUpToDate>false</LinksUpToDate>
  <SharedDoc>false</SharedDoc>
  <HyperlinkBase>http://presentation-creation.ru/</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Точечные связи</dc:title>
  <dc:creator>obstinate</dc:creator>
  <dc:description>Шаблон презентации с сайта http://presentation-creation.ru</dc:description>
  <cp:lastModifiedBy>Владимир</cp:lastModifiedBy>
  <cp:revision>24</cp:revision>
  <dcterms:created xsi:type="dcterms:W3CDTF">2017-04-09T07:15:28Z</dcterms:created>
  <dcterms:modified xsi:type="dcterms:W3CDTF">2023-04-23T06:12:57Z</dcterms:modified>
</cp:coreProperties>
</file>