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9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88" r:id="rId20"/>
    <p:sldId id="289" r:id="rId21"/>
    <p:sldId id="280" r:id="rId22"/>
    <p:sldId id="281" r:id="rId23"/>
    <p:sldId id="293" r:id="rId24"/>
    <p:sldId id="282" r:id="rId25"/>
    <p:sldId id="283" r:id="rId26"/>
    <p:sldId id="27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74" r:id="rId35"/>
    <p:sldId id="275" r:id="rId36"/>
    <p:sldId id="276" r:id="rId37"/>
    <p:sldId id="277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E36563"/>
    <a:srgbClr val="00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27" autoAdjust="0"/>
    <p:restoredTop sz="95179"/>
  </p:normalViewPr>
  <p:slideViewPr>
    <p:cSldViewPr snapToGrid="0">
      <p:cViewPr>
        <p:scale>
          <a:sx n="56" d="100"/>
          <a:sy n="56" d="100"/>
        </p:scale>
        <p:origin x="16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1BAB-13F9-AE44-A055-0F382FC6E3AF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AE076-B4A7-B04B-8125-B70965210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8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7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2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24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6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4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1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1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99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3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4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87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26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45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10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49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4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4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687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1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09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8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406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314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0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9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0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9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0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There are also language-bindings for QML, .NET, etc. The API is the same except for local conventions like create_script() vs createScript().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We will stick to the Node.js bindings for the remainder of this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0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0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14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97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68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8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9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3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8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7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4833-1BBC-4C81-B52F-2C529CD37D23}" type="datetimeFigureOut">
              <a:rPr lang="ru-RU" smtClean="0"/>
              <a:t>11.12.15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88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st.github.com/oleavr/ae7bcbbb9179852a4731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roups.google.com/d/forum/frida-de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45171" y="2778339"/>
            <a:ext cx="490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reversing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54440" y="5302741"/>
            <a:ext cx="2994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NoConName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December 2015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oleavr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5" y="5283870"/>
            <a:ext cx="1219200" cy="1219200"/>
          </a:xfrm>
          <a:prstGeom prst="rect">
            <a:avLst/>
          </a:prstGeom>
        </p:spPr>
      </p:pic>
      <p:pic>
        <p:nvPicPr>
          <p:cNvPr id="1026" name="Picture 2" descr="creen Shot 2015-12-11 at 00.48.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3849559"/>
            <a:ext cx="1931270" cy="12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en Shot 2015-12-10 at 21.05.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430" y="3301559"/>
            <a:ext cx="3378010" cy="1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2/7: Modifying </a:t>
            </a:r>
            <a:r>
              <a:rPr lang="en-US" sz="2800" b="1" dirty="0"/>
              <a:t>function arguments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249299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'hello’)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596036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519257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327576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 = ptr(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"1337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119288"/>
            <a:ext cx="4058927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1296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1298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228936" y="2405534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62410" y="2368790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7228936" y="3136076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32712" y="2933383"/>
            <a:ext cx="205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36563"/>
                </a:solidFill>
              </a:rPr>
              <a:t>Once we stop it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the target is back to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normal</a:t>
            </a:r>
            <a:endParaRPr lang="en-US" dirty="0">
              <a:solidFill>
                <a:srgbClr val="E36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3/7: Calling functions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267765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'hello’)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session.detach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872375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795596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490253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NativeFunction(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’0x10131fec0’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‘void’, [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'int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']);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119288"/>
            <a:ext cx="4058927" cy="175432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1283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1285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261457" y="2584800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94931" y="2548056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4/7: Sending </a:t>
            </a:r>
            <a:r>
              <a:rPr lang="en-US" sz="2800" b="1" dirty="0"/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596068"/>
            <a:ext cx="5155848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774430"/>
            <a:ext cx="5171104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send({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user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name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'john.doe’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key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'1234’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oops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038843"/>
            <a:ext cx="5155848" cy="249299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type: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payload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{ user: {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'john.doe'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}, key: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'1234'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'error’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description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'ReferenceError: oops is not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defined’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stack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'ReferenceError: oops is not defined\n at Object.1 (agent.js:10:1)\n at s (../../node_modules/browser-pack/_prelude.js:1:1)\n at e (../../node_modules/browser-pack/_prelude.js:1:1)\n at ../../node_modules/browser-pack/_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prelude.js:1:1’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fileName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'agent.js’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lineNumber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10,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columnNumber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5/7: Receiving </a:t>
            </a:r>
            <a:r>
              <a:rPr lang="en-US" sz="2800" b="1" dirty="0"/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41632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script.postMessage({ magic: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script.postMessage({ magic: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596068"/>
            <a:ext cx="5155848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6288" y="4494723"/>
            <a:ext cx="5171104" cy="175432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 =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handleMessage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send(message.magic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 i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i++;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recv(handleMessage);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recv(handleMessage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038843"/>
            <a:ext cx="5155848" cy="46166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42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36 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6/7: Blocking </a:t>
            </a:r>
            <a:r>
              <a:rPr lang="en-US" sz="2800" b="1" dirty="0"/>
              <a:t>receives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20249"/>
            <a:ext cx="5171104" cy="297004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1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1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1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1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number =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message.payload.number;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script.postMessage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number: number * 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3514" y="1509602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791764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71498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573162"/>
            <a:ext cx="5171104" cy="212365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onEnter(args) 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number: args[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].toInt32()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op = recv(reply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 = ptr(reply.number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op.wait();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3514" y="1937047"/>
            <a:ext cx="4058927" cy="212365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2183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2184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4376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4378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180906" y="2223293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14380" y="2186549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7180906" y="3139395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02981" y="2944445"/>
            <a:ext cx="205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36563"/>
                </a:solidFill>
              </a:rPr>
              <a:t>Once we stop it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the target is back to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normal</a:t>
            </a:r>
            <a:endParaRPr lang="en-US" dirty="0">
              <a:solidFill>
                <a:srgbClr val="E36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7/7: RPC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script.load();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api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script.getExports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result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api.disassemble(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.log(result);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session.detach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3514" y="1582864"/>
            <a:ext cx="5155848" cy="646331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node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rbp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904863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rpc.exports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disassemble(address)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Instruction.parse(ptr(address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)).toString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9253" y="3849147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12" name="Down Arrow 11"/>
          <p:cNvSpPr/>
          <p:nvPr/>
        </p:nvSpPr>
        <p:spPr>
          <a:xfrm rot="5400000">
            <a:off x="5904510" y="3772368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Launch and spy on iOS app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355881"/>
            <a:ext cx="5659772" cy="2800767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frida.getUsbDevice();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pid = yield device.spawn([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'com.apple.AppStore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device.attach(pid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8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 require.resolve('./agent.js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(message.type ===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&amp;&amp; message.payload.event === 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'ready’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device.resume(pid);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console.</a:t>
            </a:r>
            <a:r>
              <a:rPr lang="en-US" sz="8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8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(console.error);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230051"/>
            <a:ext cx="5659772" cy="255454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strict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Module.enumerateExports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'libcommonCrypto.dylib'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onMatch(e)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(e.type ===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'function'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Interceptor.attach(e.address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onEnter(args)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  send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event: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name: e.name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} </a:t>
            </a:r>
            <a:r>
              <a:rPr lang="en-US" sz="8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(error)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console.</a:t>
            </a:r>
            <a:r>
              <a:rPr lang="en-US" sz="8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'Ignoring 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+ e.name +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': 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+ error.message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onComplete()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event: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'ready'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2182" y="1355881"/>
            <a:ext cx="5428442" cy="1015663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'CC_MD5'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'CCDigest'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'CNEncode'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But there’s an app for that</a:t>
            </a:r>
            <a:endParaRPr 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24079" y="1608699"/>
            <a:ext cx="5543841" cy="46166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sudo easy_install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frida-trace -U -f com.apple.AppStore -I libcommonCrypto.dylib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1921418"/>
            <a:ext cx="6921500" cy="5715000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5898972" y="2038575"/>
            <a:ext cx="394054" cy="4060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Dump iOS 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355881"/>
            <a:ext cx="5153469" cy="397031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frida.getUsbDevice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app = yield device.getFrontmostApplication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(app ===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null)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throw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Error(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"No app in foreground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device.attach(app.pid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(require.resolve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('./agent.js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(message.payload.ui);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session.detach();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5399602"/>
            <a:ext cx="5153469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ObjC.schedule(ObjC.mainQueue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window = ObjC.classes.UIWindow.keyWindow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ui = window.recursiveDescription().toString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send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ui: ui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4574" y="1355881"/>
            <a:ext cx="5428442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$ node --harmony 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dump-ui.js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&lt;UIWindow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: 0x15fe3ca40; frame = (0 0; 375 667); autoresize = W+H; gestureRecognizers = &lt;NSArray: 0x17424c1e0&gt;; layer = &lt;UIWindowLayer: 0x17023dcc0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&lt;UIView: 0x15fd2dbd0; frame = (0 0; 375 667); autoresize = W+H; layer = &lt;CALayer: 0x174432320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| &lt;UIView: 0x15fe64250; frame = (0 0; 375 667); autoresize = W+H; layer = &lt;CALayer: 0x170235340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|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| &lt;UIView: 0x15fd506e0; frame = (0 0; 375 667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);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876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Hold on a sec, what if I have many phones connected?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20" y="1398198"/>
            <a:ext cx="7579360" cy="62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5291" y="2090172"/>
            <a:ext cx="8361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Motivation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Existing </a:t>
            </a:r>
            <a:r>
              <a:rPr lang="en-US" sz="2800" dirty="0"/>
              <a:t>tools often not a good fit for the task at </a:t>
            </a:r>
            <a:r>
              <a:rPr lang="en-US" sz="2800" dirty="0" smtClean="0"/>
              <a:t>hand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Creating </a:t>
            </a:r>
            <a:r>
              <a:rPr lang="en-US" sz="2800" dirty="0"/>
              <a:t>a new tool usually takes too much </a:t>
            </a:r>
            <a:r>
              <a:rPr lang="en-US" sz="2800" dirty="0" smtClean="0"/>
              <a:t>effort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Short</a:t>
            </a:r>
            <a:r>
              <a:rPr lang="en-US" sz="2800" dirty="0"/>
              <a:t> feedback loop: reversing is an iterative </a:t>
            </a:r>
            <a:r>
              <a:rPr lang="en-US" sz="2800" dirty="0" smtClean="0"/>
              <a:t>process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one toolkit for multi-platform </a:t>
            </a:r>
            <a:r>
              <a:rPr lang="en-US" sz="2800" dirty="0" smtClean="0"/>
              <a:t>instrumentation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Future </a:t>
            </a:r>
            <a:r>
              <a:rPr lang="en-US" sz="2800" dirty="0"/>
              <a:t>remake of </a:t>
            </a:r>
            <a:r>
              <a:rPr lang="en-US" sz="2800" dirty="0" smtClean="0"/>
              <a:t>oSpy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80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876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Which apps are installed?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66" y="1287138"/>
            <a:ext cx="7621868" cy="62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Speaking of apps, we also have a REPL: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4" y="1317191"/>
            <a:ext cx="8173792" cy="65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The REPL is your best friend for prototyping scripts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69" y="1326526"/>
            <a:ext cx="8232862" cy="65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Uninstall iOS app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7311" y="1512832"/>
            <a:ext cx="7738009" cy="267765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LSApplicationWorkspace = ObjC.classes.LSApplicationWorkspace;</a:t>
            </a: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onProgress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new ObjC.Block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retType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'void’,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argTypes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['object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'],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implementation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(progress) =&gt;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console.log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('onProgress: ' + progress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uninstall(appId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workspace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LSApplicationWorkspace.defaultWorkspace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workspace.uninstallApplication_withOptions_usingBlock_(appId, null, onProgress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9975" y="1512832"/>
            <a:ext cx="3399446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$ frida –U SpringBoard –l agent.js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059644"/>
            <a:ext cx="109861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Interacting with Objective-C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ObjC.available</a:t>
            </a:r>
            <a:r>
              <a:rPr lang="en-US" sz="2800" dirty="0" smtClean="0"/>
              <a:t> – is the runtime present?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/>
              <a:t>n</a:t>
            </a:r>
            <a:r>
              <a:rPr lang="en-US" sz="2800" i="1" dirty="0" smtClean="0"/>
              <a:t>ew ObjC.Object(ptr(‘0x1234’))</a:t>
            </a:r>
            <a:r>
              <a:rPr lang="en-US" sz="2800" dirty="0" smtClean="0"/>
              <a:t> – interact with object at 0x1234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ObjC.classes</a:t>
            </a:r>
            <a:r>
              <a:rPr lang="en-US" sz="2800" dirty="0" smtClean="0"/>
              <a:t> – all loaded classes</a:t>
            </a:r>
            <a:endParaRPr lang="en-US" sz="2800" dirty="0"/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i="1" dirty="0" smtClean="0"/>
              <a:t>Object.keys(ObjC.classes)</a:t>
            </a:r>
            <a:r>
              <a:rPr lang="en-US" sz="2800" dirty="0" smtClean="0"/>
              <a:t> to list all</a:t>
            </a:r>
            <a:r>
              <a:rPr lang="en-US" sz="2800" dirty="0"/>
              <a:t> </a:t>
            </a:r>
            <a:r>
              <a:rPr lang="en-US" sz="2800" dirty="0" smtClean="0"/>
              <a:t>names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i="1" dirty="0" smtClean="0"/>
              <a:t>if (‘UIView’ in ObjC.classes)</a:t>
            </a:r>
            <a:r>
              <a:rPr lang="en-US" sz="2800" dirty="0" smtClean="0"/>
              <a:t> to check for class presence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ObjC.protocols</a:t>
            </a:r>
            <a:r>
              <a:rPr lang="en-US" sz="2800" dirty="0" smtClean="0"/>
              <a:t> – all loaded protocols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[NSURL URLWithString:foo relativeToURL:bar]</a:t>
            </a:r>
            <a:r>
              <a:rPr lang="en-US" sz="2800" dirty="0" smtClean="0"/>
              <a:t> translates to </a:t>
            </a:r>
            <a:r>
              <a:rPr lang="en-US" sz="2800" i="1" dirty="0" smtClean="0"/>
              <a:t>ObjC.classes.NSURL.URLWithString_relativeToURL_(foo, bar)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NSURL</a:t>
            </a:r>
            <a:r>
              <a:rPr lang="en-US" sz="2800" i="1" dirty="0"/>
              <a:t>[‘- </a:t>
            </a:r>
            <a:r>
              <a:rPr lang="en-US" sz="2800" i="1" dirty="0" smtClean="0"/>
              <a:t>setResourceValues:error:’]</a:t>
            </a:r>
            <a:r>
              <a:rPr lang="en-US" sz="2800" dirty="0" smtClean="0"/>
              <a:t> to access instance methods from its class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Assign to </a:t>
            </a:r>
            <a:r>
              <a:rPr lang="en-US" sz="2800" i="1" dirty="0" smtClean="0"/>
              <a:t>.implementation</a:t>
            </a:r>
            <a:r>
              <a:rPr lang="en-US" sz="2800" dirty="0" smtClean="0"/>
              <a:t> to replace a method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ObjC.choose() – scan heap looking for Objective-C instances</a:t>
            </a:r>
          </a:p>
        </p:txBody>
      </p:sp>
    </p:spTree>
    <p:extLst>
      <p:ext uri="{BB962C8B-B14F-4D97-AF65-F5344CB8AC3E}">
        <p14:creationId xmlns:p14="http://schemas.microsoft.com/office/powerpoint/2010/main" val="14515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059644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Hooking Objective-C methods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4560" y="2158328"/>
            <a:ext cx="11102879" cy="1477328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 = ObjC.classes.AVAudioSession[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'- setCategory:error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:'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originalImpl = method.implementation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method.implementation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ObjC.implement(method,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98FB98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(self, sel, category, error)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b="1" dirty="0" smtClean="0">
                <a:solidFill>
                  <a:srgbClr val="F0E68C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originalImpl(self, self, category, error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738" y="1632987"/>
            <a:ext cx="284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swizzling way: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8382" y="4314535"/>
            <a:ext cx="11102879" cy="2031325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 = ObjC.classes.AVAudioSession[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'- setCategory:error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:'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Interceptor.attach(method.implementation,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onEnter(args)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onLeave(retval)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560" y="3789194"/>
            <a:ext cx="287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low-level way: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7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Android instrumentation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7104" y="1378571"/>
            <a:ext cx="5153468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frida.getUsbDevice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're.frida.helloworld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(require.resolve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('./agent.js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102" y="4740974"/>
            <a:ext cx="5153469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Dalvik.perform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MainActivity = Dalvik.use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're.frida.helloworld.MainActivity'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MainActivity.isRegistered.implementation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'isRegistered() w00t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06" y="1103992"/>
            <a:ext cx="3576962" cy="60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059644"/>
            <a:ext cx="109861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Interacting with Java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Java.available</a:t>
            </a:r>
            <a:r>
              <a:rPr lang="en-US" sz="2800" dirty="0" smtClean="0"/>
              <a:t> – is the runtime present?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Java.perform(fn) – interact with the Java VM from the given callback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Java.cast(ptr(‘0x1234’), Java.use</a:t>
            </a:r>
            <a:r>
              <a:rPr lang="en-US" sz="2800" i="1" dirty="0"/>
              <a:t>(“</a:t>
            </a:r>
            <a:r>
              <a:rPr lang="en-US" sz="2800" i="1" dirty="0" smtClean="0"/>
              <a:t>android.os.Handler”))</a:t>
            </a:r>
            <a:r>
              <a:rPr lang="en-US" sz="2800" dirty="0" smtClean="0"/>
              <a:t> – interact with object at 0x1234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Constructors are exposed as $new(), and overloads can be selected as with any methods:</a:t>
            </a:r>
          </a:p>
          <a:p>
            <a:pPr lvl="1" fontAlgn="base"/>
            <a:r>
              <a:rPr lang="en-US" sz="2800" i="1" dirty="0" smtClean="0"/>
              <a:t>Handler</a:t>
            </a:r>
            <a:r>
              <a:rPr lang="en-US" sz="2800" i="1" dirty="0"/>
              <a:t>.$new.overload("android.os.Looper").call(Handler, looper</a:t>
            </a:r>
            <a:r>
              <a:rPr lang="en-US" sz="2800" i="1" dirty="0" smtClean="0"/>
              <a:t>)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Java.enumerateLoadedClasses()</a:t>
            </a:r>
            <a:r>
              <a:rPr lang="en-US" sz="2800" dirty="0" smtClean="0"/>
              <a:t> – all loaded classes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Assign to </a:t>
            </a:r>
            <a:r>
              <a:rPr lang="en-US" sz="2800" i="1" dirty="0" smtClean="0"/>
              <a:t>.implementation</a:t>
            </a:r>
            <a:r>
              <a:rPr lang="en-US" sz="2800" dirty="0" smtClean="0"/>
              <a:t> to replace a method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Java.choose() – scan heap looking for Java instances</a:t>
            </a:r>
          </a:p>
        </p:txBody>
      </p:sp>
    </p:spTree>
    <p:extLst>
      <p:ext uri="{BB962C8B-B14F-4D97-AF65-F5344CB8AC3E}">
        <p14:creationId xmlns:p14="http://schemas.microsoft.com/office/powerpoint/2010/main" val="11573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059644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Hooking Java methods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674674"/>
            <a:ext cx="7481840" cy="1754326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Handler = classFactory.use(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"android.os.Handler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Handler.dispatchMessage.implementation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>
                <a:solidFill>
                  <a:srgbClr val="98FB98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(msg)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 // </a:t>
            </a:r>
            <a:r>
              <a:rPr lang="en-US" dirty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Chain up to the original </a:t>
            </a:r>
            <a:r>
              <a:rPr lang="en-US" dirty="0" smtClean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implementation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  this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.dispatchMessage(msg);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059644"/>
            <a:ext cx="10986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Early instrumentation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p</a:t>
            </a:r>
            <a:r>
              <a:rPr lang="en-US" sz="2800" i="1" dirty="0" smtClean="0"/>
              <a:t>id = frida.spawn([“/bin/ls”])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s</a:t>
            </a:r>
            <a:r>
              <a:rPr lang="en-US" sz="2800" i="1" dirty="0" smtClean="0"/>
              <a:t>ession = frida.attach(pid)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s</a:t>
            </a:r>
            <a:r>
              <a:rPr lang="en-US" sz="2800" i="1" dirty="0" smtClean="0"/>
              <a:t>cript = session.create_script(“your script”)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 smtClean="0"/>
              <a:t>&lt;apply instrumentation&gt;</a:t>
            </a:r>
            <a:r>
              <a:rPr lang="en-US" sz="2800" dirty="0"/>
              <a:t> </a:t>
            </a:r>
            <a:r>
              <a:rPr lang="en-US" sz="2800" dirty="0" smtClean="0"/>
              <a:t>– recommend RPC for this: </a:t>
            </a:r>
            <a:r>
              <a:rPr lang="en-US" sz="2800" i="1" dirty="0" smtClean="0"/>
              <a:t>script.exports.init()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frida.resume(pid)</a:t>
            </a:r>
            <a:r>
              <a:rPr lang="en-US" sz="2800" dirty="0" smtClean="0"/>
              <a:t> – application’s main thread will enter </a:t>
            </a:r>
            <a:r>
              <a:rPr lang="en-US" sz="2800" i="1" dirty="0" smtClean="0"/>
              <a:t>main()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738" y="4075854"/>
            <a:ext cx="10407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mobile apps specify its identifier: </a:t>
            </a:r>
            <a:r>
              <a:rPr lang="en-US" sz="2800" b="1" dirty="0" smtClean="0"/>
              <a:t>spawn([“com.apple.AppStore”])</a:t>
            </a:r>
          </a:p>
          <a:p>
            <a:r>
              <a:rPr lang="en-US" sz="2800" dirty="0" smtClean="0"/>
              <a:t>Forgot what it was? Use </a:t>
            </a:r>
            <a:r>
              <a:rPr lang="en-US" sz="2800" b="1" dirty="0" smtClean="0"/>
              <a:t>frida-ps -ai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6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052092"/>
            <a:ext cx="7791450" cy="5805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2092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43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281166"/>
            <a:ext cx="109861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How about implicitly spawned processes? Enter spawn gating!</a:t>
            </a:r>
          </a:p>
          <a:p>
            <a:pPr fontAlgn="base"/>
            <a:endParaRPr lang="en-US" sz="2800" b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device.on(‘spawned’, on_spawned</a:t>
            </a:r>
            <a:r>
              <a:rPr lang="en-US" sz="2800" i="1" dirty="0" smtClean="0"/>
              <a:t>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device.enable_spawn_gating()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device.enumerate_pending_spawns()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800" i="1" dirty="0"/>
          </a:p>
          <a:p>
            <a:pPr fontAlgn="base"/>
            <a:r>
              <a:rPr lang="en-US" sz="2800" dirty="0" smtClean="0"/>
              <a:t>Examples:</a:t>
            </a:r>
          </a:p>
          <a:p>
            <a:pPr fontAlgn="base"/>
            <a:r>
              <a:rPr lang="en-US" sz="2800" i="1" dirty="0">
                <a:hlinkClick r:id="rId3"/>
              </a:rPr>
              <a:t>https://</a:t>
            </a:r>
            <a:r>
              <a:rPr lang="en-US" sz="2800" i="1" dirty="0" smtClean="0">
                <a:hlinkClick r:id="rId3"/>
              </a:rPr>
              <a:t>gist.github.com/oleavr/ae7bcbbb9179852a4731</a:t>
            </a:r>
            <a:endParaRPr lang="en-US" sz="28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0738" y="4949786"/>
            <a:ext cx="5922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Only implemented for iOS and Android.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56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387" y="1273917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Backtraces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998363"/>
            <a:ext cx="6812280" cy="1569660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'use strict’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Interceptor.attach(Module.findExportByName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'libSystem.B.dylib'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onEnter()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console.log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 called from: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Thread.backtrace(</a:t>
            </a:r>
            <a:r>
              <a:rPr lang="en-US" sz="1200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.context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Backtracer.ACCURATE).join(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)); 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4916" y="1998363"/>
            <a:ext cx="3560795" cy="120032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frida –n Spotify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-l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agent.js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[Local::PID::66872]-&gt; connect called from:	0x106de3a36	0x106de6851	0x10753d092	0x10753ecd1</a:t>
            </a:r>
          </a:p>
        </p:txBody>
      </p:sp>
    </p:spTree>
    <p:extLst>
      <p:ext uri="{BB962C8B-B14F-4D97-AF65-F5344CB8AC3E}">
        <p14:creationId xmlns:p14="http://schemas.microsoft.com/office/powerpoint/2010/main" val="1300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387" y="1273917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Backtraces with debug symbols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998363"/>
            <a:ext cx="6812280" cy="1569660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'use strict’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Interceptor.attach(Module.findExportByName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'libSystem.B.dylib'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onEnter()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console.log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 called from: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Thread.backtrace(</a:t>
            </a:r>
            <a:r>
              <a:rPr lang="en-US" sz="1200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.context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Backtracer.ACCURATE).join(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)); 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2204" y="3932829"/>
            <a:ext cx="7819769" cy="1569660"/>
          </a:xfrm>
          <a:prstGeom prst="rect">
            <a:avLst/>
          </a:prstGeom>
          <a:solidFill>
            <a:srgbClr val="002A36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frida –n Spotify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-l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agent.js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[Local::ProcName::Twitter]-&gt; connect called from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0x7fff9b5dd6b1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libsystem_network.dylib!get_host_counts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0x7fff9b60ee4f libsystem_network.dylib!tcp_connection_destination_create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0x7fff9b5e2eb7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libsystem_network.dylib!tcp_connection_destination_add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0x7fff9b5e2e5a libsystem_network.dylib!__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tcp_connection_start_host_block_invoke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0x7fff9b6079a5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libsystem_network.dylib!tcp_connection_host_resolve_result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0x7fff9ece7fe0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libsystem_dnssd.dylib!handle_addrinfo_response</a:t>
            </a:r>
          </a:p>
        </p:txBody>
      </p:sp>
    </p:spTree>
    <p:extLst>
      <p:ext uri="{BB962C8B-B14F-4D97-AF65-F5344CB8AC3E}">
        <p14:creationId xmlns:p14="http://schemas.microsoft.com/office/powerpoint/2010/main" val="20938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387" y="1273917"/>
            <a:ext cx="109861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Best practices</a:t>
            </a:r>
            <a:endParaRPr lang="en-US" sz="2800" dirty="0"/>
          </a:p>
          <a:p>
            <a:pPr fontAlgn="base"/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Use Node.js bindings to </a:t>
            </a:r>
            <a:r>
              <a:rPr lang="en-US" sz="2800" i="1" dirty="0" smtClean="0"/>
              <a:t>frida-load</a:t>
            </a:r>
            <a:r>
              <a:rPr lang="en-US" sz="2800" dirty="0" smtClean="0"/>
              <a:t> your agent.js so you can: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Split your script into multiple files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Use Frida modules from the community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Reuse thousands of modules from npm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Use ES6 features to write modern JavaScript – Frida support it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REPL is great for prototyping with -l and %reload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fontAlgn="base"/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86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Injecting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frida.attach(process.argv[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load(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catch(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.error);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3" y="1596068"/>
            <a:ext cx="5062975" cy="156966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Spotify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family=2 ip=78.31.9.101 port=80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blocking!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family=2 ip=193.182.7.242 port=80 blocking! connect() family=2 ip=194.132.162.4 port=443 blocking! connect() family=2 ip=194.132.162.4 port=80 blocking! connect() family=2 ip=194.132.162.212 port=80 blocking! connect() family=2 ip=194.132.162.196 port=4070 blocking! connect() family=2 ip=193.182.7.226 port=443 blocking!</a:t>
            </a:r>
            <a:endParaRPr lang="en-US" sz="1200" b="0" i="0" dirty="0">
              <a:solidFill>
                <a:srgbClr val="00000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8" y="4925610"/>
            <a:ext cx="5171105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Interceptor.replace(connect,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NativeCallback((socket, address, addressLen)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s-I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rgbClr val="8599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if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80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|| 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443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|| 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4070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.errno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ECONNREFUSED;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connect(socket, address, addressLen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23" y="3129870"/>
            <a:ext cx="5400495" cy="4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All calls between two recv()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3" y="1596068"/>
            <a:ext cx="5439491" cy="156966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$ node app.js 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Spotify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() family=2 ip=78.31.9.101 port=80 blocking! connect() family=2 ip=193.182.7.242 port=80 blocking! connect() family=2 ip=194.132.162.4 port=443 blocking! connect() family=2 ip=194.132.162.4 port=80 blocking! connect() family=2 ip=194.132.162.212 port=80 blocking! connect() family=2 ip=194.132.162.196 port=4070 blocking! connect() family=2 ip=193.182.7.226 port=443 blocking!</a:t>
            </a:r>
            <a:endParaRPr lang="en-US" sz="1200" b="0" i="0" dirty="0">
              <a:solidFill>
                <a:srgbClr val="000000"/>
              </a:solidFill>
              <a:effectLst/>
              <a:latin typeface="Open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3666434"/>
            <a:ext cx="5171105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urier New" charset="0"/>
              </a:rPr>
              <a:t>'use strict</a:t>
            </a:r>
            <a:r>
              <a:rPr lang="en-US" sz="1200" dirty="0" smtClean="0">
                <a:solidFill>
                  <a:srgbClr val="586E75"/>
                </a:solidFill>
                <a:latin typeface="Courier New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;</a:t>
            </a:r>
          </a:p>
          <a:p>
            <a:endParaRPr lang="en-US" sz="1200" dirty="0" smtClean="0">
              <a:solidFill>
                <a:srgbClr val="839496"/>
              </a:solidFill>
              <a:latin typeface="Courier New" charset="0"/>
            </a:endParaRPr>
          </a:p>
          <a:p>
            <a:r>
              <a:rPr lang="is-IS" sz="1200" dirty="0" smtClean="0">
                <a:solidFill>
                  <a:srgbClr val="839496"/>
                </a:solidFill>
                <a:latin typeface="Courier New" charset="0"/>
              </a:rPr>
              <a:t>…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Stalker.follow({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events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call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true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},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onReceive(events) 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blobs.push(events);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urier New" charset="0"/>
              </a:rPr>
              <a:t>if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(state === COLLECTING)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  sendResult();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  state 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= DONE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}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});</a:t>
            </a:r>
          </a:p>
          <a:p>
            <a:r>
              <a:rPr lang="is-IS" sz="1200" dirty="0" smtClean="0">
                <a:solidFill>
                  <a:srgbClr val="839496"/>
                </a:solidFill>
                <a:latin typeface="Courier New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23" y="3129870"/>
            <a:ext cx="5400495" cy="4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5291" y="2767281"/>
            <a:ext cx="8361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Questions?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algn="ctr"/>
            <a:r>
              <a:rPr lang="en-US" sz="2400" dirty="0" smtClean="0"/>
              <a:t>Twitter: @oleavr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058" y="2767281"/>
            <a:ext cx="94698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Thanks!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fontAlgn="base"/>
            <a:r>
              <a:rPr lang="en-US" sz="2400" dirty="0"/>
              <a:t>Please drop by </a:t>
            </a:r>
            <a:r>
              <a:rPr lang="en-US" sz="2400" b="1" dirty="0"/>
              <a:t>#frida</a:t>
            </a:r>
            <a:r>
              <a:rPr lang="en-US" sz="2400" dirty="0"/>
              <a:t> on FreeNode, and don't forget to join our mailing list:</a:t>
            </a:r>
          </a:p>
          <a:p>
            <a:pPr fontAlgn="base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groups.google.com/d/forum/frida-dev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2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55" y="1059644"/>
            <a:ext cx="6355890" cy="5798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9644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88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45" y="1059644"/>
            <a:ext cx="6753311" cy="5480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9644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88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6839" y="1443841"/>
            <a:ext cx="78183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Frida?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Dynamic </a:t>
            </a:r>
            <a:r>
              <a:rPr lang="en-US" sz="2800" dirty="0"/>
              <a:t>instrumentation </a:t>
            </a:r>
            <a:r>
              <a:rPr lang="en-US" sz="2800" dirty="0" smtClean="0"/>
              <a:t>toolkit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Debug </a:t>
            </a:r>
            <a:r>
              <a:rPr lang="en-US" sz="2800" dirty="0"/>
              <a:t>live processes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Scriptable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b="1" dirty="0" smtClean="0"/>
              <a:t>Execute </a:t>
            </a:r>
            <a:r>
              <a:rPr lang="en-US" sz="2800" b="1" dirty="0"/>
              <a:t>your own debug scripts inside another process</a:t>
            </a: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Multi-platform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Windows</a:t>
            </a:r>
            <a:r>
              <a:rPr lang="en-US" sz="2800" dirty="0"/>
              <a:t>, Mac, Linux, iOS, Android, QNX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007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Let's explore the </a:t>
            </a:r>
            <a:r>
              <a:rPr lang="en-US" sz="2800" b="1" dirty="0" smtClean="0"/>
              <a:t>basics</a:t>
            </a:r>
            <a:endParaRPr lang="en-US" sz="2800" dirty="0"/>
          </a:p>
          <a:p>
            <a:pPr fontAlgn="base"/>
            <a:r>
              <a:rPr lang="en-US" sz="2800" dirty="0" smtClean="0"/>
              <a:t>1) </a:t>
            </a:r>
            <a:r>
              <a:rPr lang="en-US" sz="2800" dirty="0"/>
              <a:t>Build and run the test app that we will instrument: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8525" y="2119288"/>
            <a:ext cx="4882243" cy="415498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#include &lt;stdio.h</a:t>
            </a:r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200" dirty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include &lt;</a:t>
            </a:r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unistd.h&gt;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"Number: %d\n"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()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 =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"f() is at %p\n"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f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(i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++);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sleep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0684" y="2119288"/>
            <a:ext cx="3560795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clang hello.c -o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is at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0x106a81ec0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0684" y="4479366"/>
            <a:ext cx="3439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2) Make note of </a:t>
            </a:r>
            <a:r>
              <a:rPr lang="en-US" sz="2800" dirty="0" smtClean="0"/>
              <a:t>the</a:t>
            </a:r>
          </a:p>
          <a:p>
            <a:pPr algn="ctr" fontAlgn="base"/>
            <a:r>
              <a:rPr lang="en-US" sz="2800" dirty="0" smtClean="0"/>
              <a:t>address </a:t>
            </a:r>
            <a:r>
              <a:rPr lang="en-US" sz="2800" dirty="0"/>
              <a:t>of f</a:t>
            </a:r>
            <a:r>
              <a:rPr lang="en-US" sz="2800" dirty="0" smtClean="0"/>
              <a:t>(), which is</a:t>
            </a:r>
          </a:p>
          <a:p>
            <a:pPr algn="ctr" fontAlgn="base"/>
            <a:r>
              <a:rPr lang="en-US" sz="2800" dirty="0" smtClean="0"/>
              <a:t>0x106a81ec0 </a:t>
            </a:r>
            <a:r>
              <a:rPr lang="en-US" sz="2800" dirty="0"/>
              <a:t>here.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10800000">
            <a:off x="7143165" y="365343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1/7: Hooking </a:t>
            </a:r>
            <a:r>
              <a:rPr lang="en-US" sz="2800" b="1" dirty="0"/>
              <a:t>f() from </a:t>
            </a:r>
            <a:r>
              <a:rPr lang="en-US" sz="2800" b="1" dirty="0" smtClean="0"/>
              <a:t>Node.js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3369421" cy="120032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# install Node.js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5.1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npm install co frida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frida-load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node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'send', payload: 531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'send', payload: 532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5020074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94329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778054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send(args[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].toInt32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1/7: Hooking </a:t>
            </a:r>
            <a:r>
              <a:rPr lang="en-US" sz="2800" b="1" dirty="0"/>
              <a:t>f() from </a:t>
            </a:r>
            <a:r>
              <a:rPr lang="en-US" sz="2800" b="1" dirty="0" smtClean="0"/>
              <a:t>Python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sys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“hello”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session.create_script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”””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("0x106a81ec0"),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onEnter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  send(args[0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].toInt32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”””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on_message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(message, data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print(message)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script.on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on_message)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script.load()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sys.stdin.read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3688290"/>
            <a:ext cx="3369421" cy="1015663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pip install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python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app.py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'type': 'send', 'payload': 531} {'type': 'send', 'payload': 532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2414795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2338016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3053</Words>
  <Application>Microsoft Macintosh PowerPoint</Application>
  <PresentationFormat>Widescreen</PresentationFormat>
  <Paragraphs>663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Calibri Light</vt:lpstr>
      <vt:lpstr>Consolas</vt:lpstr>
      <vt:lpstr>Courier New</vt:lpstr>
      <vt:lpstr>Open Sans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2015-09-15T09:45:11Z</dcterms:created>
  <dcterms:modified xsi:type="dcterms:W3CDTF">2015-12-11T01:30:17Z</dcterms:modified>
</cp:coreProperties>
</file>