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79" r:id="rId2"/>
    <p:sldId id="266" r:id="rId3"/>
    <p:sldId id="267" r:id="rId4"/>
    <p:sldId id="277" r:id="rId5"/>
    <p:sldId id="269" r:id="rId6"/>
    <p:sldId id="271" r:id="rId7"/>
    <p:sldId id="273" r:id="rId8"/>
    <p:sldId id="274" r:id="rId9"/>
    <p:sldId id="275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6" autoAdjust="0"/>
    <p:restoredTop sz="89531" autoAdjust="0"/>
  </p:normalViewPr>
  <p:slideViewPr>
    <p:cSldViewPr snapToGrid="0" snapToObjects="1">
      <p:cViewPr varScale="1">
        <p:scale>
          <a:sx n="97" d="100"/>
          <a:sy n="9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517B4-1236-D146-B376-5A8D18E54B46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74E39-91DF-DB49-9132-1D68C9421C7D}">
      <dgm:prSet phldrT="[Text]" custT="1"/>
      <dgm:spPr/>
      <dgm:t>
        <a:bodyPr/>
        <a:lstStyle/>
        <a:p>
          <a:r>
            <a:rPr lang="en-US" sz="2400" dirty="0" smtClean="0"/>
            <a:t>Incorporates the exponentially increasing amount of biological data</a:t>
          </a:r>
          <a:endParaRPr lang="en-US" sz="2400" dirty="0"/>
        </a:p>
      </dgm:t>
    </dgm:pt>
    <dgm:pt modelId="{48B1A68F-6873-3640-AE5E-C9D10AE3005B}" type="parTrans" cxnId="{BDD2E06E-F892-534D-B7D4-936B83D7BB7F}">
      <dgm:prSet/>
      <dgm:spPr/>
      <dgm:t>
        <a:bodyPr/>
        <a:lstStyle/>
        <a:p>
          <a:endParaRPr lang="en-US"/>
        </a:p>
      </dgm:t>
    </dgm:pt>
    <dgm:pt modelId="{EB6AEB80-8530-8249-9D47-EA844471D8F1}" type="sibTrans" cxnId="{BDD2E06E-F892-534D-B7D4-936B83D7BB7F}">
      <dgm:prSet/>
      <dgm:spPr/>
      <dgm:t>
        <a:bodyPr/>
        <a:lstStyle/>
        <a:p>
          <a:endParaRPr lang="en-US"/>
        </a:p>
      </dgm:t>
    </dgm:pt>
    <dgm:pt modelId="{F8AA4571-C001-F446-8B42-2DA4D4539C82}">
      <dgm:prSet phldrT="[Text]" custT="1"/>
      <dgm:spPr/>
      <dgm:t>
        <a:bodyPr/>
        <a:lstStyle/>
        <a:p>
          <a:r>
            <a:rPr lang="en-US" sz="2400" dirty="0" smtClean="0"/>
            <a:t>Enables users to effectively operate on this Big Data</a:t>
          </a:r>
          <a:endParaRPr lang="en-US" sz="2400" dirty="0"/>
        </a:p>
      </dgm:t>
    </dgm:pt>
    <dgm:pt modelId="{612C878E-628D-D645-AED3-2C9D032FE442}" type="parTrans" cxnId="{4E43F9E9-9778-7F47-9558-A98D5C2EFD2A}">
      <dgm:prSet/>
      <dgm:spPr/>
      <dgm:t>
        <a:bodyPr/>
        <a:lstStyle/>
        <a:p>
          <a:endParaRPr lang="en-US"/>
        </a:p>
      </dgm:t>
    </dgm:pt>
    <dgm:pt modelId="{2172A95D-DC98-0A4F-BF24-244B26A1714D}" type="sibTrans" cxnId="{4E43F9E9-9778-7F47-9558-A98D5C2EFD2A}">
      <dgm:prSet/>
      <dgm:spPr/>
      <dgm:t>
        <a:bodyPr/>
        <a:lstStyle/>
        <a:p>
          <a:endParaRPr lang="en-US"/>
        </a:p>
      </dgm:t>
    </dgm:pt>
    <dgm:pt modelId="{788681EB-EB07-E345-853F-CFFDD4C35A8B}">
      <dgm:prSet phldrT="[Text]" custT="1"/>
      <dgm:spPr/>
      <dgm:t>
        <a:bodyPr/>
        <a:lstStyle/>
        <a:p>
          <a:r>
            <a:rPr lang="en-US" sz="2400" dirty="0" smtClean="0"/>
            <a:t>Integrates results across user-driven and automated analysis to infer biological function, from </a:t>
          </a:r>
          <a:br>
            <a:rPr lang="en-US" sz="2400" dirty="0" smtClean="0"/>
          </a:br>
          <a:r>
            <a:rPr lang="en-US" sz="2400" dirty="0" smtClean="0"/>
            <a:t>a single microbe to entire ecosystems</a:t>
          </a:r>
          <a:endParaRPr lang="en-US" sz="2400" dirty="0"/>
        </a:p>
      </dgm:t>
    </dgm:pt>
    <dgm:pt modelId="{64CA1F4B-25E1-F844-A94C-46B602152714}" type="parTrans" cxnId="{4F0FDA09-0E22-6245-AFC4-01B9927A7BD0}">
      <dgm:prSet/>
      <dgm:spPr/>
      <dgm:t>
        <a:bodyPr/>
        <a:lstStyle/>
        <a:p>
          <a:endParaRPr lang="en-US"/>
        </a:p>
      </dgm:t>
    </dgm:pt>
    <dgm:pt modelId="{5CD583A9-7E5A-BC4C-B98F-0BF0254B3F02}" type="sibTrans" cxnId="{4F0FDA09-0E22-6245-AFC4-01B9927A7BD0}">
      <dgm:prSet/>
      <dgm:spPr/>
      <dgm:t>
        <a:bodyPr/>
        <a:lstStyle/>
        <a:p>
          <a:endParaRPr lang="en-US"/>
        </a:p>
      </dgm:t>
    </dgm:pt>
    <dgm:pt modelId="{02D9C74B-F46D-B740-AE3C-5D7C96F735A2}" type="pres">
      <dgm:prSet presAssocID="{3E6517B4-1236-D146-B376-5A8D18E54B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DF75441-BF92-8F45-8723-EB989D35CA4D}" type="pres">
      <dgm:prSet presAssocID="{18674E39-91DF-DB49-9132-1D68C9421C7D}" presName="composite" presStyleCnt="0"/>
      <dgm:spPr/>
    </dgm:pt>
    <dgm:pt modelId="{DB91642C-2439-0749-A9E5-F0F66531D584}" type="pres">
      <dgm:prSet presAssocID="{18674E39-91DF-DB49-9132-1D68C9421C7D}" presName="LShape" presStyleLbl="alignNode1" presStyleIdx="0" presStyleCnt="5" custScaleX="100414" custLinFactNeighborX="-93" custLinFactNeighborY="-1433"/>
      <dgm:spPr>
        <a:solidFill>
          <a:srgbClr val="5E9732"/>
        </a:solidFill>
        <a:ln>
          <a:solidFill>
            <a:srgbClr val="5E9732"/>
          </a:solidFill>
        </a:ln>
      </dgm:spPr>
    </dgm:pt>
    <dgm:pt modelId="{066901DB-7ABC-364E-B108-44BA3A868DDF}" type="pres">
      <dgm:prSet presAssocID="{18674E39-91DF-DB49-9132-1D68C9421C7D}" presName="ParentText" presStyleLbl="revTx" presStyleIdx="0" presStyleCnt="3" custScaleX="100433" custLinFactNeighborX="2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6E628-0A2B-7846-98AB-DFEAC62C0828}" type="pres">
      <dgm:prSet presAssocID="{18674E39-91DF-DB49-9132-1D68C9421C7D}" presName="Triangle" presStyleLbl="alignNode1" presStyleIdx="1" presStyleCnt="5"/>
      <dgm:spPr>
        <a:solidFill>
          <a:srgbClr val="FFFFFF"/>
        </a:solidFill>
        <a:ln>
          <a:solidFill>
            <a:srgbClr val="FFFFFF"/>
          </a:solidFill>
        </a:ln>
      </dgm:spPr>
    </dgm:pt>
    <dgm:pt modelId="{2215BE0A-97A9-D947-A5A6-3CC12E983447}" type="pres">
      <dgm:prSet presAssocID="{EB6AEB80-8530-8249-9D47-EA844471D8F1}" presName="sibTrans" presStyleCnt="0"/>
      <dgm:spPr/>
    </dgm:pt>
    <dgm:pt modelId="{C22FBC5F-E475-F146-893E-257D14214F06}" type="pres">
      <dgm:prSet presAssocID="{EB6AEB80-8530-8249-9D47-EA844471D8F1}" presName="space" presStyleCnt="0"/>
      <dgm:spPr/>
    </dgm:pt>
    <dgm:pt modelId="{F81FA250-15F7-FF4E-9892-3FD3F44FBC6C}" type="pres">
      <dgm:prSet presAssocID="{F8AA4571-C001-F446-8B42-2DA4D4539C82}" presName="composite" presStyleCnt="0"/>
      <dgm:spPr/>
    </dgm:pt>
    <dgm:pt modelId="{876EB77D-33C1-2A43-BF8F-E10FAD803E9A}" type="pres">
      <dgm:prSet presAssocID="{F8AA4571-C001-F446-8B42-2DA4D4539C82}" presName="LShape" presStyleLbl="alignNode1" presStyleIdx="2" presStyleCnt="5"/>
      <dgm:spPr>
        <a:solidFill>
          <a:srgbClr val="5E9732"/>
        </a:solidFill>
        <a:ln>
          <a:solidFill>
            <a:srgbClr val="5E9732"/>
          </a:solidFill>
        </a:ln>
      </dgm:spPr>
      <dgm:t>
        <a:bodyPr/>
        <a:lstStyle/>
        <a:p>
          <a:endParaRPr lang="en-US"/>
        </a:p>
      </dgm:t>
    </dgm:pt>
    <dgm:pt modelId="{93F0C314-2441-B747-9387-7A223D8E7A1F}" type="pres">
      <dgm:prSet presAssocID="{F8AA4571-C001-F446-8B42-2DA4D4539C82}" presName="ParentText" presStyleLbl="revTx" presStyleIdx="1" presStyleCnt="3" custScaleX="929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8D738-2F51-FE4B-8DEE-0ED4FF5E1D72}" type="pres">
      <dgm:prSet presAssocID="{F8AA4571-C001-F446-8B42-2DA4D4539C82}" presName="Triangle" presStyleLbl="alignNode1" presStyleIdx="3" presStyleCnt="5"/>
      <dgm:spPr>
        <a:noFill/>
        <a:ln>
          <a:noFill/>
        </a:ln>
      </dgm:spPr>
    </dgm:pt>
    <dgm:pt modelId="{6E4B7ABF-B9D1-3441-A5BA-36BCFF4B3C6E}" type="pres">
      <dgm:prSet presAssocID="{2172A95D-DC98-0A4F-BF24-244B26A1714D}" presName="sibTrans" presStyleCnt="0"/>
      <dgm:spPr/>
    </dgm:pt>
    <dgm:pt modelId="{0EDF524B-E5FF-0B45-B5A2-66DC79BA051E}" type="pres">
      <dgm:prSet presAssocID="{2172A95D-DC98-0A4F-BF24-244B26A1714D}" presName="space" presStyleCnt="0"/>
      <dgm:spPr/>
    </dgm:pt>
    <dgm:pt modelId="{84800480-9F8F-4B4A-9B63-0CB61FE0A490}" type="pres">
      <dgm:prSet presAssocID="{788681EB-EB07-E345-853F-CFFDD4C35A8B}" presName="composite" presStyleCnt="0"/>
      <dgm:spPr/>
    </dgm:pt>
    <dgm:pt modelId="{AF3D3300-3322-0A4E-896B-F3C97DACA63A}" type="pres">
      <dgm:prSet presAssocID="{788681EB-EB07-E345-853F-CFFDD4C35A8B}" presName="LShape" presStyleLbl="alignNode1" presStyleIdx="4" presStyleCnt="5"/>
      <dgm:spPr>
        <a:solidFill>
          <a:srgbClr val="5E9732"/>
        </a:solidFill>
        <a:ln>
          <a:solidFill>
            <a:srgbClr val="5E9732"/>
          </a:solidFill>
        </a:ln>
      </dgm:spPr>
    </dgm:pt>
    <dgm:pt modelId="{39C2D509-FFB8-3140-BE67-A988BD191283}" type="pres">
      <dgm:prSet presAssocID="{788681EB-EB07-E345-853F-CFFDD4C35A8B}" presName="ParentText" presStyleLbl="revTx" presStyleIdx="2" presStyleCnt="3" custScaleX="96607" custLinFactNeighborX="3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F0C3D6-CCAE-A346-ACA4-E80A4D39EC66}" type="presOf" srcId="{F8AA4571-C001-F446-8B42-2DA4D4539C82}" destId="{93F0C314-2441-B747-9387-7A223D8E7A1F}" srcOrd="0" destOrd="0" presId="urn:microsoft.com/office/officeart/2009/3/layout/StepUpProcess"/>
    <dgm:cxn modelId="{41C07B06-0EEF-594C-9EF1-FD7EEF14E0AD}" type="presOf" srcId="{3E6517B4-1236-D146-B376-5A8D18E54B46}" destId="{02D9C74B-F46D-B740-AE3C-5D7C96F735A2}" srcOrd="0" destOrd="0" presId="urn:microsoft.com/office/officeart/2009/3/layout/StepUpProcess"/>
    <dgm:cxn modelId="{8C49EF99-094A-604D-9126-3FFB8564BECD}" type="presOf" srcId="{18674E39-91DF-DB49-9132-1D68C9421C7D}" destId="{066901DB-7ABC-364E-B108-44BA3A868DDF}" srcOrd="0" destOrd="0" presId="urn:microsoft.com/office/officeart/2009/3/layout/StepUpProcess"/>
    <dgm:cxn modelId="{BDD2E06E-F892-534D-B7D4-936B83D7BB7F}" srcId="{3E6517B4-1236-D146-B376-5A8D18E54B46}" destId="{18674E39-91DF-DB49-9132-1D68C9421C7D}" srcOrd="0" destOrd="0" parTransId="{48B1A68F-6873-3640-AE5E-C9D10AE3005B}" sibTransId="{EB6AEB80-8530-8249-9D47-EA844471D8F1}"/>
    <dgm:cxn modelId="{4E43F9E9-9778-7F47-9558-A98D5C2EFD2A}" srcId="{3E6517B4-1236-D146-B376-5A8D18E54B46}" destId="{F8AA4571-C001-F446-8B42-2DA4D4539C82}" srcOrd="1" destOrd="0" parTransId="{612C878E-628D-D645-AED3-2C9D032FE442}" sibTransId="{2172A95D-DC98-0A4F-BF24-244B26A1714D}"/>
    <dgm:cxn modelId="{83CED97F-D6F0-CD47-B405-C3715869C969}" type="presOf" srcId="{788681EB-EB07-E345-853F-CFFDD4C35A8B}" destId="{39C2D509-FFB8-3140-BE67-A988BD191283}" srcOrd="0" destOrd="0" presId="urn:microsoft.com/office/officeart/2009/3/layout/StepUpProcess"/>
    <dgm:cxn modelId="{4F0FDA09-0E22-6245-AFC4-01B9927A7BD0}" srcId="{3E6517B4-1236-D146-B376-5A8D18E54B46}" destId="{788681EB-EB07-E345-853F-CFFDD4C35A8B}" srcOrd="2" destOrd="0" parTransId="{64CA1F4B-25E1-F844-A94C-46B602152714}" sibTransId="{5CD583A9-7E5A-BC4C-B98F-0BF0254B3F02}"/>
    <dgm:cxn modelId="{AADD1159-9BF0-7044-A15D-506D0606BAB7}" type="presParOf" srcId="{02D9C74B-F46D-B740-AE3C-5D7C96F735A2}" destId="{6DF75441-BF92-8F45-8723-EB989D35CA4D}" srcOrd="0" destOrd="0" presId="urn:microsoft.com/office/officeart/2009/3/layout/StepUpProcess"/>
    <dgm:cxn modelId="{F2F7383C-D0CB-EC49-BE48-5EF9524389A8}" type="presParOf" srcId="{6DF75441-BF92-8F45-8723-EB989D35CA4D}" destId="{DB91642C-2439-0749-A9E5-F0F66531D584}" srcOrd="0" destOrd="0" presId="urn:microsoft.com/office/officeart/2009/3/layout/StepUpProcess"/>
    <dgm:cxn modelId="{752DCB1C-6F90-4B46-90A1-4C1AD8A02D8B}" type="presParOf" srcId="{6DF75441-BF92-8F45-8723-EB989D35CA4D}" destId="{066901DB-7ABC-364E-B108-44BA3A868DDF}" srcOrd="1" destOrd="0" presId="urn:microsoft.com/office/officeart/2009/3/layout/StepUpProcess"/>
    <dgm:cxn modelId="{E335BA88-3856-524A-BFEE-288C6810F9A5}" type="presParOf" srcId="{6DF75441-BF92-8F45-8723-EB989D35CA4D}" destId="{AD46E628-0A2B-7846-98AB-DFEAC62C0828}" srcOrd="2" destOrd="0" presId="urn:microsoft.com/office/officeart/2009/3/layout/StepUpProcess"/>
    <dgm:cxn modelId="{7CE9D8A4-C891-2243-B3AC-FE99956C438E}" type="presParOf" srcId="{02D9C74B-F46D-B740-AE3C-5D7C96F735A2}" destId="{2215BE0A-97A9-D947-A5A6-3CC12E983447}" srcOrd="1" destOrd="0" presId="urn:microsoft.com/office/officeart/2009/3/layout/StepUpProcess"/>
    <dgm:cxn modelId="{27654EB6-D657-EC4C-96DE-8C9993A42748}" type="presParOf" srcId="{2215BE0A-97A9-D947-A5A6-3CC12E983447}" destId="{C22FBC5F-E475-F146-893E-257D14214F06}" srcOrd="0" destOrd="0" presId="urn:microsoft.com/office/officeart/2009/3/layout/StepUpProcess"/>
    <dgm:cxn modelId="{173BD36F-CF2C-F942-ACDA-A770D28569E5}" type="presParOf" srcId="{02D9C74B-F46D-B740-AE3C-5D7C96F735A2}" destId="{F81FA250-15F7-FF4E-9892-3FD3F44FBC6C}" srcOrd="2" destOrd="0" presId="urn:microsoft.com/office/officeart/2009/3/layout/StepUpProcess"/>
    <dgm:cxn modelId="{2E5C231E-E1D5-FA47-B757-E8890DCCDBF2}" type="presParOf" srcId="{F81FA250-15F7-FF4E-9892-3FD3F44FBC6C}" destId="{876EB77D-33C1-2A43-BF8F-E10FAD803E9A}" srcOrd="0" destOrd="0" presId="urn:microsoft.com/office/officeart/2009/3/layout/StepUpProcess"/>
    <dgm:cxn modelId="{FBCDFA18-8A01-DF40-812E-75C62A2E1077}" type="presParOf" srcId="{F81FA250-15F7-FF4E-9892-3FD3F44FBC6C}" destId="{93F0C314-2441-B747-9387-7A223D8E7A1F}" srcOrd="1" destOrd="0" presId="urn:microsoft.com/office/officeart/2009/3/layout/StepUpProcess"/>
    <dgm:cxn modelId="{F24CF35D-47E1-9241-B498-8BCD80472FE2}" type="presParOf" srcId="{F81FA250-15F7-FF4E-9892-3FD3F44FBC6C}" destId="{63C8D738-2F51-FE4B-8DEE-0ED4FF5E1D72}" srcOrd="2" destOrd="0" presId="urn:microsoft.com/office/officeart/2009/3/layout/StepUpProcess"/>
    <dgm:cxn modelId="{BC3FB96D-A856-2942-BF71-2408C26456F4}" type="presParOf" srcId="{02D9C74B-F46D-B740-AE3C-5D7C96F735A2}" destId="{6E4B7ABF-B9D1-3441-A5BA-36BCFF4B3C6E}" srcOrd="3" destOrd="0" presId="urn:microsoft.com/office/officeart/2009/3/layout/StepUpProcess"/>
    <dgm:cxn modelId="{08BF313A-0384-3B47-8005-A3086CE79CD7}" type="presParOf" srcId="{6E4B7ABF-B9D1-3441-A5BA-36BCFF4B3C6E}" destId="{0EDF524B-E5FF-0B45-B5A2-66DC79BA051E}" srcOrd="0" destOrd="0" presId="urn:microsoft.com/office/officeart/2009/3/layout/StepUpProcess"/>
    <dgm:cxn modelId="{6279DD49-6650-5B4A-91F8-2DEB5EDCB74D}" type="presParOf" srcId="{02D9C74B-F46D-B740-AE3C-5D7C96F735A2}" destId="{84800480-9F8F-4B4A-9B63-0CB61FE0A490}" srcOrd="4" destOrd="0" presId="urn:microsoft.com/office/officeart/2009/3/layout/StepUpProcess"/>
    <dgm:cxn modelId="{45255EDE-BA73-7B4F-8D4D-02D38AA44633}" type="presParOf" srcId="{84800480-9F8F-4B4A-9B63-0CB61FE0A490}" destId="{AF3D3300-3322-0A4E-896B-F3C97DACA63A}" srcOrd="0" destOrd="0" presId="urn:microsoft.com/office/officeart/2009/3/layout/StepUpProcess"/>
    <dgm:cxn modelId="{9A970AD3-8B52-7648-8E2B-8CD38F18E2C5}" type="presParOf" srcId="{84800480-9F8F-4B4A-9B63-0CB61FE0A490}" destId="{39C2D509-FFB8-3140-BE67-A988BD191283}" srcOrd="1" destOrd="0" presId="urn:microsoft.com/office/officeart/2009/3/layout/StepUp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7373E-BCDB-1E4A-A1E9-592B2C89283B}" type="doc">
      <dgm:prSet loTypeId="urn:microsoft.com/office/officeart/2009/3/layout/IncreasingArrows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D67D3-0050-BD45-B169-71F6C7D04251}">
      <dgm:prSet phldrT="[Text]" custT="1"/>
      <dgm:spPr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spcBef>
              <a:spcPts val="200"/>
            </a:spcBef>
          </a:pPr>
          <a:r>
            <a:rPr lang="en-US" sz="2000" b="1" dirty="0" smtClean="0">
              <a:solidFill>
                <a:schemeClr val="bg1"/>
              </a:solidFill>
            </a:rPr>
            <a:t>         TOOLS</a:t>
          </a:r>
          <a:endParaRPr lang="en-US" sz="2000" b="1" dirty="0">
            <a:solidFill>
              <a:schemeClr val="bg1"/>
            </a:solidFill>
          </a:endParaRPr>
        </a:p>
      </dgm:t>
    </dgm:pt>
    <dgm:pt modelId="{0BCAA7D3-3803-FF4F-8BD9-41400B24CE12}" type="parTrans" cxnId="{EDCCC68F-92DE-BD4E-B8C4-79FEC6722426}">
      <dgm:prSet/>
      <dgm:spPr/>
      <dgm:t>
        <a:bodyPr/>
        <a:lstStyle/>
        <a:p>
          <a:endParaRPr lang="en-US"/>
        </a:p>
      </dgm:t>
    </dgm:pt>
    <dgm:pt modelId="{D266319C-CDC6-BA44-B8B3-9B931CF97CB2}" type="sibTrans" cxnId="{EDCCC68F-92DE-BD4E-B8C4-79FEC6722426}">
      <dgm:prSet/>
      <dgm:spPr/>
      <dgm:t>
        <a:bodyPr/>
        <a:lstStyle/>
        <a:p>
          <a:endParaRPr lang="en-US"/>
        </a:p>
      </dgm:t>
    </dgm:pt>
    <dgm:pt modelId="{5496569D-C167-C749-84E3-165E2470699F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More functionality</a:t>
          </a:r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Controlled reintroduction of routes to third-party software integration </a:t>
          </a:r>
        </a:p>
      </dgm:t>
    </dgm:pt>
    <dgm:pt modelId="{4399F054-7FD4-0049-AB66-72AFB1751A2B}" type="parTrans" cxnId="{0E3C1E81-BA37-EE4F-9938-8008DEAFAF52}">
      <dgm:prSet/>
      <dgm:spPr/>
      <dgm:t>
        <a:bodyPr/>
        <a:lstStyle/>
        <a:p>
          <a:endParaRPr lang="en-US"/>
        </a:p>
      </dgm:t>
    </dgm:pt>
    <dgm:pt modelId="{71595534-F235-4748-9E2C-E68C3BB9A555}" type="sibTrans" cxnId="{0E3C1E81-BA37-EE4F-9938-8008DEAFAF52}">
      <dgm:prSet/>
      <dgm:spPr/>
      <dgm:t>
        <a:bodyPr/>
        <a:lstStyle/>
        <a:p>
          <a:endParaRPr lang="en-US"/>
        </a:p>
      </dgm:t>
    </dgm:pt>
    <dgm:pt modelId="{A572C7FF-F572-D747-9848-53F6B05DAB98}">
      <dgm:prSet phldrT="[Text]" custT="1"/>
      <dgm:spPr>
        <a:solidFill>
          <a:srgbClr val="5E9732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b="1" dirty="0" smtClean="0"/>
            <a:t>          DATA</a:t>
          </a:r>
          <a:endParaRPr lang="en-US" sz="2000" b="1" dirty="0"/>
        </a:p>
      </dgm:t>
    </dgm:pt>
    <dgm:pt modelId="{1B3D5DF1-110F-9E47-A53D-90E37C314F7D}" type="parTrans" cxnId="{AF28A621-A407-A74D-9D5B-2B43B25BB5AD}">
      <dgm:prSet/>
      <dgm:spPr/>
      <dgm:t>
        <a:bodyPr/>
        <a:lstStyle/>
        <a:p>
          <a:endParaRPr lang="en-US"/>
        </a:p>
      </dgm:t>
    </dgm:pt>
    <dgm:pt modelId="{C3802B31-0A93-A348-B9A9-0CDFB64E96ED}" type="sibTrans" cxnId="{AF28A621-A407-A74D-9D5B-2B43B25BB5AD}">
      <dgm:prSet/>
      <dgm:spPr/>
      <dgm:t>
        <a:bodyPr/>
        <a:lstStyle/>
        <a:p>
          <a:endParaRPr lang="en-US"/>
        </a:p>
      </dgm:t>
    </dgm:pt>
    <dgm:pt modelId="{DAFD7F1F-1E51-2D47-AF12-76938B6E2263}">
      <dgm:prSet phldrT="[Text]"/>
      <dgm:spPr>
        <a:ln>
          <a:solidFill>
            <a:srgbClr val="5E9732"/>
          </a:solidFill>
        </a:ln>
      </dgm:spPr>
      <dgm:t>
        <a:bodyPr/>
        <a:lstStyle/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Expanded, regularized cycle for data updates</a:t>
          </a:r>
        </a:p>
        <a:p>
          <a:r>
            <a:rPr lang="en-US" dirty="0" smtClean="0"/>
            <a:t> </a:t>
          </a:r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Improved data model</a:t>
          </a:r>
          <a:endParaRPr lang="en-US" dirty="0"/>
        </a:p>
      </dgm:t>
    </dgm:pt>
    <dgm:pt modelId="{D34B54A0-DDD8-A241-9ABD-3C2CC216C3F6}" type="parTrans" cxnId="{285A1D47-EC59-1342-BF5D-77E9DC40F253}">
      <dgm:prSet/>
      <dgm:spPr/>
      <dgm:t>
        <a:bodyPr/>
        <a:lstStyle/>
        <a:p>
          <a:endParaRPr lang="en-US"/>
        </a:p>
      </dgm:t>
    </dgm:pt>
    <dgm:pt modelId="{D36F19CD-6113-3949-B630-8393FDCA99E7}" type="sibTrans" cxnId="{285A1D47-EC59-1342-BF5D-77E9DC40F253}">
      <dgm:prSet/>
      <dgm:spPr/>
      <dgm:t>
        <a:bodyPr/>
        <a:lstStyle/>
        <a:p>
          <a:endParaRPr lang="en-US"/>
        </a:p>
      </dgm:t>
    </dgm:pt>
    <dgm:pt modelId="{C598FE6E-EB55-DD40-B391-C18F59B4DD96}">
      <dgm:prSet phldrT="[Text]" custT="1"/>
      <dgm:spPr>
        <a:solidFill>
          <a:srgbClr val="0080C9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en-US" sz="1800" b="1" dirty="0" smtClean="0"/>
            <a:t>           </a:t>
          </a:r>
          <a:r>
            <a:rPr lang="en-US" sz="2000" b="1" dirty="0" smtClean="0"/>
            <a:t>DESIGN</a:t>
          </a:r>
          <a:endParaRPr lang="en-US" sz="2000" b="1" dirty="0"/>
        </a:p>
      </dgm:t>
    </dgm:pt>
    <dgm:pt modelId="{A16FA56F-2025-7F4B-8085-1FD97E6353BF}" type="parTrans" cxnId="{05EB51F3-59DA-C548-990C-D295A5E213A0}">
      <dgm:prSet/>
      <dgm:spPr/>
      <dgm:t>
        <a:bodyPr/>
        <a:lstStyle/>
        <a:p>
          <a:endParaRPr lang="en-US"/>
        </a:p>
      </dgm:t>
    </dgm:pt>
    <dgm:pt modelId="{9C9D2D89-EB8D-1540-A8B9-B99CA80597D0}" type="sibTrans" cxnId="{05EB51F3-59DA-C548-990C-D295A5E213A0}">
      <dgm:prSet/>
      <dgm:spPr/>
      <dgm:t>
        <a:bodyPr/>
        <a:lstStyle/>
        <a:p>
          <a:endParaRPr lang="en-US"/>
        </a:p>
      </dgm:t>
    </dgm:pt>
    <dgm:pt modelId="{0B972DF9-018D-E64D-B568-C5462ED72847}">
      <dgm:prSet phldrT="[Text]"/>
      <dgm:spPr>
        <a:ln>
          <a:solidFill>
            <a:srgbClr val="0080C9"/>
          </a:solidFill>
        </a:ln>
      </dgm:spPr>
      <dgm:t>
        <a:bodyPr/>
        <a:lstStyle/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Enhanced social interface</a:t>
          </a:r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Next-generation design for scalability and </a:t>
          </a:r>
          <a:r>
            <a:rPr lang="en-US" b="0" dirty="0" smtClean="0"/>
            <a:t>meta-analysis</a:t>
          </a:r>
          <a:endParaRPr lang="en-US" b="0" dirty="0"/>
        </a:p>
      </dgm:t>
    </dgm:pt>
    <dgm:pt modelId="{B6762419-8B98-414E-8975-2ECCF6E0867A}" type="parTrans" cxnId="{4B09DC62-D361-D346-95C6-626843764592}">
      <dgm:prSet/>
      <dgm:spPr/>
      <dgm:t>
        <a:bodyPr/>
        <a:lstStyle/>
        <a:p>
          <a:endParaRPr lang="en-US"/>
        </a:p>
      </dgm:t>
    </dgm:pt>
    <dgm:pt modelId="{D561840F-0235-7447-95D0-62C611220C08}" type="sibTrans" cxnId="{4B09DC62-D361-D346-95C6-626843764592}">
      <dgm:prSet/>
      <dgm:spPr/>
      <dgm:t>
        <a:bodyPr/>
        <a:lstStyle/>
        <a:p>
          <a:endParaRPr lang="en-US"/>
        </a:p>
      </dgm:t>
    </dgm:pt>
    <dgm:pt modelId="{35A313B1-3471-3041-A813-350253989513}">
      <dgm:prSet custT="1"/>
      <dgm:spPr>
        <a:solidFill>
          <a:schemeClr val="bg1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800" b="1" dirty="0" smtClean="0"/>
            <a:t>         </a:t>
          </a:r>
          <a:r>
            <a:rPr lang="en-US" sz="2000" b="1" dirty="0" smtClean="0"/>
            <a:t>PRODUCTION</a:t>
          </a:r>
          <a:endParaRPr lang="en-US" sz="2000" b="1" dirty="0"/>
        </a:p>
      </dgm:t>
    </dgm:pt>
    <dgm:pt modelId="{51D44604-1F31-C942-B021-DD1F772F5980}" type="parTrans" cxnId="{DFE1BE6B-CFDA-8147-8B27-FB1FEF544859}">
      <dgm:prSet/>
      <dgm:spPr/>
      <dgm:t>
        <a:bodyPr/>
        <a:lstStyle/>
        <a:p>
          <a:endParaRPr lang="en-US"/>
        </a:p>
      </dgm:t>
    </dgm:pt>
    <dgm:pt modelId="{2894E4B3-6C7C-E94B-AB26-C567ED07215C}" type="sibTrans" cxnId="{DFE1BE6B-CFDA-8147-8B27-FB1FEF544859}">
      <dgm:prSet/>
      <dgm:spPr/>
      <dgm:t>
        <a:bodyPr/>
        <a:lstStyle/>
        <a:p>
          <a:endParaRPr lang="en-US"/>
        </a:p>
      </dgm:t>
    </dgm:pt>
    <dgm:pt modelId="{6A10B8AA-A466-6248-9589-768B74A34AF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dirty="0" smtClean="0"/>
            <a:t>Improved reliability and resource utilization</a:t>
          </a:r>
          <a:endParaRPr lang="en-US" b="1" dirty="0"/>
        </a:p>
      </dgm:t>
    </dgm:pt>
    <dgm:pt modelId="{B221D074-9EEE-5C4D-A00C-ABEA56B96700}" type="parTrans" cxnId="{24FBF20E-72BA-7F47-A93B-2BB5F9C70FC3}">
      <dgm:prSet/>
      <dgm:spPr/>
      <dgm:t>
        <a:bodyPr/>
        <a:lstStyle/>
        <a:p>
          <a:endParaRPr lang="en-US"/>
        </a:p>
      </dgm:t>
    </dgm:pt>
    <dgm:pt modelId="{413A24DC-1316-DE4F-983C-7CE867A7B7A7}" type="sibTrans" cxnId="{24FBF20E-72BA-7F47-A93B-2BB5F9C70FC3}">
      <dgm:prSet/>
      <dgm:spPr/>
      <dgm:t>
        <a:bodyPr/>
        <a:lstStyle/>
        <a:p>
          <a:endParaRPr lang="en-US"/>
        </a:p>
      </dgm:t>
    </dgm:pt>
    <dgm:pt modelId="{E9CCB4A1-8416-1D48-A6BD-F61ADD479168}" type="pres">
      <dgm:prSet presAssocID="{0EA7373E-BCDB-1E4A-A1E9-592B2C89283B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E1C2FF-19D5-A442-BE67-DFD18738AB85}" type="pres">
      <dgm:prSet presAssocID="{0A2D67D3-0050-BD45-B169-71F6C7D04251}" presName="parentText1" presStyleLbl="node1" presStyleIdx="0" presStyleCnt="4" custLinFactNeighborX="-7606" custLinFactNeighborY="-366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2349-328E-B942-BFBD-CC806F376941}" type="pres">
      <dgm:prSet presAssocID="{0A2D67D3-0050-BD45-B169-71F6C7D04251}" presName="childText1" presStyleLbl="solidAlignAcc1" presStyleIdx="0" presStyleCnt="4" custLinFactNeighborX="-17926" custLinFactNeighborY="-33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B1B23-B00A-D845-A5A3-B537710127C4}" type="pres">
      <dgm:prSet presAssocID="{A572C7FF-F572-D747-9848-53F6B05DAB98}" presName="parentText2" presStyleLbl="node1" presStyleIdx="1" presStyleCnt="4" custLinFactNeighborX="-536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9D588-C8C3-414F-9976-BE245FB3FAD3}" type="pres">
      <dgm:prSet presAssocID="{A572C7FF-F572-D747-9848-53F6B05DAB98}" presName="childText2" presStyleLbl="solidAlignAcc1" presStyleIdx="1" presStyleCnt="4" custLinFactNeighborX="-17899" custLinFactNeighborY="-19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51135-545D-D941-8E50-FA8B3EB2708C}" type="pres">
      <dgm:prSet presAssocID="{C598FE6E-EB55-DD40-B391-C18F59B4DD96}" presName="parentText3" presStyleLbl="node1" presStyleIdx="2" presStyleCnt="4" custLinFactNeighborX="-764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59A54-3620-B141-93A9-B3B528F14D6B}" type="pres">
      <dgm:prSet presAssocID="{C598FE6E-EB55-DD40-B391-C18F59B4DD96}" presName="childText3" presStyleLbl="solidAlignAcc1" presStyleIdx="2" presStyleCnt="4" custLinFactNeighborX="-17872" custLinFactNeighborY="-15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F1CE2-D7C9-0D46-896A-F87750FF2964}" type="pres">
      <dgm:prSet presAssocID="{35A313B1-3471-3041-A813-350253989513}" presName="parentText4" presStyleLbl="node1" presStyleIdx="3" presStyleCnt="4" custLinFactNeighborX="-1342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DFEB-A995-7B4A-B2A7-146589985ECF}" type="pres">
      <dgm:prSet presAssocID="{35A313B1-3471-3041-A813-350253989513}" presName="childText4" presStyleLbl="solidAlignAcc1" presStyleIdx="3" presStyleCnt="4" custScaleX="101182" custScaleY="103676" custLinFactNeighborX="-170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CCC68F-92DE-BD4E-B8C4-79FEC6722426}" srcId="{0EA7373E-BCDB-1E4A-A1E9-592B2C89283B}" destId="{0A2D67D3-0050-BD45-B169-71F6C7D04251}" srcOrd="0" destOrd="0" parTransId="{0BCAA7D3-3803-FF4F-8BD9-41400B24CE12}" sibTransId="{D266319C-CDC6-BA44-B8B3-9B931CF97CB2}"/>
    <dgm:cxn modelId="{7B06DB98-F419-A345-83D8-088246B3043A}" type="presOf" srcId="{0A2D67D3-0050-BD45-B169-71F6C7D04251}" destId="{82E1C2FF-19D5-A442-BE67-DFD18738AB85}" srcOrd="0" destOrd="0" presId="urn:microsoft.com/office/officeart/2009/3/layout/IncreasingArrowsProcess"/>
    <dgm:cxn modelId="{DFE1BE6B-CFDA-8147-8B27-FB1FEF544859}" srcId="{0EA7373E-BCDB-1E4A-A1E9-592B2C89283B}" destId="{35A313B1-3471-3041-A813-350253989513}" srcOrd="3" destOrd="0" parTransId="{51D44604-1F31-C942-B021-DD1F772F5980}" sibTransId="{2894E4B3-6C7C-E94B-AB26-C567ED07215C}"/>
    <dgm:cxn modelId="{AF28A621-A407-A74D-9D5B-2B43B25BB5AD}" srcId="{0EA7373E-BCDB-1E4A-A1E9-592B2C89283B}" destId="{A572C7FF-F572-D747-9848-53F6B05DAB98}" srcOrd="1" destOrd="0" parTransId="{1B3D5DF1-110F-9E47-A53D-90E37C314F7D}" sibTransId="{C3802B31-0A93-A348-B9A9-0CDFB64E96ED}"/>
    <dgm:cxn modelId="{285A1D47-EC59-1342-BF5D-77E9DC40F253}" srcId="{A572C7FF-F572-D747-9848-53F6B05DAB98}" destId="{DAFD7F1F-1E51-2D47-AF12-76938B6E2263}" srcOrd="0" destOrd="0" parTransId="{D34B54A0-DDD8-A241-9ABD-3C2CC216C3F6}" sibTransId="{D36F19CD-6113-3949-B630-8393FDCA99E7}"/>
    <dgm:cxn modelId="{204EF96F-7DBA-E44C-A488-79D1F2880DC0}" type="presOf" srcId="{6A10B8AA-A466-6248-9589-768B74A34AFA}" destId="{455EDFEB-A995-7B4A-B2A7-146589985ECF}" srcOrd="0" destOrd="0" presId="urn:microsoft.com/office/officeart/2009/3/layout/IncreasingArrowsProcess"/>
    <dgm:cxn modelId="{6D67F1E2-379E-B549-9BFA-DDC595FF110F}" type="presOf" srcId="{0B972DF9-018D-E64D-B568-C5462ED72847}" destId="{F6059A54-3620-B141-93A9-B3B528F14D6B}" srcOrd="0" destOrd="0" presId="urn:microsoft.com/office/officeart/2009/3/layout/IncreasingArrowsProcess"/>
    <dgm:cxn modelId="{707D9748-085A-4445-9DD1-A7D149A90002}" type="presOf" srcId="{DAFD7F1F-1E51-2D47-AF12-76938B6E2263}" destId="{6569D588-C8C3-414F-9976-BE245FB3FAD3}" srcOrd="0" destOrd="0" presId="urn:microsoft.com/office/officeart/2009/3/layout/IncreasingArrowsProcess"/>
    <dgm:cxn modelId="{0E3C1E81-BA37-EE4F-9938-8008DEAFAF52}" srcId="{0A2D67D3-0050-BD45-B169-71F6C7D04251}" destId="{5496569D-C167-C749-84E3-165E2470699F}" srcOrd="0" destOrd="0" parTransId="{4399F054-7FD4-0049-AB66-72AFB1751A2B}" sibTransId="{71595534-F235-4748-9E2C-E68C3BB9A555}"/>
    <dgm:cxn modelId="{36BE603E-D90E-D94B-8D9B-BF94046D9FD8}" type="presOf" srcId="{35A313B1-3471-3041-A813-350253989513}" destId="{A84F1CE2-D7C9-0D46-896A-F87750FF2964}" srcOrd="0" destOrd="0" presId="urn:microsoft.com/office/officeart/2009/3/layout/IncreasingArrowsProcess"/>
    <dgm:cxn modelId="{24FBF20E-72BA-7F47-A93B-2BB5F9C70FC3}" srcId="{35A313B1-3471-3041-A813-350253989513}" destId="{6A10B8AA-A466-6248-9589-768B74A34AFA}" srcOrd="0" destOrd="0" parTransId="{B221D074-9EEE-5C4D-A00C-ABEA56B96700}" sibTransId="{413A24DC-1316-DE4F-983C-7CE867A7B7A7}"/>
    <dgm:cxn modelId="{341C79BF-F09A-3D47-9701-CF19E743434C}" type="presOf" srcId="{5496569D-C167-C749-84E3-165E2470699F}" destId="{86BE2349-328E-B942-BFBD-CC806F376941}" srcOrd="0" destOrd="0" presId="urn:microsoft.com/office/officeart/2009/3/layout/IncreasingArrowsProcess"/>
    <dgm:cxn modelId="{05EB51F3-59DA-C548-990C-D295A5E213A0}" srcId="{0EA7373E-BCDB-1E4A-A1E9-592B2C89283B}" destId="{C598FE6E-EB55-DD40-B391-C18F59B4DD96}" srcOrd="2" destOrd="0" parTransId="{A16FA56F-2025-7F4B-8085-1FD97E6353BF}" sibTransId="{9C9D2D89-EB8D-1540-A8B9-B99CA80597D0}"/>
    <dgm:cxn modelId="{F81EAB32-2F7C-0D4F-AE8F-18285B74687B}" type="presOf" srcId="{C598FE6E-EB55-DD40-B391-C18F59B4DD96}" destId="{EFE51135-545D-D941-8E50-FA8B3EB2708C}" srcOrd="0" destOrd="0" presId="urn:microsoft.com/office/officeart/2009/3/layout/IncreasingArrowsProcess"/>
    <dgm:cxn modelId="{3CDE7045-E09B-AE4B-9406-2FB9431A1622}" type="presOf" srcId="{0EA7373E-BCDB-1E4A-A1E9-592B2C89283B}" destId="{E9CCB4A1-8416-1D48-A6BD-F61ADD479168}" srcOrd="0" destOrd="0" presId="urn:microsoft.com/office/officeart/2009/3/layout/IncreasingArrowsProcess"/>
    <dgm:cxn modelId="{20EFC09A-BE48-3F42-94FD-A14C35449382}" type="presOf" srcId="{A572C7FF-F572-D747-9848-53F6B05DAB98}" destId="{F37B1B23-B00A-D845-A5A3-B537710127C4}" srcOrd="0" destOrd="0" presId="urn:microsoft.com/office/officeart/2009/3/layout/IncreasingArrowsProcess"/>
    <dgm:cxn modelId="{4B09DC62-D361-D346-95C6-626843764592}" srcId="{C598FE6E-EB55-DD40-B391-C18F59B4DD96}" destId="{0B972DF9-018D-E64D-B568-C5462ED72847}" srcOrd="0" destOrd="0" parTransId="{B6762419-8B98-414E-8975-2ECCF6E0867A}" sibTransId="{D561840F-0235-7447-95D0-62C611220C08}"/>
    <dgm:cxn modelId="{5272EC57-4C7B-4149-9B6D-5B335315601A}" type="presParOf" srcId="{E9CCB4A1-8416-1D48-A6BD-F61ADD479168}" destId="{82E1C2FF-19D5-A442-BE67-DFD18738AB85}" srcOrd="0" destOrd="0" presId="urn:microsoft.com/office/officeart/2009/3/layout/IncreasingArrowsProcess"/>
    <dgm:cxn modelId="{E1A106FA-39D6-D240-9F02-C6DF0F9D5977}" type="presParOf" srcId="{E9CCB4A1-8416-1D48-A6BD-F61ADD479168}" destId="{86BE2349-328E-B942-BFBD-CC806F376941}" srcOrd="1" destOrd="0" presId="urn:microsoft.com/office/officeart/2009/3/layout/IncreasingArrowsProcess"/>
    <dgm:cxn modelId="{26253A4F-BA94-DE47-87B9-D4BEB74EB981}" type="presParOf" srcId="{E9CCB4A1-8416-1D48-A6BD-F61ADD479168}" destId="{F37B1B23-B00A-D845-A5A3-B537710127C4}" srcOrd="2" destOrd="0" presId="urn:microsoft.com/office/officeart/2009/3/layout/IncreasingArrowsProcess"/>
    <dgm:cxn modelId="{C4715F33-8FFC-6541-9A06-056D61485952}" type="presParOf" srcId="{E9CCB4A1-8416-1D48-A6BD-F61ADD479168}" destId="{6569D588-C8C3-414F-9976-BE245FB3FAD3}" srcOrd="3" destOrd="0" presId="urn:microsoft.com/office/officeart/2009/3/layout/IncreasingArrowsProcess"/>
    <dgm:cxn modelId="{7A70C116-8FED-C54D-A938-32E95E47D5FC}" type="presParOf" srcId="{E9CCB4A1-8416-1D48-A6BD-F61ADD479168}" destId="{EFE51135-545D-D941-8E50-FA8B3EB2708C}" srcOrd="4" destOrd="0" presId="urn:microsoft.com/office/officeart/2009/3/layout/IncreasingArrowsProcess"/>
    <dgm:cxn modelId="{4D6E79DF-8AE3-1448-9E18-3A714FD1BAAC}" type="presParOf" srcId="{E9CCB4A1-8416-1D48-A6BD-F61ADD479168}" destId="{F6059A54-3620-B141-93A9-B3B528F14D6B}" srcOrd="5" destOrd="0" presId="urn:microsoft.com/office/officeart/2009/3/layout/IncreasingArrowsProcess"/>
    <dgm:cxn modelId="{B377A479-5B8E-5946-B8DB-34441E35D59A}" type="presParOf" srcId="{E9CCB4A1-8416-1D48-A6BD-F61ADD479168}" destId="{A84F1CE2-D7C9-0D46-896A-F87750FF2964}" srcOrd="6" destOrd="0" presId="urn:microsoft.com/office/officeart/2009/3/layout/IncreasingArrowsProcess"/>
    <dgm:cxn modelId="{8E26884F-71E8-6C49-8306-58CBE2772616}" type="presParOf" srcId="{E9CCB4A1-8416-1D48-A6BD-F61ADD479168}" destId="{455EDFEB-A995-7B4A-B2A7-146589985EC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1642C-2439-0749-A9E5-F0F66531D584}">
      <dsp:nvSpPr>
        <dsp:cNvPr id="0" name=""/>
        <dsp:cNvSpPr/>
      </dsp:nvSpPr>
      <dsp:spPr>
        <a:xfrm rot="5400000">
          <a:off x="640859" y="850869"/>
          <a:ext cx="1514665" cy="2530802"/>
        </a:xfrm>
        <a:prstGeom prst="corner">
          <a:avLst>
            <a:gd name="adj1" fmla="val 16120"/>
            <a:gd name="adj2" fmla="val 16110"/>
          </a:avLst>
        </a:prstGeom>
        <a:solidFill>
          <a:srgbClr val="5E9732"/>
        </a:solidFill>
        <a:ln w="25400" cap="flat" cmpd="sng" algn="ctr">
          <a:solidFill>
            <a:srgbClr val="5E973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901DB-7ABC-364E-B108-44BA3A868DDF}">
      <dsp:nvSpPr>
        <dsp:cNvPr id="0" name=""/>
        <dsp:cNvSpPr/>
      </dsp:nvSpPr>
      <dsp:spPr>
        <a:xfrm>
          <a:off x="443123" y="1630838"/>
          <a:ext cx="2285255" cy="1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Incorporates the exponentially increasing amount of biological data</a:t>
          </a:r>
          <a:endParaRPr lang="en-US" sz="2400" kern="1200" dirty="0"/>
        </a:p>
      </dsp:txBody>
      <dsp:txXfrm>
        <a:off x="443123" y="1630838"/>
        <a:ext cx="2285255" cy="1994524"/>
      </dsp:txXfrm>
    </dsp:sp>
    <dsp:sp modelId="{AD46E628-0A2B-7846-98AB-DFEAC62C0828}">
      <dsp:nvSpPr>
        <dsp:cNvPr id="0" name=""/>
        <dsp:cNvSpPr/>
      </dsp:nvSpPr>
      <dsp:spPr>
        <a:xfrm>
          <a:off x="2236449" y="692239"/>
          <a:ext cx="429321" cy="429321"/>
        </a:xfrm>
        <a:prstGeom prst="triangle">
          <a:avLst>
            <a:gd name="adj" fmla="val 100000"/>
          </a:avLst>
        </a:prstGeom>
        <a:solidFill>
          <a:srgbClr val="FFFFFF"/>
        </a:solidFill>
        <a:ln w="254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EB77D-33C1-2A43-BF8F-E10FAD803E9A}">
      <dsp:nvSpPr>
        <dsp:cNvPr id="0" name=""/>
        <dsp:cNvSpPr/>
      </dsp:nvSpPr>
      <dsp:spPr>
        <a:xfrm rot="5400000">
          <a:off x="3433667" y="188507"/>
          <a:ext cx="1514665" cy="2520368"/>
        </a:xfrm>
        <a:prstGeom prst="corner">
          <a:avLst>
            <a:gd name="adj1" fmla="val 16120"/>
            <a:gd name="adj2" fmla="val 16110"/>
          </a:avLst>
        </a:prstGeom>
        <a:solidFill>
          <a:srgbClr val="5E9732"/>
        </a:solidFill>
        <a:ln w="25400" cap="flat" cmpd="sng" algn="ctr">
          <a:solidFill>
            <a:srgbClr val="5E973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0C314-2441-B747-9387-7A223D8E7A1F}">
      <dsp:nvSpPr>
        <dsp:cNvPr id="0" name=""/>
        <dsp:cNvSpPr/>
      </dsp:nvSpPr>
      <dsp:spPr>
        <a:xfrm>
          <a:off x="3261165" y="941554"/>
          <a:ext cx="2114736" cy="1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Enables users to effectively operate on this Big Data</a:t>
          </a:r>
          <a:endParaRPr lang="en-US" sz="2400" kern="1200" dirty="0"/>
        </a:p>
      </dsp:txBody>
      <dsp:txXfrm>
        <a:off x="3261165" y="941554"/>
        <a:ext cx="2114736" cy="1994524"/>
      </dsp:txXfrm>
    </dsp:sp>
    <dsp:sp modelId="{63C8D738-2F51-FE4B-8DEE-0ED4FF5E1D72}">
      <dsp:nvSpPr>
        <dsp:cNvPr id="0" name=""/>
        <dsp:cNvSpPr/>
      </dsp:nvSpPr>
      <dsp:spPr>
        <a:xfrm>
          <a:off x="5026913" y="2955"/>
          <a:ext cx="429321" cy="429321"/>
        </a:xfrm>
        <a:prstGeom prst="triangle">
          <a:avLst>
            <a:gd name="adj" fmla="val 10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D3300-3322-0A4E-896B-F3C97DACA63A}">
      <dsp:nvSpPr>
        <dsp:cNvPr id="0" name=""/>
        <dsp:cNvSpPr/>
      </dsp:nvSpPr>
      <dsp:spPr>
        <a:xfrm rot="5400000">
          <a:off x="6229348" y="-500776"/>
          <a:ext cx="1514665" cy="2520368"/>
        </a:xfrm>
        <a:prstGeom prst="corner">
          <a:avLst>
            <a:gd name="adj1" fmla="val 16120"/>
            <a:gd name="adj2" fmla="val 16110"/>
          </a:avLst>
        </a:prstGeom>
        <a:solidFill>
          <a:srgbClr val="5E9732"/>
        </a:solidFill>
        <a:ln w="25400" cap="flat" cmpd="sng" algn="ctr">
          <a:solidFill>
            <a:srgbClr val="5E973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D509-FFB8-3140-BE67-A988BD191283}">
      <dsp:nvSpPr>
        <dsp:cNvPr id="0" name=""/>
        <dsp:cNvSpPr/>
      </dsp:nvSpPr>
      <dsp:spPr>
        <a:xfrm>
          <a:off x="6084333" y="252270"/>
          <a:ext cx="2198198" cy="1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Integrates results across user-driven and automated analysis to infer biological function, from </a:t>
          </a:r>
          <a:br>
            <a:rPr lang="en-US" sz="2400" kern="1200" dirty="0" smtClean="0"/>
          </a:br>
          <a:r>
            <a:rPr lang="en-US" sz="2400" kern="1200" dirty="0" smtClean="0"/>
            <a:t>a single microbe to entire ecosystems</a:t>
          </a:r>
          <a:endParaRPr lang="en-US" sz="2400" kern="1200" dirty="0"/>
        </a:p>
      </dsp:txBody>
      <dsp:txXfrm>
        <a:off x="6084333" y="252270"/>
        <a:ext cx="2198198" cy="1994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1C2FF-19D5-A442-BE67-DFD18738AB85}">
      <dsp:nvSpPr>
        <dsp:cNvPr id="0" name=""/>
        <dsp:cNvSpPr/>
      </dsp:nvSpPr>
      <dsp:spPr>
        <a:xfrm>
          <a:off x="0" y="0"/>
          <a:ext cx="8448717" cy="1230006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9526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         TOOLS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307502"/>
        <a:ext cx="8141216" cy="615003"/>
      </dsp:txXfrm>
    </dsp:sp>
    <dsp:sp modelId="{86BE2349-328E-B942-BFBD-CC806F376941}">
      <dsp:nvSpPr>
        <dsp:cNvPr id="0" name=""/>
        <dsp:cNvSpPr/>
      </dsp:nvSpPr>
      <dsp:spPr>
        <a:xfrm>
          <a:off x="11" y="894005"/>
          <a:ext cx="1947429" cy="2275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More functionality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Controlled reintroduction of routes to third-party software integration </a:t>
          </a:r>
        </a:p>
      </dsp:txBody>
      <dsp:txXfrm>
        <a:off x="11" y="894005"/>
        <a:ext cx="1947429" cy="2275140"/>
      </dsp:txXfrm>
    </dsp:sp>
    <dsp:sp modelId="{F37B1B23-B00A-D845-A5A3-B537710127C4}">
      <dsp:nvSpPr>
        <dsp:cNvPr id="0" name=""/>
        <dsp:cNvSpPr/>
      </dsp:nvSpPr>
      <dsp:spPr>
        <a:xfrm>
          <a:off x="1948002" y="428490"/>
          <a:ext cx="6501287" cy="1230006"/>
        </a:xfrm>
        <a:prstGeom prst="rightArrow">
          <a:avLst>
            <a:gd name="adj1" fmla="val 50000"/>
            <a:gd name="adj2" fmla="val 50000"/>
          </a:avLst>
        </a:prstGeom>
        <a:solidFill>
          <a:srgbClr val="5E9732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9526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          DATA</a:t>
          </a:r>
          <a:endParaRPr lang="en-US" sz="2000" b="1" kern="1200" dirty="0"/>
        </a:p>
      </dsp:txBody>
      <dsp:txXfrm>
        <a:off x="1948002" y="735992"/>
        <a:ext cx="6193786" cy="615003"/>
      </dsp:txXfrm>
    </dsp:sp>
    <dsp:sp modelId="{6569D588-C8C3-414F-9976-BE245FB3FAD3}">
      <dsp:nvSpPr>
        <dsp:cNvPr id="0" name=""/>
        <dsp:cNvSpPr/>
      </dsp:nvSpPr>
      <dsp:spPr>
        <a:xfrm>
          <a:off x="1947966" y="1334821"/>
          <a:ext cx="1947429" cy="2217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5E973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Expanded, regularized cycle for data updates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Improved data model</a:t>
          </a:r>
          <a:endParaRPr lang="en-US" sz="2000" kern="1200" dirty="0"/>
        </a:p>
      </dsp:txBody>
      <dsp:txXfrm>
        <a:off x="1947966" y="1334821"/>
        <a:ext cx="1947429" cy="2217150"/>
      </dsp:txXfrm>
    </dsp:sp>
    <dsp:sp modelId="{EFE51135-545D-D941-8E50-FA8B3EB2708C}">
      <dsp:nvSpPr>
        <dsp:cNvPr id="0" name=""/>
        <dsp:cNvSpPr/>
      </dsp:nvSpPr>
      <dsp:spPr>
        <a:xfrm>
          <a:off x="3895914" y="838347"/>
          <a:ext cx="4553858" cy="1230006"/>
        </a:xfrm>
        <a:prstGeom prst="rightArrow">
          <a:avLst>
            <a:gd name="adj1" fmla="val 50000"/>
            <a:gd name="adj2" fmla="val 50000"/>
          </a:avLst>
        </a:prstGeom>
        <a:solidFill>
          <a:srgbClr val="0080C9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526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          </a:t>
          </a:r>
          <a:r>
            <a:rPr lang="en-US" sz="2000" b="1" kern="1200" dirty="0" smtClean="0"/>
            <a:t>DESIGN</a:t>
          </a:r>
          <a:endParaRPr lang="en-US" sz="2000" b="1" kern="1200" dirty="0"/>
        </a:p>
      </dsp:txBody>
      <dsp:txXfrm>
        <a:off x="3895914" y="1145849"/>
        <a:ext cx="4246357" cy="615003"/>
      </dsp:txXfrm>
    </dsp:sp>
    <dsp:sp modelId="{F6059A54-3620-B141-93A9-B3B528F14D6B}">
      <dsp:nvSpPr>
        <dsp:cNvPr id="0" name=""/>
        <dsp:cNvSpPr/>
      </dsp:nvSpPr>
      <dsp:spPr>
        <a:xfrm>
          <a:off x="3895921" y="1753266"/>
          <a:ext cx="1947429" cy="2231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80C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Enhanced social interface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Next-generation design for scalability and </a:t>
          </a:r>
          <a:r>
            <a:rPr lang="en-US" sz="2000" b="0" kern="1200" dirty="0" smtClean="0"/>
            <a:t>meta-analysis</a:t>
          </a:r>
          <a:endParaRPr lang="en-US" sz="2000" b="0" kern="1200" dirty="0"/>
        </a:p>
      </dsp:txBody>
      <dsp:txXfrm>
        <a:off x="3895921" y="1753266"/>
        <a:ext cx="1947429" cy="2231975"/>
      </dsp:txXfrm>
    </dsp:sp>
    <dsp:sp modelId="{A84F1CE2-D7C9-0D46-896A-F87750FF2964}">
      <dsp:nvSpPr>
        <dsp:cNvPr id="0" name=""/>
        <dsp:cNvSpPr/>
      </dsp:nvSpPr>
      <dsp:spPr>
        <a:xfrm>
          <a:off x="5841534" y="1248204"/>
          <a:ext cx="2606429" cy="1230006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526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        </a:t>
          </a:r>
          <a:r>
            <a:rPr lang="en-US" sz="2000" b="1" kern="1200" dirty="0" smtClean="0"/>
            <a:t>PRODUCTION</a:t>
          </a:r>
          <a:endParaRPr lang="en-US" sz="2000" b="1" kern="1200" dirty="0"/>
        </a:p>
      </dsp:txBody>
      <dsp:txXfrm>
        <a:off x="5841534" y="1555706"/>
        <a:ext cx="2298928" cy="615003"/>
      </dsp:txXfrm>
    </dsp:sp>
    <dsp:sp modelId="{455EDFEB-A995-7B4A-B2A7-146589985ECF}">
      <dsp:nvSpPr>
        <dsp:cNvPr id="0" name=""/>
        <dsp:cNvSpPr/>
      </dsp:nvSpPr>
      <dsp:spPr>
        <a:xfrm>
          <a:off x="5843874" y="2157218"/>
          <a:ext cx="1988399" cy="2341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Wingdings"/>
              <a:ea typeface="Wingdings"/>
              <a:cs typeface="Wingdings"/>
              <a:sym typeface="Wingdings"/>
            </a:rPr>
            <a:t> </a:t>
          </a:r>
          <a:r>
            <a:rPr lang="en-US" sz="2000" kern="1200" dirty="0" smtClean="0"/>
            <a:t>Improved reliability and resource utilization</a:t>
          </a:r>
          <a:endParaRPr lang="en-US" sz="2000" b="1" kern="1200" dirty="0"/>
        </a:p>
      </dsp:txBody>
      <dsp:txXfrm>
        <a:off x="5843874" y="2157218"/>
        <a:ext cx="1988399" cy="234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79CE-99A7-B443-AEC1-75E85898C22F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673E-83F7-D141-832D-5898DBC34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5709C-E241-D548-9891-508E4CC707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Users can perform large-scale analyses and combine multiple lines of evidence to model plant and microbial physiology and community dynamics.</a:t>
            </a:r>
          </a:p>
          <a:p>
            <a:pPr marL="168244" indent="-168244">
              <a:buFont typeface="Arial" panose="020B0604020202020204" pitchFamily="34" charset="0"/>
              <a:buChar char="•"/>
            </a:pPr>
            <a:r>
              <a:rPr lang="en-US" dirty="0" smtClean="0"/>
              <a:t>Enables collaboratively developed, data-driven, and formally testable models of biological function and behavior in environmental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5709C-E241-D548-9891-508E4CC70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localhost/Users/teid03/Desktop/WIP_Kelly/2%200%201%203/25887%20KBase%20Templates/images/KBase_TitlePage_Banner.png" TargetMode="External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localhost/Users/teid03/Desktop/WIP_Kelly/2%200%201%203/25887%20KBase%20Templates/images/KBase_TitlePage_Logo.png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70808" y="3429000"/>
            <a:ext cx="5541449" cy="198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</a:p>
          <a:p>
            <a:r>
              <a:rPr lang="en-US" dirty="0" smtClean="0"/>
              <a:t>Presenter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688151" y="1030162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7085" y="92745"/>
            <a:ext cx="1894116" cy="6678169"/>
            <a:chOff x="87085" y="92745"/>
            <a:chExt cx="1894116" cy="6678169"/>
          </a:xfrm>
        </p:grpSpPr>
        <p:sp>
          <p:nvSpPr>
            <p:cNvPr id="2" name="Rectangle 1"/>
            <p:cNvSpPr/>
            <p:nvPr userDrawn="1"/>
          </p:nvSpPr>
          <p:spPr>
            <a:xfrm>
              <a:off x="87085" y="92745"/>
              <a:ext cx="1828800" cy="6678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80009" y="4460710"/>
              <a:ext cx="1801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500" kern="80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INTEGRATION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and MODELING </a:t>
              </a:r>
              <a:r>
                <a:rPr lang="en-US" sz="1500" i="1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for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PREDICTIVE BIOLOGY</a:t>
              </a:r>
              <a:endParaRPr lang="en-US" sz="1500" kern="800" dirty="0">
                <a:solidFill>
                  <a:schemeClr val="bg1">
                    <a:lumMod val="95000"/>
                  </a:schemeClr>
                </a:solidFill>
                <a:latin typeface=" calibri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163285" y="4421001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52400" y="5856514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43960" y="5805506"/>
            <a:ext cx="3352800" cy="888333"/>
            <a:chOff x="3743960" y="5775026"/>
            <a:chExt cx="3352800" cy="888333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3743960" y="6378666"/>
              <a:ext cx="335280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b="1" dirty="0" smtClean="0"/>
                <a:t>Office of Biological and Environmental Research</a:t>
              </a:r>
              <a:endParaRPr lang="en-US" sz="1250" b="1" dirty="0"/>
            </a:p>
          </p:txBody>
        </p:sp>
        <p:pic>
          <p:nvPicPr>
            <p:cNvPr id="7" name="Picture 6" descr="Black-Seal_Black-Mark_SC_Horizontal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60" y="5775026"/>
              <a:ext cx="3352800" cy="5597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76" y="4343400"/>
            <a:ext cx="5541449" cy="1295400"/>
          </a:xfrm>
          <a:prstGeom prst="rect">
            <a:avLst/>
          </a:prstGeom>
        </p:spPr>
        <p:txBody>
          <a:bodyPr lIns="91051" tIns="45526" rIns="91051" bIns="45526"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5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pPr defTabSz="456230"/>
            <a:fld id="{28FCE9B4-A781-E14F-8A03-E0DDB9265B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6230"/>
              <a:t>7/17/15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753776" y="2133601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0" y="6172282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051" tIns="45526" rIns="91051" bIns="45526" rtlCol="0" anchor="ctr"/>
          <a:lstStyle/>
          <a:p>
            <a:pPr algn="ctr" defTabSz="455266"/>
            <a:endParaRPr lang="en-US">
              <a:solidFill>
                <a:prstClr val="white"/>
              </a:solidFill>
              <a:latin typeface="Calibri"/>
              <a:sym typeface="Bradley Hand ITC TT-Bold" charset="0"/>
            </a:endParaRPr>
          </a:p>
        </p:txBody>
      </p:sp>
      <p:pic>
        <p:nvPicPr>
          <p:cNvPr id="7" name="KBase_TitlePage_Banner.png" descr="/Users/teid03/Desktop/WIP_Kelly/2 0 1 3/25887 KBase Templates/images/KBase_TitlePage_Banner.png"/>
          <p:cNvPicPr>
            <a:picLocks noChangeAspect="1"/>
          </p:cNvPicPr>
          <p:nvPr/>
        </p:nvPicPr>
        <p:blipFill>
          <a:blip r:embed="rId4" r:link="rId5"/>
          <a:srcRect l="1500" t="400" b="400"/>
          <a:stretch>
            <a:fillRect/>
          </a:stretch>
        </p:blipFill>
        <p:spPr>
          <a:xfrm>
            <a:off x="27513" y="27466"/>
            <a:ext cx="1801369" cy="6803185"/>
          </a:xfrm>
          <a:prstGeom prst="rect">
            <a:avLst/>
          </a:prstGeom>
        </p:spPr>
      </p:pic>
      <p:pic>
        <p:nvPicPr>
          <p:cNvPr id="9" name="KBase_TitlePage_Logo.png" descr="/Users/teid03/Desktop/WIP_Kelly/2 0 1 3/25887 KBase Templates/images/KBase_TitlePage_Logo.png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2688151" y="1030162"/>
            <a:ext cx="5541449" cy="186543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7085" y="92745"/>
            <a:ext cx="1894116" cy="6678169"/>
            <a:chOff x="87085" y="92745"/>
            <a:chExt cx="1894116" cy="667816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7085" y="92745"/>
              <a:ext cx="1828800" cy="6678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80009" y="4460710"/>
              <a:ext cx="1801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500" kern="80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INTEGRATION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and MODELING </a:t>
              </a:r>
              <a:r>
                <a:rPr lang="en-US" sz="1500" i="1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for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PREDICTIVE BIOLOGY</a:t>
              </a:r>
              <a:endParaRPr lang="en-US" sz="1500" kern="800" dirty="0">
                <a:solidFill>
                  <a:schemeClr val="bg1">
                    <a:lumMod val="95000"/>
                  </a:schemeClr>
                </a:solidFill>
                <a:latin typeface=" calibri"/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163285" y="4421001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52400" y="5856514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3743960" y="5805506"/>
            <a:ext cx="3352800" cy="888333"/>
            <a:chOff x="3743960" y="5775026"/>
            <a:chExt cx="3352800" cy="88833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3743960" y="6378666"/>
              <a:ext cx="335280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b="1" dirty="0" smtClean="0"/>
                <a:t>Office of Biological and Environmental Research</a:t>
              </a:r>
              <a:endParaRPr lang="en-US" sz="1250" b="1" dirty="0"/>
            </a:p>
          </p:txBody>
        </p:sp>
        <p:pic>
          <p:nvPicPr>
            <p:cNvPr id="19" name="Picture 18" descr="Black-Seal_Black-Mark_SC_Horizonta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60" y="5775026"/>
              <a:ext cx="3352800" cy="559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4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82"/>
            <a:ext cx="4038600" cy="4525963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82"/>
            <a:ext cx="4038600" cy="4525963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939"/>
            <a:ext cx="4038600" cy="3886201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051" tIns="45526" rIns="91051" bIns="45526" anchor="b"/>
          <a:lstStyle>
            <a:lvl1pPr marL="0" indent="0">
              <a:buNone/>
              <a:defRPr sz="2400" b="1"/>
            </a:lvl1pPr>
            <a:lvl2pPr marL="455266" indent="0">
              <a:buNone/>
              <a:defRPr sz="2000" b="1"/>
            </a:lvl2pPr>
            <a:lvl3pPr marL="910564" indent="0">
              <a:buNone/>
              <a:defRPr sz="1800" b="1"/>
            </a:lvl3pPr>
            <a:lvl4pPr marL="1365860" indent="0">
              <a:buNone/>
              <a:defRPr sz="1600" b="1"/>
            </a:lvl4pPr>
            <a:lvl5pPr marL="1821141" indent="0">
              <a:buNone/>
              <a:defRPr sz="1600" b="1"/>
            </a:lvl5pPr>
            <a:lvl6pPr marL="2276440" indent="0">
              <a:buNone/>
              <a:defRPr sz="1600" b="1"/>
            </a:lvl6pPr>
            <a:lvl7pPr marL="2731716" indent="0">
              <a:buNone/>
              <a:defRPr sz="1600" b="1"/>
            </a:lvl7pPr>
            <a:lvl8pPr marL="3186998" indent="0">
              <a:buNone/>
              <a:defRPr sz="1600" b="1"/>
            </a:lvl8pPr>
            <a:lvl9pPr marL="36422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051" tIns="45526" rIns="91051" bIns="45526" anchor="b"/>
          <a:lstStyle>
            <a:lvl1pPr marL="0" indent="0">
              <a:buNone/>
              <a:defRPr sz="2400" b="1"/>
            </a:lvl1pPr>
            <a:lvl2pPr marL="455266" indent="0">
              <a:buNone/>
              <a:defRPr sz="2000" b="1"/>
            </a:lvl2pPr>
            <a:lvl3pPr marL="910564" indent="0">
              <a:buNone/>
              <a:defRPr sz="1800" b="1"/>
            </a:lvl3pPr>
            <a:lvl4pPr marL="1365860" indent="0">
              <a:buNone/>
              <a:defRPr sz="1600" b="1"/>
            </a:lvl4pPr>
            <a:lvl5pPr marL="1821141" indent="0">
              <a:buNone/>
              <a:defRPr sz="1600" b="1"/>
            </a:lvl5pPr>
            <a:lvl6pPr marL="2276440" indent="0">
              <a:buNone/>
              <a:defRPr sz="1600" b="1"/>
            </a:lvl6pPr>
            <a:lvl7pPr marL="2731716" indent="0">
              <a:buNone/>
              <a:defRPr sz="1600" b="1"/>
            </a:lvl7pPr>
            <a:lvl8pPr marL="3186998" indent="0">
              <a:buNone/>
              <a:defRPr sz="1600" b="1"/>
            </a:lvl8pPr>
            <a:lvl9pPr marL="36422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939"/>
            <a:ext cx="4038600" cy="3886201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4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051" tIns="45526" rIns="91051" bIns="45526"/>
          <a:lstStyle>
            <a:lvl1pPr marL="0" indent="0">
              <a:buNone/>
              <a:defRPr sz="1400"/>
            </a:lvl1pPr>
            <a:lvl2pPr marL="455266" indent="0">
              <a:buNone/>
              <a:defRPr sz="1200"/>
            </a:lvl2pPr>
            <a:lvl3pPr marL="910564" indent="0">
              <a:buNone/>
              <a:defRPr sz="1000"/>
            </a:lvl3pPr>
            <a:lvl4pPr marL="1365860" indent="0">
              <a:buNone/>
              <a:defRPr sz="900"/>
            </a:lvl4pPr>
            <a:lvl5pPr marL="1821141" indent="0">
              <a:buNone/>
              <a:defRPr sz="900"/>
            </a:lvl5pPr>
            <a:lvl6pPr marL="2276440" indent="0">
              <a:buNone/>
              <a:defRPr sz="900"/>
            </a:lvl6pPr>
            <a:lvl7pPr marL="2731716" indent="0">
              <a:buNone/>
              <a:defRPr sz="900"/>
            </a:lvl7pPr>
            <a:lvl8pPr marL="3186998" indent="0">
              <a:buNone/>
              <a:defRPr sz="900"/>
            </a:lvl8pPr>
            <a:lvl9pPr marL="36422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132"/>
            <a:ext cx="5111750" cy="5853113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19" y="-251596"/>
            <a:ext cx="4525964" cy="8229601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432"/>
            <a:ext cx="2895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432"/>
            <a:ext cx="2133600" cy="365125"/>
          </a:xfrm>
          <a:prstGeom prst="rect">
            <a:avLst/>
          </a:prstGeom>
        </p:spPr>
        <p:txBody>
          <a:bodyPr lIns="91435" tIns="45718" rIns="91435" bIns="45718"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 lIns="91051" tIns="45526" rIns="91051" bIns="45526"/>
          <a:lstStyle>
            <a:lvl1pPr marL="182104" indent="-182104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5266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2844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1619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4790" indent="-182104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2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85" y="4343400"/>
            <a:ext cx="5541449" cy="1295400"/>
          </a:xfrm>
          <a:prstGeom prst="rect">
            <a:avLst/>
          </a:prstGeom>
        </p:spPr>
        <p:txBody>
          <a:bodyPr lIns="91345" tIns="45677" rIns="91345" bIns="45677"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753786" y="2133601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617221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45" tIns="45677" rIns="91345" bIns="45677" rtlCol="0" anchor="ctr"/>
          <a:lstStyle/>
          <a:p>
            <a:pPr algn="ctr" defTabSz="45673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15140"/>
            <a:ext cx="1801368" cy="6666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45" tIns="45677" rIns="91345" bIns="45677" rtlCol="0" anchor="ctr"/>
          <a:lstStyle/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algn="ctr"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defTabSz="456730"/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defTabSz="456730"/>
            <a:r>
              <a:rPr lang="en-US" cap="all" dirty="0" smtClean="0">
                <a:solidFill>
                  <a:prstClr val="white"/>
                </a:solidFill>
                <a:latin typeface="Oriya Sangam MN"/>
              </a:rPr>
              <a:t>Collaborative Platform </a:t>
            </a:r>
            <a:r>
              <a:rPr lang="en-US" i="1" dirty="0" smtClean="0">
                <a:solidFill>
                  <a:prstClr val="white"/>
                </a:solidFill>
                <a:latin typeface="Oriya Sangam MN"/>
              </a:rPr>
              <a:t>for</a:t>
            </a:r>
            <a:r>
              <a:rPr lang="en-US" cap="all" dirty="0" smtClean="0">
                <a:solidFill>
                  <a:prstClr val="white"/>
                </a:solidFill>
                <a:latin typeface="Oriya Sangam MN"/>
              </a:rPr>
              <a:t> Systems Biology</a:t>
            </a:r>
            <a:endParaRPr lang="en-US" cap="all" dirty="0">
              <a:solidFill>
                <a:prstClr val="white"/>
              </a:solidFill>
              <a:latin typeface="Oriya Sangam M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343400"/>
            <a:ext cx="16489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5943600"/>
            <a:ext cx="16489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2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10"/>
            <a:ext cx="4038600" cy="4525963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10"/>
            <a:ext cx="4038600" cy="4525963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sz="2800">
                <a:latin typeface="+mn-lt"/>
                <a:cs typeface="Helvetica"/>
              </a:defRPr>
            </a:lvl1pPr>
            <a:lvl2pPr marL="457200" indent="-182880">
              <a:spcBef>
                <a:spcPts val="0"/>
              </a:spcBef>
              <a:spcAft>
                <a:spcPts val="600"/>
              </a:spcAft>
              <a:buClr>
                <a:srgbClr val="5E9732"/>
              </a:buClr>
              <a:buFont typeface="Arial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Helvetica"/>
              </a:defRPr>
            </a:lvl2pPr>
            <a:lvl3pPr marL="731520" indent="-182880">
              <a:spcBef>
                <a:spcPts val="0"/>
              </a:spcBef>
              <a:spcAft>
                <a:spcPts val="600"/>
              </a:spcAft>
              <a:buClr>
                <a:srgbClr val="5E9732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Helvetica"/>
              </a:defRPr>
            </a:lvl3pPr>
            <a:lvl4pPr marL="1005840" indent="-182880">
              <a:spcBef>
                <a:spcPts val="0"/>
              </a:spcBef>
              <a:spcAft>
                <a:spcPts val="600"/>
              </a:spcAft>
              <a:buClr>
                <a:srgbClr val="5E9732"/>
              </a:buClr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Helvetica"/>
              </a:defRPr>
            </a:lvl4pPr>
            <a:lvl5pPr marL="1280160" indent="-182880">
              <a:spcBef>
                <a:spcPts val="0"/>
              </a:spcBef>
              <a:spcAft>
                <a:spcPts val="600"/>
              </a:spcAft>
              <a:buClr>
                <a:srgbClr val="5E9732"/>
              </a:buClr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885"/>
            <a:ext cx="4038600" cy="3886201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345" tIns="45677" rIns="91345" bIns="45677"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lIns="91345" tIns="45677" rIns="91345" bIns="45677"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885"/>
            <a:ext cx="4038600" cy="3886201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00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0"/>
            <a:ext cx="3008313" cy="4691063"/>
          </a:xfrm>
          <a:prstGeom prst="rect">
            <a:avLst/>
          </a:prstGeom>
        </p:spPr>
        <p:txBody>
          <a:bodyPr lIns="91345" tIns="45677" rIns="91345" bIns="45677"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060"/>
            <a:ext cx="5111750" cy="5853113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7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21" y="-251608"/>
            <a:ext cx="4525964" cy="8229601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27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 lIns="91345" tIns="45677" rIns="91345" bIns="45677"/>
          <a:lstStyle>
            <a:lvl1pPr marL="182692" indent="-182692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673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0770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4809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78843" indent="-182692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9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70808" y="3429000"/>
            <a:ext cx="5541449" cy="198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</a:p>
          <a:p>
            <a:r>
              <a:rPr lang="en-US" dirty="0" smtClean="0"/>
              <a:t>Presenter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2688151" y="1030162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7085" y="92745"/>
            <a:ext cx="1894116" cy="6678169"/>
            <a:chOff x="87085" y="92745"/>
            <a:chExt cx="1894116" cy="6678169"/>
          </a:xfrm>
        </p:grpSpPr>
        <p:sp>
          <p:nvSpPr>
            <p:cNvPr id="2" name="Rectangle 1"/>
            <p:cNvSpPr/>
            <p:nvPr userDrawn="1"/>
          </p:nvSpPr>
          <p:spPr>
            <a:xfrm>
              <a:off x="87085" y="92745"/>
              <a:ext cx="1828800" cy="6678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80009" y="4460710"/>
              <a:ext cx="1801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500" kern="80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INTEGRATION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and MODELING </a:t>
              </a:r>
              <a:r>
                <a:rPr lang="en-US" sz="1500" i="1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for</a:t>
              </a:r>
              <a:r>
                <a:rPr lang="en-US" sz="1500" kern="800" baseline="0" dirty="0" smtClean="0">
                  <a:solidFill>
                    <a:schemeClr val="bg1">
                      <a:lumMod val="95000"/>
                    </a:schemeClr>
                  </a:solidFill>
                  <a:latin typeface=" calibri"/>
                </a:rPr>
                <a:t> PREDICTIVE BIOLOGY</a:t>
              </a:r>
              <a:endParaRPr lang="en-US" sz="1500" kern="800" dirty="0">
                <a:solidFill>
                  <a:schemeClr val="bg1">
                    <a:lumMod val="95000"/>
                  </a:schemeClr>
                </a:solidFill>
                <a:latin typeface=" calibri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163285" y="4421001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52400" y="5856514"/>
              <a:ext cx="1676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 userDrawn="1"/>
        </p:nvGrpSpPr>
        <p:grpSpPr>
          <a:xfrm>
            <a:off x="3743960" y="5805506"/>
            <a:ext cx="3352800" cy="888333"/>
            <a:chOff x="3743960" y="5775026"/>
            <a:chExt cx="3352800" cy="888333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3743960" y="6378666"/>
              <a:ext cx="335280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b="1" dirty="0" smtClean="0"/>
                <a:t>Office of Biological and Environmental Research</a:t>
              </a:r>
              <a:endParaRPr lang="en-US" sz="1250" b="1" dirty="0"/>
            </a:p>
          </p:txBody>
        </p:sp>
        <p:pic>
          <p:nvPicPr>
            <p:cNvPr id="7" name="Picture 6" descr="Black-Seal_Black-Mark_SC_Horizontal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60" y="5775026"/>
              <a:ext cx="3352800" cy="559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6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295400"/>
            <a:ext cx="4038600" cy="49530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7ABD-3BEA-1647-9C77-30859048FE4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42C7-A6D3-EE45-9A47-F58FDCEDE2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583680"/>
            <a:ext cx="67056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4"/>
          <a:stretch/>
        </p:blipFill>
        <p:spPr>
          <a:xfrm>
            <a:off x="6929612" y="6344359"/>
            <a:ext cx="1772317" cy="4297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60" r:id="rId2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5E9732"/>
          </a:solidFill>
          <a:latin typeface="+mj-lt"/>
          <a:ea typeface="+mj-ea"/>
          <a:cs typeface=" 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75" y="3581400"/>
            <a:ext cx="5541449" cy="1905000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Day Lightning Talk</a:t>
            </a:r>
          </a:p>
          <a:p>
            <a:r>
              <a:rPr lang="en-US" dirty="0" smtClean="0"/>
              <a:t>7/17/2015</a:t>
            </a:r>
          </a:p>
        </p:txBody>
      </p:sp>
    </p:spTree>
    <p:extLst>
      <p:ext uri="{BB962C8B-B14F-4D97-AF65-F5344CB8AC3E}">
        <p14:creationId xmlns:p14="http://schemas.microsoft.com/office/powerpoint/2010/main" val="309538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58966"/>
            <a:ext cx="9144000" cy="899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5-07-17 at 9.1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83"/>
            <a:ext cx="9144000" cy="63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72" y="114300"/>
            <a:ext cx="8229600" cy="668884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Next?	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33861" y="1121802"/>
            <a:ext cx="9146932" cy="4516998"/>
            <a:chOff x="533399" y="1317738"/>
            <a:chExt cx="8467335" cy="4181400"/>
          </a:xfrm>
        </p:grpSpPr>
        <p:grpSp>
          <p:nvGrpSpPr>
            <p:cNvPr id="9" name="Group 8"/>
            <p:cNvGrpSpPr/>
            <p:nvPr/>
          </p:nvGrpSpPr>
          <p:grpSpPr>
            <a:xfrm>
              <a:off x="533399" y="1317738"/>
              <a:ext cx="8467335" cy="4181400"/>
              <a:chOff x="533399" y="1317738"/>
              <a:chExt cx="8467335" cy="4181400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645331025"/>
                  </p:ext>
                </p:extLst>
              </p:nvPr>
            </p:nvGraphicFramePr>
            <p:xfrm>
              <a:off x="533399" y="1317738"/>
              <a:ext cx="8467335" cy="41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6" name="Picture 5" descr="compass_sheet_final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5" t="24169" r="16709" b="14450"/>
              <a:stretch/>
            </p:blipFill>
            <p:spPr>
              <a:xfrm>
                <a:off x="4195008" y="2474496"/>
                <a:ext cx="499966" cy="435938"/>
              </a:xfrm>
              <a:prstGeom prst="rect">
                <a:avLst/>
              </a:prstGeom>
              <a:effectLst/>
            </p:spPr>
          </p:pic>
          <p:pic>
            <p:nvPicPr>
              <p:cNvPr id="7" name="Picture 6" descr="folder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2060308"/>
                <a:ext cx="429768" cy="429768"/>
              </a:xfrm>
              <a:prstGeom prst="rect">
                <a:avLst/>
              </a:prstGeom>
            </p:spPr>
          </p:pic>
          <p:pic>
            <p:nvPicPr>
              <p:cNvPr id="8" name="Picture 7" descr="wrench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165" y="1579224"/>
                <a:ext cx="503468" cy="503468"/>
              </a:xfrm>
              <a:prstGeom prst="rect">
                <a:avLst/>
              </a:prstGeom>
            </p:spPr>
          </p:pic>
        </p:grpSp>
        <p:pic>
          <p:nvPicPr>
            <p:cNvPr id="10" name="Picture 9" descr="gear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190" y="2835997"/>
              <a:ext cx="357874" cy="357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9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KBase?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3436" y="2805468"/>
            <a:ext cx="8026400" cy="1435608"/>
            <a:chOff x="457200" y="3057144"/>
            <a:chExt cx="8291220" cy="1435608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3063473"/>
              <a:ext cx="7781544" cy="142927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7200" y="3057144"/>
              <a:ext cx="1435608" cy="1435608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33676" y="3176396"/>
              <a:ext cx="671474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Unified system that integrates data and analytical tools for comparative </a:t>
              </a:r>
              <a:r>
                <a:rPr lang="en-US" sz="2400" dirty="0"/>
                <a:t>functional genomics </a:t>
              </a:r>
              <a:r>
                <a:rPr lang="en-US" sz="2400" dirty="0" smtClean="0"/>
                <a:t>of </a:t>
              </a:r>
              <a:r>
                <a:rPr lang="en-US" sz="2400" b="1" dirty="0">
                  <a:solidFill>
                    <a:srgbClr val="5E9732"/>
                  </a:solidFill>
                </a:rPr>
                <a:t>microbes, </a:t>
              </a:r>
              <a:r>
                <a:rPr lang="en-US" sz="2400" b="1" dirty="0" smtClean="0">
                  <a:solidFill>
                    <a:srgbClr val="5E9732"/>
                  </a:solidFill>
                </a:rPr>
                <a:t>plants, </a:t>
              </a:r>
              <a:r>
                <a:rPr lang="en-US" sz="2400" b="1" dirty="0">
                  <a:solidFill>
                    <a:srgbClr val="5E9732"/>
                  </a:solidFill>
                </a:rPr>
                <a:t>and their </a:t>
              </a:r>
              <a:r>
                <a:rPr lang="en-US" sz="2400" b="1" dirty="0" smtClean="0">
                  <a:solidFill>
                    <a:srgbClr val="5E9732"/>
                  </a:solidFill>
                </a:rPr>
                <a:t>communities</a:t>
              </a:r>
              <a:endParaRPr lang="en-US" sz="2400" b="1" dirty="0">
                <a:solidFill>
                  <a:srgbClr val="5E973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5186" y="4610100"/>
            <a:ext cx="7962900" cy="1454849"/>
            <a:chOff x="457200" y="4981724"/>
            <a:chExt cx="8238744" cy="1454849"/>
          </a:xfrm>
        </p:grpSpPr>
        <p:sp>
          <p:nvSpPr>
            <p:cNvPr id="32" name="Rounded Rectangle 31"/>
            <p:cNvSpPr/>
            <p:nvPr/>
          </p:nvSpPr>
          <p:spPr>
            <a:xfrm>
              <a:off x="914400" y="4981724"/>
              <a:ext cx="7781544" cy="14548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7200" y="5000965"/>
              <a:ext cx="1435608" cy="1435608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34639" y="5105400"/>
              <a:ext cx="650126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ollaborative </a:t>
              </a:r>
              <a:r>
                <a:rPr lang="en-US" sz="2400" dirty="0"/>
                <a:t>environment for </a:t>
              </a:r>
              <a:r>
                <a:rPr lang="en-US" sz="2400" b="1" dirty="0">
                  <a:solidFill>
                    <a:srgbClr val="0070C0"/>
                  </a:solidFill>
                </a:rPr>
                <a:t>sharing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methods and results </a:t>
              </a:r>
              <a:r>
                <a:rPr lang="en-US" sz="2400" dirty="0" smtClean="0"/>
                <a:t>and placing those results </a:t>
              </a:r>
              <a:r>
                <a:rPr lang="en-US" sz="2400" dirty="0"/>
                <a:t>in </a:t>
              </a:r>
              <a:r>
                <a:rPr lang="en-US" sz="2400" dirty="0" smtClean="0"/>
                <a:t>the context </a:t>
              </a:r>
              <a:r>
                <a:rPr lang="en-US" sz="2400" dirty="0"/>
                <a:t>of knowledge in </a:t>
              </a:r>
              <a:r>
                <a:rPr lang="en-US" sz="2400" dirty="0" smtClean="0"/>
                <a:t>the field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9786" y="1003300"/>
            <a:ext cx="8013700" cy="1433143"/>
            <a:chOff x="309372" y="914400"/>
            <a:chExt cx="8013700" cy="1433143"/>
          </a:xfrm>
        </p:grpSpPr>
        <p:sp>
          <p:nvSpPr>
            <p:cNvPr id="16" name="Rounded Rectangle 15"/>
            <p:cNvSpPr/>
            <p:nvPr/>
          </p:nvSpPr>
          <p:spPr>
            <a:xfrm>
              <a:off x="757869" y="914400"/>
              <a:ext cx="7522531" cy="1392701"/>
            </a:xfrm>
            <a:prstGeom prst="roundRect">
              <a:avLst/>
            </a:prstGeom>
            <a:solidFill>
              <a:srgbClr val="FFEB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09372" y="914400"/>
              <a:ext cx="1433143" cy="1433143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1473" y="990600"/>
              <a:ext cx="649159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Open software and data platform for addressing the grand challenge of systems biology: </a:t>
              </a:r>
              <a:br>
                <a:rPr lang="en-US" sz="2400" dirty="0" smtClean="0"/>
              </a:b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Predicting and designing biological function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0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672" y="1133907"/>
            <a:ext cx="5239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KBase is designed to become a true </a:t>
            </a:r>
            <a:r>
              <a:rPr lang="en-US" sz="2800" b="1" dirty="0" smtClean="0">
                <a:solidFill>
                  <a:srgbClr val="0080C9"/>
                </a:solidFill>
              </a:rPr>
              <a:t>KNOWLEDGEBASE </a:t>
            </a:r>
            <a:r>
              <a:rPr lang="en-US" sz="2800" dirty="0" smtClean="0"/>
              <a:t>that . . .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9139086"/>
              </p:ext>
            </p:extLst>
          </p:nvPr>
        </p:nvGraphicFramePr>
        <p:xfrm>
          <a:off x="369455" y="1981200"/>
          <a:ext cx="8382000" cy="362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044909" y="2308548"/>
            <a:ext cx="762000" cy="762000"/>
            <a:chOff x="3044909" y="2308548"/>
            <a:chExt cx="762000" cy="762000"/>
          </a:xfrm>
        </p:grpSpPr>
        <p:sp>
          <p:nvSpPr>
            <p:cNvPr id="18" name="Oval 17"/>
            <p:cNvSpPr/>
            <p:nvPr/>
          </p:nvSpPr>
          <p:spPr>
            <a:xfrm>
              <a:off x="3044909" y="2308548"/>
              <a:ext cx="762000" cy="762000"/>
            </a:xfrm>
            <a:prstGeom prst="ellipse">
              <a:avLst/>
            </a:prstGeom>
            <a:solidFill>
              <a:srgbClr val="0080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gear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999" y="2341425"/>
              <a:ext cx="609600" cy="6096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28600" y="2971800"/>
            <a:ext cx="762000" cy="762000"/>
            <a:chOff x="228600" y="2971800"/>
            <a:chExt cx="762000" cy="762000"/>
          </a:xfrm>
        </p:grpSpPr>
        <p:sp>
          <p:nvSpPr>
            <p:cNvPr id="15" name="Oval 14"/>
            <p:cNvSpPr/>
            <p:nvPr/>
          </p:nvSpPr>
          <p:spPr>
            <a:xfrm>
              <a:off x="228600" y="2971800"/>
              <a:ext cx="762000" cy="762000"/>
            </a:xfrm>
            <a:prstGeom prst="ellipse">
              <a:avLst/>
            </a:prstGeom>
            <a:solidFill>
              <a:srgbClr val="0080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databas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5" y="3289910"/>
              <a:ext cx="314038" cy="314038"/>
            </a:xfrm>
            <a:prstGeom prst="rect">
              <a:avLst/>
            </a:prstGeom>
          </p:spPr>
        </p:pic>
        <p:pic>
          <p:nvPicPr>
            <p:cNvPr id="30" name="Picture 29" descr="databas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33" y="3280680"/>
              <a:ext cx="314038" cy="314038"/>
            </a:xfrm>
            <a:prstGeom prst="rect">
              <a:avLst/>
            </a:prstGeom>
          </p:spPr>
        </p:pic>
        <p:pic>
          <p:nvPicPr>
            <p:cNvPr id="31" name="Picture 30" descr="databas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75" y="3041650"/>
              <a:ext cx="314038" cy="314038"/>
            </a:xfrm>
            <a:prstGeom prst="rect">
              <a:avLst/>
            </a:prstGeom>
          </p:spPr>
        </p:pic>
      </p:grpSp>
      <p:pic>
        <p:nvPicPr>
          <p:cNvPr id="12" name="Picture 11" descr="FINALKBase_globe cop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4" y="1661633"/>
            <a:ext cx="763601" cy="7869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1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27 at 6.28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9"/>
            <a:ext cx="9144000" cy="67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27 at 6.5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9"/>
            <a:ext cx="9144000" cy="66251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6213"/>
            <a:ext cx="9144000" cy="49322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9438"/>
            <a:ext cx="2660718" cy="61356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0718" y="609942"/>
            <a:ext cx="6483282" cy="61356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- data overlay high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2"/>
            <a:ext cx="9144000" cy="66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20-added contig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21"/>
            <a:ext cx="9144000" cy="66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24-clicked annotate meth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21"/>
            <a:ext cx="9144000" cy="6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99"/>
            <a:ext cx="8229600" cy="94456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Screen Shot 2015-05-27 at 8.5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9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Base_Overview_slides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217</Words>
  <Application>Microsoft Macintosh PowerPoint</Application>
  <PresentationFormat>On-screen Show (4:3)</PresentationFormat>
  <Paragraphs>27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KBase_Overview_slides_final</vt:lpstr>
      <vt:lpstr>PowerPoint Presentation</vt:lpstr>
      <vt:lpstr>What is KBase?</vt:lpstr>
      <vt:lpstr>Ultimate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 </vt:lpstr>
    </vt:vector>
  </TitlesOfParts>
  <Company>Lawrence Berkeley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William Riehl</dc:creator>
  <cp:lastModifiedBy>Shane Canon</cp:lastModifiedBy>
  <cp:revision>11</cp:revision>
  <dcterms:created xsi:type="dcterms:W3CDTF">2015-07-17T00:37:03Z</dcterms:created>
  <dcterms:modified xsi:type="dcterms:W3CDTF">2015-07-17T21:13:55Z</dcterms:modified>
</cp:coreProperties>
</file>