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224" y="-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Imag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Imag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Septième niveau de plan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>
                <a:latin typeface="Times New Roman"/>
              </a:rPr>
              <a:t>&lt;date/heure&gt;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GB" sz="1400">
                <a:latin typeface="Times New Roman"/>
              </a:rPr>
              <a:t>&lt;pied de page&gt;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EA3F2D50-6F0F-4214-9C87-760622D90E27}" type="slidenum">
              <a:rPr lang="en-GB" sz="1400">
                <a:latin typeface="Times New Roman"/>
              </a:rPr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144000" y="1368000"/>
            <a:ext cx="12582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>
                <a:latin typeface="Arial"/>
              </a:rPr>
              <a:t>MoonError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972000" y="2016000"/>
            <a:ext cx="18662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>
                <a:latin typeface="Arial"/>
              </a:rPr>
              <a:t>TenantException</a:t>
            </a:r>
            <a:endParaRPr/>
          </a:p>
        </p:txBody>
      </p:sp>
      <p:sp>
        <p:nvSpPr>
          <p:cNvPr id="41" name="TextShape 3"/>
          <p:cNvSpPr txBox="1"/>
          <p:nvPr/>
        </p:nvSpPr>
        <p:spPr>
          <a:xfrm>
            <a:off x="972000" y="3829680"/>
            <a:ext cx="1765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>
                <a:latin typeface="Arial"/>
              </a:rPr>
              <a:t>AuthzException</a:t>
            </a:r>
            <a:endParaRPr/>
          </a:p>
        </p:txBody>
      </p:sp>
      <p:sp>
        <p:nvSpPr>
          <p:cNvPr id="42" name="TextShape 4"/>
          <p:cNvSpPr txBox="1"/>
          <p:nvPr/>
        </p:nvSpPr>
        <p:spPr>
          <a:xfrm>
            <a:off x="972000" y="5112000"/>
            <a:ext cx="1828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>
                <a:latin typeface="Arial"/>
              </a:rPr>
              <a:t>AdminException</a:t>
            </a:r>
            <a:endParaRPr/>
          </a:p>
        </p:txBody>
      </p:sp>
      <p:cxnSp>
        <p:nvCxnSpPr>
          <p:cNvPr id="43" name="Line 5"/>
          <p:cNvCxnSpPr>
            <a:stCxn id="39" idx="2"/>
            <a:endCxn id="40" idx="1"/>
          </p:cNvCxnSpPr>
          <p:nvPr/>
        </p:nvCxnSpPr>
        <p:spPr>
          <a:xfrm>
            <a:off x="772920" y="1714320"/>
            <a:ext cx="199440" cy="475200"/>
          </a:xfrm>
          <a:prstGeom prst="bentConnector3">
            <a:avLst/>
          </a:prstGeom>
          <a:ln>
            <a:solidFill>
              <a:srgbClr val="3465A4"/>
            </a:solidFill>
          </a:ln>
        </p:spPr>
      </p:cxnSp>
      <p:cxnSp>
        <p:nvCxnSpPr>
          <p:cNvPr id="44" name="Line 6"/>
          <p:cNvCxnSpPr>
            <a:stCxn id="39" idx="2"/>
            <a:endCxn id="41" idx="1"/>
          </p:cNvCxnSpPr>
          <p:nvPr/>
        </p:nvCxnSpPr>
        <p:spPr>
          <a:xfrm>
            <a:off x="772920" y="1714320"/>
            <a:ext cx="199440" cy="2288880"/>
          </a:xfrm>
          <a:prstGeom prst="bentConnector3">
            <a:avLst/>
          </a:prstGeom>
          <a:ln>
            <a:solidFill>
              <a:srgbClr val="3465A4"/>
            </a:solidFill>
          </a:ln>
        </p:spPr>
      </p:cxnSp>
      <p:cxnSp>
        <p:nvCxnSpPr>
          <p:cNvPr id="45" name="Line 7"/>
          <p:cNvCxnSpPr>
            <a:stCxn id="39" idx="2"/>
            <a:endCxn id="42" idx="1"/>
          </p:cNvCxnSpPr>
          <p:nvPr/>
        </p:nvCxnSpPr>
        <p:spPr>
          <a:xfrm>
            <a:off x="772920" y="1714320"/>
            <a:ext cx="199440" cy="3571200"/>
          </a:xfrm>
          <a:prstGeom prst="bentConnector3">
            <a:avLst/>
          </a:prstGeom>
          <a:ln>
            <a:solidFill>
              <a:srgbClr val="3465A4"/>
            </a:solidFill>
          </a:ln>
        </p:spPr>
      </p:cxnSp>
      <p:sp>
        <p:nvSpPr>
          <p:cNvPr id="47" name="TextShape 9"/>
          <p:cNvSpPr txBox="1"/>
          <p:nvPr/>
        </p:nvSpPr>
        <p:spPr>
          <a:xfrm>
            <a:off x="3785220" y="1131157"/>
            <a:ext cx="1311480" cy="26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TenantUnknown</a:t>
            </a:r>
            <a:endParaRPr dirty="0"/>
          </a:p>
        </p:txBody>
      </p:sp>
      <p:sp>
        <p:nvSpPr>
          <p:cNvPr id="48" name="TextShape 10"/>
          <p:cNvSpPr txBox="1"/>
          <p:nvPr/>
        </p:nvSpPr>
        <p:spPr>
          <a:xfrm>
            <a:off x="972000" y="2425680"/>
            <a:ext cx="26406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>
                <a:latin typeface="Arial"/>
              </a:rPr>
              <a:t>IntraExtensionException</a:t>
            </a:r>
            <a:endParaRPr/>
          </a:p>
        </p:txBody>
      </p:sp>
      <p:cxnSp>
        <p:nvCxnSpPr>
          <p:cNvPr id="49" name="Line 11"/>
          <p:cNvCxnSpPr>
            <a:stCxn id="39" idx="2"/>
            <a:endCxn id="48" idx="1"/>
          </p:cNvCxnSpPr>
          <p:nvPr/>
        </p:nvCxnSpPr>
        <p:spPr>
          <a:xfrm>
            <a:off x="772920" y="1714320"/>
            <a:ext cx="199440" cy="884880"/>
          </a:xfrm>
          <a:prstGeom prst="bentConnector3">
            <a:avLst/>
          </a:prstGeom>
          <a:ln>
            <a:solidFill>
              <a:srgbClr val="3465A4"/>
            </a:solidFill>
          </a:ln>
        </p:spPr>
      </p:cxnSp>
      <p:sp>
        <p:nvSpPr>
          <p:cNvPr id="51" name="TextShape 13"/>
          <p:cNvSpPr txBox="1"/>
          <p:nvPr/>
        </p:nvSpPr>
        <p:spPr>
          <a:xfrm>
            <a:off x="6230340" y="1582192"/>
            <a:ext cx="2075400" cy="26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IntraExtensionUnknown</a:t>
            </a:r>
            <a:endParaRPr dirty="0"/>
          </a:p>
        </p:txBody>
      </p:sp>
      <p:sp>
        <p:nvSpPr>
          <p:cNvPr id="52" name="TextShape 14"/>
          <p:cNvSpPr txBox="1"/>
          <p:nvPr/>
        </p:nvSpPr>
        <p:spPr>
          <a:xfrm>
            <a:off x="6256080" y="1838585"/>
            <a:ext cx="2075040" cy="26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>
                <a:solidFill>
                  <a:srgbClr val="FF3333"/>
                </a:solidFill>
                <a:latin typeface="Arial"/>
              </a:rPr>
              <a:t>IntraExtensionCreationError</a:t>
            </a:r>
            <a:endParaRPr dirty="0"/>
          </a:p>
        </p:txBody>
      </p:sp>
      <p:sp>
        <p:nvSpPr>
          <p:cNvPr id="53" name="TextShape 15"/>
          <p:cNvSpPr txBox="1"/>
          <p:nvPr/>
        </p:nvSpPr>
        <p:spPr>
          <a:xfrm>
            <a:off x="3284640" y="3224520"/>
            <a:ext cx="10843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 dirty="0">
                <a:latin typeface="Arial"/>
              </a:rPr>
              <a:t>Perimeter</a:t>
            </a:r>
            <a:endParaRPr dirty="0"/>
          </a:p>
        </p:txBody>
      </p:sp>
      <p:sp>
        <p:nvSpPr>
          <p:cNvPr id="54" name="TextShape 16"/>
          <p:cNvSpPr txBox="1"/>
          <p:nvPr/>
        </p:nvSpPr>
        <p:spPr>
          <a:xfrm>
            <a:off x="3284640" y="3426840"/>
            <a:ext cx="10843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>
                <a:latin typeface="Arial"/>
              </a:rPr>
              <a:t>Scope</a:t>
            </a:r>
            <a:endParaRPr/>
          </a:p>
        </p:txBody>
      </p:sp>
      <p:sp>
        <p:nvSpPr>
          <p:cNvPr id="55" name="TextShape 17"/>
          <p:cNvSpPr txBox="1"/>
          <p:nvPr/>
        </p:nvSpPr>
        <p:spPr>
          <a:xfrm>
            <a:off x="3284640" y="3944520"/>
            <a:ext cx="1113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>
                <a:latin typeface="Arial"/>
              </a:rPr>
              <a:t>Assignment</a:t>
            </a:r>
            <a:endParaRPr/>
          </a:p>
        </p:txBody>
      </p:sp>
      <p:sp>
        <p:nvSpPr>
          <p:cNvPr id="56" name="TextShape 18"/>
          <p:cNvSpPr txBox="1"/>
          <p:nvPr/>
        </p:nvSpPr>
        <p:spPr>
          <a:xfrm>
            <a:off x="6158902" y="2425680"/>
            <a:ext cx="1890720" cy="20202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>
                <a:solidFill>
                  <a:srgbClr val="FF3333"/>
                </a:solidFill>
                <a:latin typeface="Courier New"/>
              </a:rPr>
              <a:t>Item</a:t>
            </a:r>
            <a:r>
              <a:rPr lang="en-GB" sz="1200" dirty="0" err="1">
                <a:solidFill>
                  <a:srgbClr val="FF3333"/>
                </a:solidFill>
                <a:latin typeface="Arial"/>
              </a:rPr>
              <a:t>Unknown</a:t>
            </a:r>
            <a:endParaRPr dirty="0"/>
          </a:p>
        </p:txBody>
      </p:sp>
      <p:sp>
        <p:nvSpPr>
          <p:cNvPr id="57" name="TextShape 19"/>
          <p:cNvSpPr txBox="1"/>
          <p:nvPr/>
        </p:nvSpPr>
        <p:spPr>
          <a:xfrm>
            <a:off x="6552000" y="3237480"/>
            <a:ext cx="341784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6600"/>
                </a:solidFill>
                <a:latin typeface="Courier New"/>
              </a:rPr>
              <a:t>Item</a:t>
            </a:r>
            <a:r>
              <a:rPr lang="en-GB" sz="1200" dirty="0" err="1" smtClean="0">
                <a:solidFill>
                  <a:srgbClr val="FF6600"/>
                </a:solidFill>
                <a:latin typeface="Arial"/>
              </a:rPr>
              <a:t>AssignmentOutOfScope</a:t>
            </a:r>
            <a:endParaRPr dirty="0"/>
          </a:p>
        </p:txBody>
      </p:sp>
      <p:sp>
        <p:nvSpPr>
          <p:cNvPr id="58" name="TextShape 20"/>
          <p:cNvSpPr txBox="1"/>
          <p:nvPr/>
        </p:nvSpPr>
        <p:spPr>
          <a:xfrm>
            <a:off x="6552000" y="3489480"/>
            <a:ext cx="2592768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Courier New"/>
              </a:rPr>
              <a:t>Item</a:t>
            </a:r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AssignmentUnknown</a:t>
            </a:r>
            <a:endParaRPr dirty="0"/>
          </a:p>
        </p:txBody>
      </p:sp>
      <p:sp>
        <p:nvSpPr>
          <p:cNvPr id="59" name="TextShape 21"/>
          <p:cNvSpPr txBox="1"/>
          <p:nvPr/>
        </p:nvSpPr>
        <p:spPr>
          <a:xfrm>
            <a:off x="3284640" y="4182840"/>
            <a:ext cx="11073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 dirty="0" smtClean="0">
                <a:latin typeface="Arial"/>
              </a:rPr>
              <a:t>Rule</a:t>
            </a:r>
            <a:endParaRPr dirty="0"/>
          </a:p>
        </p:txBody>
      </p:sp>
      <p:sp>
        <p:nvSpPr>
          <p:cNvPr id="60" name="TextShape 22"/>
          <p:cNvSpPr txBox="1"/>
          <p:nvPr/>
        </p:nvSpPr>
        <p:spPr>
          <a:xfrm>
            <a:off x="6552000" y="3741840"/>
            <a:ext cx="171072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>
                <a:solidFill>
                  <a:srgbClr val="FF6600"/>
                </a:solidFill>
                <a:latin typeface="Arial"/>
              </a:rPr>
              <a:t>RuleOKNotExisting</a:t>
            </a:r>
            <a:endParaRPr dirty="0"/>
          </a:p>
        </p:txBody>
      </p:sp>
      <p:sp>
        <p:nvSpPr>
          <p:cNvPr id="61" name="TextShape 23"/>
          <p:cNvSpPr txBox="1"/>
          <p:nvPr/>
        </p:nvSpPr>
        <p:spPr>
          <a:xfrm>
            <a:off x="6552000" y="3957840"/>
            <a:ext cx="143208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>
                <a:solidFill>
                  <a:srgbClr val="FF3333"/>
                </a:solidFill>
                <a:latin typeface="Arial"/>
              </a:rPr>
              <a:t>RuleKOExisting</a:t>
            </a:r>
            <a:endParaRPr dirty="0"/>
          </a:p>
        </p:txBody>
      </p:sp>
      <p:sp>
        <p:nvSpPr>
          <p:cNvPr id="62" name="TextShape 24"/>
          <p:cNvSpPr txBox="1"/>
          <p:nvPr/>
        </p:nvSpPr>
        <p:spPr>
          <a:xfrm>
            <a:off x="6552000" y="4173840"/>
            <a:ext cx="129312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>
                <a:solidFill>
                  <a:srgbClr val="FF3333"/>
                </a:solidFill>
                <a:latin typeface="Arial"/>
              </a:rPr>
              <a:t>RuleUnknown</a:t>
            </a:r>
            <a:endParaRPr/>
          </a:p>
        </p:txBody>
      </p:sp>
      <p:cxnSp>
        <p:nvCxnSpPr>
          <p:cNvPr id="63" name="Line 25"/>
          <p:cNvCxnSpPr>
            <a:stCxn id="53" idx="3"/>
            <a:endCxn id="56" idx="1"/>
          </p:cNvCxnSpPr>
          <p:nvPr/>
        </p:nvCxnSpPr>
        <p:spPr>
          <a:xfrm flipV="1">
            <a:off x="4368960" y="2526695"/>
            <a:ext cx="1789942" cy="870985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64" name="Line 26"/>
          <p:cNvCxnSpPr>
            <a:stCxn id="54" idx="3"/>
            <a:endCxn id="57" idx="1"/>
          </p:cNvCxnSpPr>
          <p:nvPr/>
        </p:nvCxnSpPr>
        <p:spPr>
          <a:xfrm flipV="1">
            <a:off x="4368960" y="3382560"/>
            <a:ext cx="2183400" cy="21780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65" name="Line 27"/>
          <p:cNvCxnSpPr>
            <a:stCxn id="55" idx="3"/>
            <a:endCxn id="58" idx="1"/>
          </p:cNvCxnSpPr>
          <p:nvPr/>
        </p:nvCxnSpPr>
        <p:spPr>
          <a:xfrm flipV="1">
            <a:off x="4398120" y="3634560"/>
            <a:ext cx="2153880" cy="48312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66" name="Line 28"/>
          <p:cNvCxnSpPr>
            <a:stCxn id="59" idx="3"/>
            <a:endCxn id="60" idx="1"/>
          </p:cNvCxnSpPr>
          <p:nvPr/>
        </p:nvCxnSpPr>
        <p:spPr>
          <a:xfrm flipV="1">
            <a:off x="4392000" y="3886920"/>
            <a:ext cx="2160360" cy="46944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67" name="Line 29"/>
          <p:cNvCxnSpPr>
            <a:stCxn id="59" idx="3"/>
            <a:endCxn id="61" idx="1"/>
          </p:cNvCxnSpPr>
          <p:nvPr/>
        </p:nvCxnSpPr>
        <p:spPr>
          <a:xfrm flipV="1">
            <a:off x="4392000" y="4102920"/>
            <a:ext cx="2160360" cy="25344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68" name="Line 30"/>
          <p:cNvCxnSpPr>
            <a:stCxn id="59" idx="3"/>
            <a:endCxn id="62" idx="1"/>
          </p:cNvCxnSpPr>
          <p:nvPr/>
        </p:nvCxnSpPr>
        <p:spPr>
          <a:xfrm flipV="1">
            <a:off x="4392000" y="4318920"/>
            <a:ext cx="2160360" cy="3744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69" name="Line 31"/>
          <p:cNvCxnSpPr>
            <a:stCxn id="41" idx="3"/>
            <a:endCxn id="53" idx="1"/>
          </p:cNvCxnSpPr>
          <p:nvPr/>
        </p:nvCxnSpPr>
        <p:spPr>
          <a:xfrm flipV="1">
            <a:off x="2737800" y="3397680"/>
            <a:ext cx="547200" cy="60552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70" name="Line 32"/>
          <p:cNvCxnSpPr>
            <a:stCxn id="41" idx="3"/>
            <a:endCxn id="54" idx="1"/>
          </p:cNvCxnSpPr>
          <p:nvPr/>
        </p:nvCxnSpPr>
        <p:spPr>
          <a:xfrm flipV="1">
            <a:off x="2737800" y="3600000"/>
            <a:ext cx="547200" cy="40320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71" name="Line 33"/>
          <p:cNvCxnSpPr>
            <a:stCxn id="41" idx="3"/>
            <a:endCxn id="55" idx="1"/>
          </p:cNvCxnSpPr>
          <p:nvPr/>
        </p:nvCxnSpPr>
        <p:spPr>
          <a:xfrm>
            <a:off x="2737800" y="4002840"/>
            <a:ext cx="547200" cy="11520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72" name="Line 34"/>
          <p:cNvCxnSpPr>
            <a:stCxn id="41" idx="3"/>
            <a:endCxn id="59" idx="1"/>
          </p:cNvCxnSpPr>
          <p:nvPr/>
        </p:nvCxnSpPr>
        <p:spPr>
          <a:xfrm>
            <a:off x="2737800" y="4002840"/>
            <a:ext cx="547200" cy="35352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74" name="Line 36"/>
          <p:cNvCxnSpPr>
            <a:stCxn id="40" idx="3"/>
            <a:endCxn id="47" idx="1"/>
          </p:cNvCxnSpPr>
          <p:nvPr/>
        </p:nvCxnSpPr>
        <p:spPr>
          <a:xfrm flipV="1">
            <a:off x="2838240" y="1262377"/>
            <a:ext cx="946980" cy="926783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76" name="Line 38"/>
          <p:cNvCxnSpPr>
            <a:stCxn id="48" idx="3"/>
            <a:endCxn id="51" idx="1"/>
          </p:cNvCxnSpPr>
          <p:nvPr/>
        </p:nvCxnSpPr>
        <p:spPr>
          <a:xfrm flipV="1">
            <a:off x="3612600" y="1713412"/>
            <a:ext cx="2617740" cy="885428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77" name="Line 39"/>
          <p:cNvCxnSpPr>
            <a:stCxn id="48" idx="3"/>
            <a:endCxn id="52" idx="1"/>
          </p:cNvCxnSpPr>
          <p:nvPr/>
        </p:nvCxnSpPr>
        <p:spPr>
          <a:xfrm flipV="1">
            <a:off x="3612600" y="1969805"/>
            <a:ext cx="2643480" cy="629035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sp>
        <p:nvSpPr>
          <p:cNvPr id="78" name="TextShape 40"/>
          <p:cNvSpPr txBox="1"/>
          <p:nvPr/>
        </p:nvSpPr>
        <p:spPr>
          <a:xfrm>
            <a:off x="6120000" y="4788000"/>
            <a:ext cx="338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>
                <a:solidFill>
                  <a:srgbClr val="006600"/>
                </a:solidFill>
                <a:latin typeface="Courier New"/>
              </a:rPr>
              <a:t>ItemRequest</a:t>
            </a:r>
            <a:r>
              <a:rPr lang="en-GB" sz="1200">
                <a:solidFill>
                  <a:srgbClr val="006600"/>
                </a:solidFill>
                <a:latin typeface="Arial"/>
              </a:rPr>
              <a:t>NotAuthorized</a:t>
            </a:r>
            <a:endParaRPr/>
          </a:p>
        </p:txBody>
      </p:sp>
      <p:cxnSp>
        <p:nvCxnSpPr>
          <p:cNvPr id="79" name="Line 41"/>
          <p:cNvCxnSpPr>
            <a:stCxn id="42" idx="3"/>
          </p:cNvCxnSpPr>
          <p:nvPr/>
        </p:nvCxnSpPr>
        <p:spPr>
          <a:xfrm flipV="1">
            <a:off x="2800080" y="5017680"/>
            <a:ext cx="556920" cy="2678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80" name="Line 42"/>
          <p:cNvCxnSpPr>
            <a:stCxn id="42" idx="3"/>
          </p:cNvCxnSpPr>
          <p:nvPr/>
        </p:nvCxnSpPr>
        <p:spPr>
          <a:xfrm flipV="1">
            <a:off x="2800080" y="5220000"/>
            <a:ext cx="556920" cy="655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81" name="Line 43"/>
          <p:cNvCxnSpPr>
            <a:stCxn id="42" idx="3"/>
          </p:cNvCxnSpPr>
          <p:nvPr/>
        </p:nvCxnSpPr>
        <p:spPr>
          <a:xfrm>
            <a:off x="2800080" y="5285160"/>
            <a:ext cx="556920" cy="4528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82" name="Line 44"/>
          <p:cNvCxnSpPr>
            <a:stCxn id="42" idx="3"/>
          </p:cNvCxnSpPr>
          <p:nvPr/>
        </p:nvCxnSpPr>
        <p:spPr>
          <a:xfrm>
            <a:off x="2800080" y="5285160"/>
            <a:ext cx="556920" cy="6912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83" name="TextShape 45"/>
          <p:cNvSpPr txBox="1"/>
          <p:nvPr/>
        </p:nvSpPr>
        <p:spPr>
          <a:xfrm>
            <a:off x="3284640" y="3692520"/>
            <a:ext cx="10123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>
                <a:latin typeface="Arial"/>
              </a:rPr>
              <a:t>Metadata</a:t>
            </a:r>
            <a:endParaRPr/>
          </a:p>
        </p:txBody>
      </p:sp>
      <p:cxnSp>
        <p:nvCxnSpPr>
          <p:cNvPr id="84" name="Line 46"/>
          <p:cNvCxnSpPr>
            <a:stCxn id="42" idx="3"/>
          </p:cNvCxnSpPr>
          <p:nvPr/>
        </p:nvCxnSpPr>
        <p:spPr>
          <a:xfrm>
            <a:off x="2800080" y="5285160"/>
            <a:ext cx="556920" cy="2008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85" name="TextShape 47"/>
          <p:cNvSpPr txBox="1"/>
          <p:nvPr/>
        </p:nvSpPr>
        <p:spPr>
          <a:xfrm>
            <a:off x="612000" y="6408000"/>
            <a:ext cx="3807720" cy="1110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 b="1" i="1">
                <a:solidFill>
                  <a:srgbClr val="808080"/>
                </a:solidFill>
                <a:latin typeface="Courier New"/>
              </a:rPr>
              <a:t>Item</a:t>
            </a:r>
            <a:r>
              <a:rPr lang="en-GB" sz="1400" i="1">
                <a:solidFill>
                  <a:srgbClr val="808080"/>
                </a:solidFill>
                <a:latin typeface="Courier New"/>
              </a:rPr>
              <a:t> are {Subject, Object, Action}</a:t>
            </a:r>
            <a:endParaRPr/>
          </a:p>
          <a:p>
            <a:r>
              <a:rPr lang="en-GB" sz="1400" b="1" i="1">
                <a:solidFill>
                  <a:srgbClr val="808080"/>
                </a:solidFill>
                <a:latin typeface="Courier New"/>
              </a:rPr>
              <a:t>Request</a:t>
            </a:r>
            <a:r>
              <a:rPr lang="en-GB" sz="1400" i="1">
                <a:solidFill>
                  <a:srgbClr val="808080"/>
                </a:solidFill>
                <a:latin typeface="Courier New"/>
              </a:rPr>
              <a:t> are {Read, Add, Del}</a:t>
            </a:r>
            <a:endParaRPr/>
          </a:p>
          <a:p>
            <a:r>
              <a:rPr lang="en-GB" sz="1400" b="1" i="1">
                <a:solidFill>
                  <a:srgbClr val="FF6600"/>
                </a:solidFill>
                <a:latin typeface="Courier New"/>
              </a:rPr>
              <a:t>Warning</a:t>
            </a:r>
            <a:r>
              <a:rPr lang="en-GB" sz="1400" i="1">
                <a:solidFill>
                  <a:srgbClr val="808080"/>
                </a:solidFill>
                <a:latin typeface="Courier New"/>
              </a:rPr>
              <a:t> exceptions</a:t>
            </a:r>
            <a:endParaRPr/>
          </a:p>
          <a:p>
            <a:r>
              <a:rPr lang="en-GB" sz="1400" b="1" i="1">
                <a:solidFill>
                  <a:srgbClr val="FF3333"/>
                </a:solidFill>
                <a:latin typeface="Courier New"/>
              </a:rPr>
              <a:t>Error</a:t>
            </a:r>
            <a:r>
              <a:rPr lang="en-GB" sz="1400" i="1">
                <a:solidFill>
                  <a:srgbClr val="808080"/>
                </a:solidFill>
                <a:latin typeface="Courier New"/>
              </a:rPr>
              <a:t> exceptions</a:t>
            </a:r>
            <a:endParaRPr/>
          </a:p>
          <a:p>
            <a:r>
              <a:rPr lang="en-GB" sz="1400" b="1" i="1">
                <a:solidFill>
                  <a:srgbClr val="006600"/>
                </a:solidFill>
                <a:latin typeface="Courier New"/>
              </a:rPr>
              <a:t>Authz</a:t>
            </a:r>
            <a:r>
              <a:rPr lang="en-GB" sz="1400" i="1">
                <a:solidFill>
                  <a:srgbClr val="808080"/>
                </a:solidFill>
                <a:latin typeface="Courier New"/>
              </a:rPr>
              <a:t> exceptions</a:t>
            </a:r>
            <a:endParaRPr/>
          </a:p>
        </p:txBody>
      </p:sp>
      <p:cxnSp>
        <p:nvCxnSpPr>
          <p:cNvPr id="86" name="Line 48"/>
          <p:cNvCxnSpPr>
            <a:endCxn id="78" idx="1"/>
          </p:cNvCxnSpPr>
          <p:nvPr/>
        </p:nvCxnSpPr>
        <p:spPr>
          <a:xfrm flipV="1">
            <a:off x="4440960" y="4933080"/>
            <a:ext cx="1679400" cy="849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87" name="TextShape 49"/>
          <p:cNvSpPr txBox="1"/>
          <p:nvPr/>
        </p:nvSpPr>
        <p:spPr>
          <a:xfrm>
            <a:off x="6120000" y="5076000"/>
            <a:ext cx="338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>
                <a:solidFill>
                  <a:srgbClr val="006600"/>
                </a:solidFill>
                <a:latin typeface="Courier New"/>
              </a:rPr>
              <a:t>Item</a:t>
            </a:r>
            <a:r>
              <a:rPr lang="en-GB" sz="1200">
                <a:solidFill>
                  <a:srgbClr val="006600"/>
                </a:solidFill>
                <a:latin typeface="Arial"/>
              </a:rPr>
              <a:t>CategoryScope</a:t>
            </a:r>
            <a:r>
              <a:rPr lang="en-GB" sz="1200">
                <a:solidFill>
                  <a:srgbClr val="006600"/>
                </a:solidFill>
                <a:latin typeface="Courier New"/>
              </a:rPr>
              <a:t>Request</a:t>
            </a:r>
            <a:r>
              <a:rPr lang="en-GB" sz="1200">
                <a:solidFill>
                  <a:srgbClr val="006600"/>
                </a:solidFill>
                <a:latin typeface="Arial"/>
              </a:rPr>
              <a:t>NotAuthorized</a:t>
            </a:r>
            <a:endParaRPr/>
          </a:p>
        </p:txBody>
      </p:sp>
      <p:cxnSp>
        <p:nvCxnSpPr>
          <p:cNvPr id="88" name="Line 50"/>
          <p:cNvCxnSpPr>
            <a:endCxn id="87" idx="1"/>
          </p:cNvCxnSpPr>
          <p:nvPr/>
        </p:nvCxnSpPr>
        <p:spPr>
          <a:xfrm>
            <a:off x="4440960" y="5220000"/>
            <a:ext cx="1679400" cy="14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89" name="TextShape 51"/>
          <p:cNvSpPr txBox="1"/>
          <p:nvPr/>
        </p:nvSpPr>
        <p:spPr>
          <a:xfrm>
            <a:off x="6120000" y="5364000"/>
            <a:ext cx="338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>
                <a:solidFill>
                  <a:srgbClr val="006600"/>
                </a:solidFill>
                <a:latin typeface="Courier New"/>
              </a:rPr>
              <a:t>Item</a:t>
            </a:r>
            <a:r>
              <a:rPr lang="en-GB" sz="1200">
                <a:solidFill>
                  <a:srgbClr val="006600"/>
                </a:solidFill>
                <a:latin typeface="Arial"/>
              </a:rPr>
              <a:t>Category</a:t>
            </a:r>
            <a:r>
              <a:rPr lang="en-GB" sz="1200">
                <a:solidFill>
                  <a:srgbClr val="006600"/>
                </a:solidFill>
                <a:latin typeface="Courier New"/>
              </a:rPr>
              <a:t>Request</a:t>
            </a:r>
            <a:r>
              <a:rPr lang="en-GB" sz="1200">
                <a:solidFill>
                  <a:srgbClr val="006600"/>
                </a:solidFill>
                <a:latin typeface="Arial"/>
              </a:rPr>
              <a:t>NotAuthorized</a:t>
            </a:r>
            <a:endParaRPr/>
          </a:p>
        </p:txBody>
      </p:sp>
      <p:cxnSp>
        <p:nvCxnSpPr>
          <p:cNvPr id="90" name="Line 52"/>
          <p:cNvCxnSpPr>
            <a:endCxn id="89" idx="1"/>
          </p:cNvCxnSpPr>
          <p:nvPr/>
        </p:nvCxnSpPr>
        <p:spPr>
          <a:xfrm>
            <a:off x="4464000" y="5485680"/>
            <a:ext cx="1656360" cy="237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91" name="TextShape 53"/>
          <p:cNvSpPr txBox="1"/>
          <p:nvPr/>
        </p:nvSpPr>
        <p:spPr>
          <a:xfrm>
            <a:off x="6120000" y="5688000"/>
            <a:ext cx="3600000" cy="434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>
                <a:solidFill>
                  <a:srgbClr val="006600"/>
                </a:solidFill>
                <a:latin typeface="Courier New"/>
              </a:rPr>
              <a:t>Item</a:t>
            </a:r>
            <a:r>
              <a:rPr lang="en-GB" sz="1200">
                <a:solidFill>
                  <a:srgbClr val="006600"/>
                </a:solidFill>
                <a:latin typeface="Arial"/>
              </a:rPr>
              <a:t>CategoryAssignment</a:t>
            </a:r>
            <a:r>
              <a:rPr lang="en-GB" sz="1200">
                <a:solidFill>
                  <a:srgbClr val="006600"/>
                </a:solidFill>
                <a:latin typeface="Courier New"/>
              </a:rPr>
              <a:t>Request</a:t>
            </a:r>
            <a:r>
              <a:rPr lang="en-GB" sz="1200">
                <a:solidFill>
                  <a:srgbClr val="006600"/>
                </a:solidFill>
                <a:latin typeface="Arial"/>
              </a:rPr>
              <a:t>NotAuthorized</a:t>
            </a:r>
            <a:endParaRPr/>
          </a:p>
        </p:txBody>
      </p:sp>
      <p:cxnSp>
        <p:nvCxnSpPr>
          <p:cNvPr id="92" name="Line 54"/>
          <p:cNvCxnSpPr>
            <a:endCxn id="91" idx="1"/>
          </p:cNvCxnSpPr>
          <p:nvPr/>
        </p:nvCxnSpPr>
        <p:spPr>
          <a:xfrm>
            <a:off x="4470120" y="5737680"/>
            <a:ext cx="1650240" cy="1677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93" name="TextShape 55"/>
          <p:cNvSpPr txBox="1"/>
          <p:nvPr/>
        </p:nvSpPr>
        <p:spPr>
          <a:xfrm>
            <a:off x="6120000" y="6012000"/>
            <a:ext cx="338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>
                <a:solidFill>
                  <a:srgbClr val="006600"/>
                </a:solidFill>
                <a:latin typeface="Arial"/>
              </a:rPr>
              <a:t>Rule</a:t>
            </a:r>
            <a:r>
              <a:rPr lang="en-GB" sz="1200">
                <a:solidFill>
                  <a:srgbClr val="006600"/>
                </a:solidFill>
                <a:latin typeface="Courier New"/>
              </a:rPr>
              <a:t>Request</a:t>
            </a:r>
            <a:r>
              <a:rPr lang="en-GB" sz="1200">
                <a:solidFill>
                  <a:srgbClr val="006600"/>
                </a:solidFill>
                <a:latin typeface="Arial"/>
              </a:rPr>
              <a:t>NotAuthorized</a:t>
            </a:r>
            <a:endParaRPr/>
          </a:p>
        </p:txBody>
      </p:sp>
      <p:cxnSp>
        <p:nvCxnSpPr>
          <p:cNvPr id="94" name="Line 56"/>
          <p:cNvCxnSpPr>
            <a:endCxn id="93" idx="1"/>
          </p:cNvCxnSpPr>
          <p:nvPr/>
        </p:nvCxnSpPr>
        <p:spPr>
          <a:xfrm>
            <a:off x="4464000" y="5976000"/>
            <a:ext cx="1656360" cy="1814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95" name="TextShape 57"/>
          <p:cNvSpPr txBox="1"/>
          <p:nvPr/>
        </p:nvSpPr>
        <p:spPr>
          <a:xfrm>
            <a:off x="3816000" y="504000"/>
            <a:ext cx="31327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>
                <a:latin typeface="Arial"/>
              </a:rPr>
              <a:t>Moon hierarchical exceptions</a:t>
            </a:r>
            <a:endParaRPr/>
          </a:p>
        </p:txBody>
      </p:sp>
      <p:sp>
        <p:nvSpPr>
          <p:cNvPr id="96" name="TextShape 58"/>
          <p:cNvSpPr txBox="1"/>
          <p:nvPr/>
        </p:nvSpPr>
        <p:spPr>
          <a:xfrm>
            <a:off x="216360" y="6192360"/>
            <a:ext cx="1034280" cy="29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 b="1" i="1">
                <a:solidFill>
                  <a:srgbClr val="808080"/>
                </a:solidFill>
                <a:latin typeface="Courier New"/>
              </a:rPr>
              <a:t>Legend: </a:t>
            </a:r>
            <a:endParaRPr/>
          </a:p>
        </p:txBody>
      </p:sp>
      <p:sp>
        <p:nvSpPr>
          <p:cNvPr id="97" name="TextShape 59"/>
          <p:cNvSpPr txBox="1"/>
          <p:nvPr/>
        </p:nvSpPr>
        <p:spPr>
          <a:xfrm>
            <a:off x="3356640" y="4844520"/>
            <a:ext cx="10843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>
                <a:latin typeface="Arial"/>
              </a:rPr>
              <a:t>Perimeter</a:t>
            </a:r>
            <a:endParaRPr/>
          </a:p>
        </p:txBody>
      </p:sp>
      <p:sp>
        <p:nvSpPr>
          <p:cNvPr id="98" name="TextShape 60"/>
          <p:cNvSpPr txBox="1"/>
          <p:nvPr/>
        </p:nvSpPr>
        <p:spPr>
          <a:xfrm>
            <a:off x="3356640" y="5046840"/>
            <a:ext cx="10843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>
                <a:latin typeface="Arial"/>
              </a:rPr>
              <a:t>Scope</a:t>
            </a:r>
            <a:endParaRPr/>
          </a:p>
        </p:txBody>
      </p:sp>
      <p:sp>
        <p:nvSpPr>
          <p:cNvPr id="99" name="TextShape 61"/>
          <p:cNvSpPr txBox="1"/>
          <p:nvPr/>
        </p:nvSpPr>
        <p:spPr>
          <a:xfrm>
            <a:off x="3356640" y="5564520"/>
            <a:ext cx="1113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>
                <a:latin typeface="Arial"/>
              </a:rPr>
              <a:t>Assignment</a:t>
            </a:r>
            <a:endParaRPr/>
          </a:p>
        </p:txBody>
      </p:sp>
      <p:sp>
        <p:nvSpPr>
          <p:cNvPr id="100" name="TextShape 62"/>
          <p:cNvSpPr txBox="1"/>
          <p:nvPr/>
        </p:nvSpPr>
        <p:spPr>
          <a:xfrm>
            <a:off x="3356640" y="5802840"/>
            <a:ext cx="11073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>
                <a:latin typeface="Arial"/>
              </a:rPr>
              <a:t>Rule</a:t>
            </a:r>
            <a:endParaRPr/>
          </a:p>
        </p:txBody>
      </p:sp>
      <p:sp>
        <p:nvSpPr>
          <p:cNvPr id="101" name="TextShape 63"/>
          <p:cNvSpPr txBox="1"/>
          <p:nvPr/>
        </p:nvSpPr>
        <p:spPr>
          <a:xfrm>
            <a:off x="3356640" y="5312520"/>
            <a:ext cx="11073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>
                <a:latin typeface="Arial"/>
              </a:rPr>
              <a:t>Metadata</a:t>
            </a:r>
            <a:endParaRPr/>
          </a:p>
        </p:txBody>
      </p:sp>
      <p:sp>
        <p:nvSpPr>
          <p:cNvPr id="102" name="TextShape 64"/>
          <p:cNvSpPr txBox="1"/>
          <p:nvPr/>
        </p:nvSpPr>
        <p:spPr>
          <a:xfrm>
            <a:off x="6120000" y="6264360"/>
            <a:ext cx="338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>
                <a:solidFill>
                  <a:srgbClr val="006600"/>
                </a:solidFill>
                <a:latin typeface="Arial"/>
              </a:rPr>
              <a:t>MetaRule</a:t>
            </a:r>
            <a:r>
              <a:rPr lang="en-GB" sz="1200">
                <a:solidFill>
                  <a:srgbClr val="006600"/>
                </a:solidFill>
                <a:latin typeface="Courier New"/>
              </a:rPr>
              <a:t>Request</a:t>
            </a:r>
            <a:r>
              <a:rPr lang="en-GB" sz="1200">
                <a:solidFill>
                  <a:srgbClr val="006600"/>
                </a:solidFill>
                <a:latin typeface="Arial"/>
              </a:rPr>
              <a:t>NotAuthorized</a:t>
            </a:r>
            <a:endParaRPr/>
          </a:p>
        </p:txBody>
      </p:sp>
      <p:cxnSp>
        <p:nvCxnSpPr>
          <p:cNvPr id="103" name="Line 65"/>
          <p:cNvCxnSpPr>
            <a:endCxn id="102" idx="1"/>
          </p:cNvCxnSpPr>
          <p:nvPr/>
        </p:nvCxnSpPr>
        <p:spPr>
          <a:xfrm>
            <a:off x="4464000" y="6228360"/>
            <a:ext cx="1656360" cy="1814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104" name="TextShape 66"/>
          <p:cNvSpPr txBox="1"/>
          <p:nvPr/>
        </p:nvSpPr>
        <p:spPr>
          <a:xfrm>
            <a:off x="3356640" y="6055200"/>
            <a:ext cx="11073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>
                <a:latin typeface="Arial"/>
              </a:rPr>
              <a:t>MetaRule</a:t>
            </a:r>
            <a:endParaRPr/>
          </a:p>
        </p:txBody>
      </p:sp>
      <p:cxnSp>
        <p:nvCxnSpPr>
          <p:cNvPr id="105" name="Line 67"/>
          <p:cNvCxnSpPr>
            <a:stCxn id="42" idx="3"/>
            <a:endCxn id="104" idx="1"/>
          </p:cNvCxnSpPr>
          <p:nvPr/>
        </p:nvCxnSpPr>
        <p:spPr>
          <a:xfrm>
            <a:off x="2800080" y="5285160"/>
            <a:ext cx="556920" cy="9435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106" name="TextShape 9"/>
          <p:cNvSpPr txBox="1"/>
          <p:nvPr/>
        </p:nvSpPr>
        <p:spPr>
          <a:xfrm>
            <a:off x="3795866" y="1331565"/>
            <a:ext cx="2027318" cy="26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>
                <a:solidFill>
                  <a:srgbClr val="FF3333"/>
                </a:solidFill>
              </a:rPr>
              <a:t>TenantAddedNameExisting</a:t>
            </a:r>
            <a:endParaRPr dirty="0"/>
          </a:p>
        </p:txBody>
      </p:sp>
      <p:cxnSp>
        <p:nvCxnSpPr>
          <p:cNvPr id="107" name="Line 36"/>
          <p:cNvCxnSpPr>
            <a:stCxn id="40" idx="3"/>
            <a:endCxn id="106" idx="1"/>
          </p:cNvCxnSpPr>
          <p:nvPr/>
        </p:nvCxnSpPr>
        <p:spPr>
          <a:xfrm flipV="1">
            <a:off x="2838240" y="1462785"/>
            <a:ext cx="957626" cy="726375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sp>
        <p:nvSpPr>
          <p:cNvPr id="108" name="TextShape 9"/>
          <p:cNvSpPr txBox="1"/>
          <p:nvPr/>
        </p:nvSpPr>
        <p:spPr>
          <a:xfrm>
            <a:off x="3805082" y="1547589"/>
            <a:ext cx="2027318" cy="26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TenantNoIntraExtension</a:t>
            </a:r>
            <a:endParaRPr dirty="0"/>
          </a:p>
        </p:txBody>
      </p:sp>
      <p:cxnSp>
        <p:nvCxnSpPr>
          <p:cNvPr id="109" name="Line 36"/>
          <p:cNvCxnSpPr>
            <a:stCxn id="40" idx="3"/>
            <a:endCxn id="108" idx="1"/>
          </p:cNvCxnSpPr>
          <p:nvPr/>
        </p:nvCxnSpPr>
        <p:spPr>
          <a:xfrm flipV="1">
            <a:off x="2838240" y="1678809"/>
            <a:ext cx="966842" cy="510351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sp>
        <p:nvSpPr>
          <p:cNvPr id="110" name="TextShape 18"/>
          <p:cNvSpPr txBox="1"/>
          <p:nvPr/>
        </p:nvSpPr>
        <p:spPr>
          <a:xfrm>
            <a:off x="8109360" y="2772000"/>
            <a:ext cx="2259544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Courier New"/>
              </a:rPr>
              <a:t>Item</a:t>
            </a:r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CategoryNameExisting</a:t>
            </a:r>
            <a:endParaRPr dirty="0"/>
          </a:p>
        </p:txBody>
      </p:sp>
      <p:cxnSp>
        <p:nvCxnSpPr>
          <p:cNvPr id="111" name="Line 26"/>
          <p:cNvCxnSpPr>
            <a:stCxn id="83" idx="3"/>
            <a:endCxn id="110" idx="1"/>
          </p:cNvCxnSpPr>
          <p:nvPr/>
        </p:nvCxnSpPr>
        <p:spPr>
          <a:xfrm flipV="1">
            <a:off x="4296960" y="2945160"/>
            <a:ext cx="3812400" cy="92052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sp>
        <p:nvSpPr>
          <p:cNvPr id="112" name="TextShape 18"/>
          <p:cNvSpPr txBox="1"/>
          <p:nvPr/>
        </p:nvSpPr>
        <p:spPr>
          <a:xfrm>
            <a:off x="8109360" y="2987749"/>
            <a:ext cx="2259544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Courier New"/>
              </a:rPr>
              <a:t>Item</a:t>
            </a:r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CategoryUnknown</a:t>
            </a:r>
            <a:endParaRPr dirty="0"/>
          </a:p>
        </p:txBody>
      </p:sp>
      <p:cxnSp>
        <p:nvCxnSpPr>
          <p:cNvPr id="113" name="Line 26"/>
          <p:cNvCxnSpPr>
            <a:stCxn id="83" idx="3"/>
            <a:endCxn id="112" idx="1"/>
          </p:cNvCxnSpPr>
          <p:nvPr/>
        </p:nvCxnSpPr>
        <p:spPr>
          <a:xfrm flipV="1">
            <a:off x="4296960" y="3160909"/>
            <a:ext cx="3812400" cy="704771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sp>
        <p:nvSpPr>
          <p:cNvPr id="114" name="TextShape 18"/>
          <p:cNvSpPr txBox="1"/>
          <p:nvPr/>
        </p:nvSpPr>
        <p:spPr>
          <a:xfrm>
            <a:off x="6120000" y="2189520"/>
            <a:ext cx="18907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Courier New"/>
              </a:rPr>
              <a:t>Item</a:t>
            </a:r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NameExisting</a:t>
            </a:r>
            <a:endParaRPr dirty="0"/>
          </a:p>
        </p:txBody>
      </p:sp>
      <p:cxnSp>
        <p:nvCxnSpPr>
          <p:cNvPr id="115" name="Line 25"/>
          <p:cNvCxnSpPr>
            <a:stCxn id="53" idx="3"/>
            <a:endCxn id="114" idx="1"/>
          </p:cNvCxnSpPr>
          <p:nvPr/>
        </p:nvCxnSpPr>
        <p:spPr>
          <a:xfrm flipV="1">
            <a:off x="4368960" y="2362680"/>
            <a:ext cx="1751040" cy="103500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sp>
        <p:nvSpPr>
          <p:cNvPr id="116" name="TextShape 18"/>
          <p:cNvSpPr txBox="1"/>
          <p:nvPr/>
        </p:nvSpPr>
        <p:spPr>
          <a:xfrm>
            <a:off x="9258691" y="3271663"/>
            <a:ext cx="2259544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Courier New"/>
              </a:rPr>
              <a:t>Item</a:t>
            </a:r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ScopeNameExisting</a:t>
            </a:r>
            <a:endParaRPr dirty="0"/>
          </a:p>
        </p:txBody>
      </p:sp>
      <p:cxnSp>
        <p:nvCxnSpPr>
          <p:cNvPr id="117" name="Line 26"/>
          <p:cNvCxnSpPr>
            <a:stCxn id="54" idx="3"/>
            <a:endCxn id="116" idx="1"/>
          </p:cNvCxnSpPr>
          <p:nvPr/>
        </p:nvCxnSpPr>
        <p:spPr>
          <a:xfrm flipV="1">
            <a:off x="4368960" y="3444823"/>
            <a:ext cx="4889731" cy="155177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sp>
        <p:nvSpPr>
          <p:cNvPr id="118" name="TextShape 18"/>
          <p:cNvSpPr txBox="1"/>
          <p:nvPr/>
        </p:nvSpPr>
        <p:spPr>
          <a:xfrm>
            <a:off x="9258691" y="3419797"/>
            <a:ext cx="2259544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Courier New"/>
              </a:rPr>
              <a:t>Item</a:t>
            </a:r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ScopeUnknown</a:t>
            </a:r>
            <a:endParaRPr dirty="0"/>
          </a:p>
        </p:txBody>
      </p:sp>
      <p:cxnSp>
        <p:nvCxnSpPr>
          <p:cNvPr id="119" name="Line 26"/>
          <p:cNvCxnSpPr>
            <a:stCxn id="54" idx="3"/>
            <a:endCxn id="118" idx="1"/>
          </p:cNvCxnSpPr>
          <p:nvPr/>
        </p:nvCxnSpPr>
        <p:spPr>
          <a:xfrm flipV="1">
            <a:off x="4368960" y="3592957"/>
            <a:ext cx="4889731" cy="7043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sp>
        <p:nvSpPr>
          <p:cNvPr id="120" name="TextShape 20"/>
          <p:cNvSpPr txBox="1"/>
          <p:nvPr/>
        </p:nvSpPr>
        <p:spPr>
          <a:xfrm>
            <a:off x="8109360" y="4097607"/>
            <a:ext cx="2592768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Courier New"/>
              </a:rPr>
              <a:t>Item</a:t>
            </a:r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AssignmentExisting</a:t>
            </a:r>
            <a:endParaRPr dirty="0"/>
          </a:p>
        </p:txBody>
      </p:sp>
      <p:cxnSp>
        <p:nvCxnSpPr>
          <p:cNvPr id="121" name="Line 27"/>
          <p:cNvCxnSpPr>
            <a:stCxn id="55" idx="3"/>
            <a:endCxn id="120" idx="1"/>
          </p:cNvCxnSpPr>
          <p:nvPr/>
        </p:nvCxnSpPr>
        <p:spPr>
          <a:xfrm>
            <a:off x="4398120" y="4117680"/>
            <a:ext cx="3711240" cy="125007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sp>
        <p:nvSpPr>
          <p:cNvPr id="122" name="TextShape 21"/>
          <p:cNvSpPr txBox="1"/>
          <p:nvPr/>
        </p:nvSpPr>
        <p:spPr>
          <a:xfrm>
            <a:off x="3284880" y="4441629"/>
            <a:ext cx="11073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 dirty="0" err="1" smtClean="0">
                <a:latin typeface="Arial"/>
              </a:rPr>
              <a:t>Metarule</a:t>
            </a:r>
            <a:endParaRPr dirty="0"/>
          </a:p>
        </p:txBody>
      </p:sp>
      <p:cxnSp>
        <p:nvCxnSpPr>
          <p:cNvPr id="123" name="Line 34"/>
          <p:cNvCxnSpPr>
            <a:stCxn id="41" idx="3"/>
            <a:endCxn id="122" idx="1"/>
          </p:cNvCxnSpPr>
          <p:nvPr/>
        </p:nvCxnSpPr>
        <p:spPr>
          <a:xfrm>
            <a:off x="2737800" y="4002840"/>
            <a:ext cx="547080" cy="611949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sp>
        <p:nvSpPr>
          <p:cNvPr id="125" name="TextShape 20"/>
          <p:cNvSpPr txBox="1"/>
          <p:nvPr/>
        </p:nvSpPr>
        <p:spPr>
          <a:xfrm>
            <a:off x="8208664" y="4427909"/>
            <a:ext cx="2592768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AggregationAlgorithmNotExisting</a:t>
            </a:r>
            <a:endParaRPr dirty="0"/>
          </a:p>
        </p:txBody>
      </p:sp>
      <p:sp>
        <p:nvSpPr>
          <p:cNvPr id="126" name="TextShape 20"/>
          <p:cNvSpPr txBox="1"/>
          <p:nvPr/>
        </p:nvSpPr>
        <p:spPr>
          <a:xfrm>
            <a:off x="8208664" y="4643933"/>
            <a:ext cx="2592768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AggregationAlgorithmUnknown</a:t>
            </a:r>
            <a:endParaRPr dirty="0"/>
          </a:p>
        </p:txBody>
      </p:sp>
      <p:cxnSp>
        <p:nvCxnSpPr>
          <p:cNvPr id="128" name="Line 27"/>
          <p:cNvCxnSpPr>
            <a:endCxn id="125" idx="1"/>
          </p:cNvCxnSpPr>
          <p:nvPr/>
        </p:nvCxnSpPr>
        <p:spPr>
          <a:xfrm>
            <a:off x="4109141" y="4555792"/>
            <a:ext cx="4099523" cy="17197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129" name="Line 27"/>
          <p:cNvCxnSpPr>
            <a:stCxn id="122" idx="3"/>
          </p:cNvCxnSpPr>
          <p:nvPr/>
        </p:nvCxnSpPr>
        <p:spPr>
          <a:xfrm>
            <a:off x="4392240" y="4614789"/>
            <a:ext cx="3960480" cy="173211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sp>
        <p:nvSpPr>
          <p:cNvPr id="133" name="TextShape 20"/>
          <p:cNvSpPr txBox="1"/>
          <p:nvPr/>
        </p:nvSpPr>
        <p:spPr>
          <a:xfrm>
            <a:off x="9140103" y="4934158"/>
            <a:ext cx="2592768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SubMetaRuleExisting</a:t>
            </a:r>
            <a:endParaRPr dirty="0"/>
          </a:p>
        </p:txBody>
      </p:sp>
      <p:sp>
        <p:nvSpPr>
          <p:cNvPr id="134" name="TextShape 20"/>
          <p:cNvSpPr txBox="1"/>
          <p:nvPr/>
        </p:nvSpPr>
        <p:spPr>
          <a:xfrm>
            <a:off x="9144768" y="5145861"/>
            <a:ext cx="2592768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SubMetaRuleNameExisting</a:t>
            </a:r>
            <a:endParaRPr dirty="0"/>
          </a:p>
        </p:txBody>
      </p:sp>
      <p:cxnSp>
        <p:nvCxnSpPr>
          <p:cNvPr id="135" name="Line 27"/>
          <p:cNvCxnSpPr>
            <a:stCxn id="122" idx="3"/>
            <a:endCxn id="133" idx="1"/>
          </p:cNvCxnSpPr>
          <p:nvPr/>
        </p:nvCxnSpPr>
        <p:spPr>
          <a:xfrm>
            <a:off x="4392240" y="4614789"/>
            <a:ext cx="4747863" cy="464449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138" name="Line 27"/>
          <p:cNvCxnSpPr>
            <a:stCxn id="122" idx="3"/>
            <a:endCxn id="134" idx="1"/>
          </p:cNvCxnSpPr>
          <p:nvPr/>
        </p:nvCxnSpPr>
        <p:spPr>
          <a:xfrm>
            <a:off x="4392240" y="4614789"/>
            <a:ext cx="4752528" cy="676152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sp>
        <p:nvSpPr>
          <p:cNvPr id="141" name="TextShape 20"/>
          <p:cNvSpPr txBox="1"/>
          <p:nvPr/>
        </p:nvSpPr>
        <p:spPr>
          <a:xfrm>
            <a:off x="9144288" y="5361885"/>
            <a:ext cx="2592768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SubMetaRuleUnknown</a:t>
            </a:r>
            <a:endParaRPr dirty="0"/>
          </a:p>
        </p:txBody>
      </p:sp>
      <p:cxnSp>
        <p:nvCxnSpPr>
          <p:cNvPr id="142" name="Line 27"/>
          <p:cNvCxnSpPr>
            <a:stCxn id="122" idx="3"/>
            <a:endCxn id="141" idx="1"/>
          </p:cNvCxnSpPr>
          <p:nvPr/>
        </p:nvCxnSpPr>
        <p:spPr>
          <a:xfrm>
            <a:off x="4392240" y="4614789"/>
            <a:ext cx="4752048" cy="892176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sp>
        <p:nvSpPr>
          <p:cNvPr id="146" name="TextShape 23"/>
          <p:cNvSpPr txBox="1"/>
          <p:nvPr/>
        </p:nvSpPr>
        <p:spPr>
          <a:xfrm>
            <a:off x="8120160" y="3812760"/>
            <a:ext cx="143208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RuleExisting</a:t>
            </a:r>
            <a:endParaRPr dirty="0"/>
          </a:p>
        </p:txBody>
      </p:sp>
      <p:cxnSp>
        <p:nvCxnSpPr>
          <p:cNvPr id="147" name="Line 28"/>
          <p:cNvCxnSpPr>
            <a:stCxn id="59" idx="3"/>
            <a:endCxn id="146" idx="1"/>
          </p:cNvCxnSpPr>
          <p:nvPr/>
        </p:nvCxnSpPr>
        <p:spPr>
          <a:xfrm flipV="1">
            <a:off x="4392000" y="3957840"/>
            <a:ext cx="3728160" cy="39816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75</Words>
  <Application>Microsoft Office PowerPoint</Application>
  <PresentationFormat>Personnalisé</PresentationFormat>
  <Paragraphs>53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Office Theme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HE Ruan IMT/OLPS</cp:lastModifiedBy>
  <cp:revision>24</cp:revision>
  <dcterms:modified xsi:type="dcterms:W3CDTF">2015-07-20T17:42:28Z</dcterms:modified>
</cp:coreProperties>
</file>