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A3F2D50-6F0F-4214-9C87-760622D90E27}" type="slidenum">
              <a:rPr lang="en-GB" sz="1400">
                <a:latin typeface="Times New Roman"/>
              </a:r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44000" y="1368000"/>
            <a:ext cx="1258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MoonError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972000" y="2016000"/>
            <a:ext cx="1866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TenantException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972000" y="3829680"/>
            <a:ext cx="1765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AuthzException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972000" y="5112000"/>
            <a:ext cx="1828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AdminException</a:t>
            </a:r>
            <a:endParaRPr/>
          </a:p>
        </p:txBody>
      </p:sp>
      <p:cxnSp>
        <p:nvCxnSpPr>
          <p:cNvPr id="43" name="Line 5"/>
          <p:cNvCxnSpPr>
            <a:stCxn id="39" idx="2"/>
            <a:endCxn id="40" idx="1"/>
          </p:cNvCxnSpPr>
          <p:nvPr/>
        </p:nvCxnSpPr>
        <p:spPr>
          <a:xfrm>
            <a:off x="772920" y="1714320"/>
            <a:ext cx="199440" cy="47520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4" name="Line 6"/>
          <p:cNvCxnSpPr>
            <a:stCxn id="39" idx="2"/>
            <a:endCxn id="41" idx="1"/>
          </p:cNvCxnSpPr>
          <p:nvPr/>
        </p:nvCxnSpPr>
        <p:spPr>
          <a:xfrm>
            <a:off x="772920" y="1714320"/>
            <a:ext cx="199440" cy="2288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cxnSp>
        <p:nvCxnSpPr>
          <p:cNvPr id="45" name="Line 7"/>
          <p:cNvCxnSpPr>
            <a:stCxn id="39" idx="2"/>
            <a:endCxn id="42" idx="1"/>
          </p:cNvCxnSpPr>
          <p:nvPr/>
        </p:nvCxnSpPr>
        <p:spPr>
          <a:xfrm>
            <a:off x="772920" y="1714320"/>
            <a:ext cx="199440" cy="357120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46" name="TextShape 8"/>
          <p:cNvSpPr txBox="1"/>
          <p:nvPr/>
        </p:nvSpPr>
        <p:spPr>
          <a:xfrm>
            <a:off x="3898800" y="1248480"/>
            <a:ext cx="139644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6600"/>
                </a:solidFill>
                <a:latin typeface="Arial"/>
              </a:rPr>
              <a:t>TenantDictEmpty</a:t>
            </a:r>
            <a:endParaRPr dirty="0"/>
          </a:p>
        </p:txBody>
      </p:sp>
      <p:sp>
        <p:nvSpPr>
          <p:cNvPr id="47" name="TextShape 9"/>
          <p:cNvSpPr txBox="1"/>
          <p:nvPr/>
        </p:nvSpPr>
        <p:spPr>
          <a:xfrm>
            <a:off x="3872520" y="1753560"/>
            <a:ext cx="131148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TenantUnknown</a:t>
            </a:r>
            <a:endParaRPr dirty="0"/>
          </a:p>
        </p:txBody>
      </p:sp>
      <p:sp>
        <p:nvSpPr>
          <p:cNvPr id="48" name="TextShape 10"/>
          <p:cNvSpPr txBox="1"/>
          <p:nvPr/>
        </p:nvSpPr>
        <p:spPr>
          <a:xfrm>
            <a:off x="972000" y="2425680"/>
            <a:ext cx="2640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IntraExtensionException</a:t>
            </a:r>
            <a:endParaRPr/>
          </a:p>
        </p:txBody>
      </p:sp>
      <p:cxnSp>
        <p:nvCxnSpPr>
          <p:cNvPr id="49" name="Line 11"/>
          <p:cNvCxnSpPr>
            <a:stCxn id="39" idx="2"/>
            <a:endCxn id="48" idx="1"/>
          </p:cNvCxnSpPr>
          <p:nvPr/>
        </p:nvCxnSpPr>
        <p:spPr>
          <a:xfrm>
            <a:off x="772920" y="1714320"/>
            <a:ext cx="199440" cy="88488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50" name="TextShape 12"/>
          <p:cNvSpPr txBox="1"/>
          <p:nvPr/>
        </p:nvSpPr>
        <p:spPr>
          <a:xfrm>
            <a:off x="6212880" y="1969920"/>
            <a:ext cx="190728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FF6600"/>
                </a:solidFill>
                <a:latin typeface="Arial"/>
              </a:rPr>
              <a:t>IntraExtensionUnMapped</a:t>
            </a:r>
            <a:endParaRPr/>
          </a:p>
        </p:txBody>
      </p:sp>
      <p:sp>
        <p:nvSpPr>
          <p:cNvPr id="51" name="TextShape 13"/>
          <p:cNvSpPr txBox="1"/>
          <p:nvPr/>
        </p:nvSpPr>
        <p:spPr>
          <a:xfrm>
            <a:off x="6212880" y="2221920"/>
            <a:ext cx="207540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IntraExtensionUnknown</a:t>
            </a:r>
            <a:endParaRPr dirty="0"/>
          </a:p>
        </p:txBody>
      </p:sp>
      <p:sp>
        <p:nvSpPr>
          <p:cNvPr id="52" name="TextShape 14"/>
          <p:cNvSpPr txBox="1"/>
          <p:nvPr/>
        </p:nvSpPr>
        <p:spPr>
          <a:xfrm>
            <a:off x="6213240" y="2510280"/>
            <a:ext cx="2075040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FF3333"/>
                </a:solidFill>
                <a:latin typeface="Arial"/>
              </a:rPr>
              <a:t>IntraExtensionCreationError</a:t>
            </a:r>
            <a:endParaRPr/>
          </a:p>
        </p:txBody>
      </p:sp>
      <p:sp>
        <p:nvSpPr>
          <p:cNvPr id="53" name="TextShape 15"/>
          <p:cNvSpPr txBox="1"/>
          <p:nvPr/>
        </p:nvSpPr>
        <p:spPr>
          <a:xfrm>
            <a:off x="3284640" y="322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>
                <a:latin typeface="Arial"/>
              </a:rPr>
              <a:t>Perimeter</a:t>
            </a:r>
            <a:endParaRPr dirty="0"/>
          </a:p>
        </p:txBody>
      </p:sp>
      <p:sp>
        <p:nvSpPr>
          <p:cNvPr id="54" name="TextShape 16"/>
          <p:cNvSpPr txBox="1"/>
          <p:nvPr/>
        </p:nvSpPr>
        <p:spPr>
          <a:xfrm>
            <a:off x="3284640" y="342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55" name="TextShape 17"/>
          <p:cNvSpPr txBox="1"/>
          <p:nvPr/>
        </p:nvSpPr>
        <p:spPr>
          <a:xfrm>
            <a:off x="3284640" y="3944520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56" name="TextShape 18"/>
          <p:cNvSpPr txBox="1"/>
          <p:nvPr/>
        </p:nvSpPr>
        <p:spPr>
          <a:xfrm>
            <a:off x="6462000" y="2972487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>
                <a:solidFill>
                  <a:srgbClr val="FF3333"/>
                </a:solidFill>
                <a:latin typeface="Arial"/>
              </a:rPr>
              <a:t>Unknown</a:t>
            </a:r>
            <a:endParaRPr dirty="0"/>
          </a:p>
        </p:txBody>
      </p:sp>
      <p:sp>
        <p:nvSpPr>
          <p:cNvPr id="57" name="TextShape 19"/>
          <p:cNvSpPr txBox="1"/>
          <p:nvPr/>
        </p:nvSpPr>
        <p:spPr>
          <a:xfrm>
            <a:off x="6552000" y="3237480"/>
            <a:ext cx="34178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6600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6600"/>
                </a:solidFill>
                <a:latin typeface="Arial"/>
              </a:rPr>
              <a:t>AssignmentOutOfScope</a:t>
            </a:r>
            <a:endParaRPr dirty="0"/>
          </a:p>
        </p:txBody>
      </p:sp>
      <p:sp>
        <p:nvSpPr>
          <p:cNvPr id="58" name="TextShape 20"/>
          <p:cNvSpPr txBox="1"/>
          <p:nvPr/>
        </p:nvSpPr>
        <p:spPr>
          <a:xfrm>
            <a:off x="6552000" y="3489480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AssignmentUnknown</a:t>
            </a:r>
            <a:endParaRPr dirty="0"/>
          </a:p>
        </p:txBody>
      </p:sp>
      <p:sp>
        <p:nvSpPr>
          <p:cNvPr id="59" name="TextShape 21"/>
          <p:cNvSpPr txBox="1"/>
          <p:nvPr/>
        </p:nvSpPr>
        <p:spPr>
          <a:xfrm>
            <a:off x="3284640" y="418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smtClean="0">
                <a:latin typeface="Arial"/>
              </a:rPr>
              <a:t>Rule</a:t>
            </a:r>
            <a:endParaRPr dirty="0"/>
          </a:p>
        </p:txBody>
      </p:sp>
      <p:sp>
        <p:nvSpPr>
          <p:cNvPr id="60" name="TextShape 22"/>
          <p:cNvSpPr txBox="1"/>
          <p:nvPr/>
        </p:nvSpPr>
        <p:spPr>
          <a:xfrm>
            <a:off x="6552000" y="3741840"/>
            <a:ext cx="17107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6600"/>
                </a:solidFill>
                <a:latin typeface="Arial"/>
              </a:rPr>
              <a:t>RuleOKNotExisting</a:t>
            </a:r>
            <a:endParaRPr dirty="0"/>
          </a:p>
        </p:txBody>
      </p:sp>
      <p:sp>
        <p:nvSpPr>
          <p:cNvPr id="61" name="TextShape 23"/>
          <p:cNvSpPr txBox="1"/>
          <p:nvPr/>
        </p:nvSpPr>
        <p:spPr>
          <a:xfrm>
            <a:off x="6552000" y="3957840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  <a:latin typeface="Arial"/>
              </a:rPr>
              <a:t>RuleKOExisting</a:t>
            </a:r>
            <a:endParaRPr dirty="0"/>
          </a:p>
        </p:txBody>
      </p:sp>
      <p:sp>
        <p:nvSpPr>
          <p:cNvPr id="62" name="TextShape 24"/>
          <p:cNvSpPr txBox="1"/>
          <p:nvPr/>
        </p:nvSpPr>
        <p:spPr>
          <a:xfrm>
            <a:off x="6552000" y="4173840"/>
            <a:ext cx="129312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FF3333"/>
                </a:solidFill>
                <a:latin typeface="Arial"/>
              </a:rPr>
              <a:t>RuleUnknown</a:t>
            </a:r>
            <a:endParaRPr/>
          </a:p>
        </p:txBody>
      </p:sp>
      <p:cxnSp>
        <p:nvCxnSpPr>
          <p:cNvPr id="63" name="Line 25"/>
          <p:cNvCxnSpPr>
            <a:stCxn id="53" idx="3"/>
            <a:endCxn id="56" idx="1"/>
          </p:cNvCxnSpPr>
          <p:nvPr/>
        </p:nvCxnSpPr>
        <p:spPr>
          <a:xfrm flipV="1">
            <a:off x="4368960" y="3145647"/>
            <a:ext cx="2093040" cy="252033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4" name="Line 26"/>
          <p:cNvCxnSpPr>
            <a:stCxn id="54" idx="3"/>
            <a:endCxn id="57" idx="1"/>
          </p:cNvCxnSpPr>
          <p:nvPr/>
        </p:nvCxnSpPr>
        <p:spPr>
          <a:xfrm flipV="1">
            <a:off x="4368960" y="3382560"/>
            <a:ext cx="2183400" cy="2178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5" name="Line 27"/>
          <p:cNvCxnSpPr>
            <a:stCxn id="55" idx="3"/>
            <a:endCxn id="58" idx="1"/>
          </p:cNvCxnSpPr>
          <p:nvPr/>
        </p:nvCxnSpPr>
        <p:spPr>
          <a:xfrm flipV="1">
            <a:off x="4398120" y="3634560"/>
            <a:ext cx="2153880" cy="4831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6" name="Line 28"/>
          <p:cNvCxnSpPr>
            <a:stCxn id="59" idx="3"/>
            <a:endCxn id="60" idx="1"/>
          </p:cNvCxnSpPr>
          <p:nvPr/>
        </p:nvCxnSpPr>
        <p:spPr>
          <a:xfrm flipV="1">
            <a:off x="4392000" y="3886920"/>
            <a:ext cx="2160360" cy="469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7" name="Line 29"/>
          <p:cNvCxnSpPr>
            <a:stCxn id="59" idx="3"/>
            <a:endCxn id="61" idx="1"/>
          </p:cNvCxnSpPr>
          <p:nvPr/>
        </p:nvCxnSpPr>
        <p:spPr>
          <a:xfrm flipV="1">
            <a:off x="4392000" y="4102920"/>
            <a:ext cx="2160360" cy="253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8" name="Line 30"/>
          <p:cNvCxnSpPr>
            <a:stCxn id="59" idx="3"/>
            <a:endCxn id="62" idx="1"/>
          </p:cNvCxnSpPr>
          <p:nvPr/>
        </p:nvCxnSpPr>
        <p:spPr>
          <a:xfrm flipV="1">
            <a:off x="4392000" y="4318920"/>
            <a:ext cx="2160360" cy="374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69" name="Line 31"/>
          <p:cNvCxnSpPr>
            <a:stCxn id="41" idx="3"/>
            <a:endCxn id="53" idx="1"/>
          </p:cNvCxnSpPr>
          <p:nvPr/>
        </p:nvCxnSpPr>
        <p:spPr>
          <a:xfrm flipV="1">
            <a:off x="2737800" y="3397680"/>
            <a:ext cx="547200" cy="605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0" name="Line 32"/>
          <p:cNvCxnSpPr>
            <a:stCxn id="41" idx="3"/>
            <a:endCxn id="54" idx="1"/>
          </p:cNvCxnSpPr>
          <p:nvPr/>
        </p:nvCxnSpPr>
        <p:spPr>
          <a:xfrm flipV="1">
            <a:off x="2737800" y="3600000"/>
            <a:ext cx="547200" cy="403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1" name="Line 33"/>
          <p:cNvCxnSpPr>
            <a:stCxn id="41" idx="3"/>
            <a:endCxn id="55" idx="1"/>
          </p:cNvCxnSpPr>
          <p:nvPr/>
        </p:nvCxnSpPr>
        <p:spPr>
          <a:xfrm>
            <a:off x="2737800" y="4002840"/>
            <a:ext cx="547200" cy="1152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2" name="Line 34"/>
          <p:cNvCxnSpPr>
            <a:stCxn id="41" idx="3"/>
            <a:endCxn id="59" idx="1"/>
          </p:cNvCxnSpPr>
          <p:nvPr/>
        </p:nvCxnSpPr>
        <p:spPr>
          <a:xfrm>
            <a:off x="2737800" y="4002840"/>
            <a:ext cx="547200" cy="353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3" name="Line 35"/>
          <p:cNvCxnSpPr>
            <a:stCxn id="40" idx="3"/>
            <a:endCxn id="46" idx="1"/>
          </p:cNvCxnSpPr>
          <p:nvPr/>
        </p:nvCxnSpPr>
        <p:spPr>
          <a:xfrm flipV="1">
            <a:off x="2838240" y="1379700"/>
            <a:ext cx="1060560" cy="8094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4" name="Line 36"/>
          <p:cNvCxnSpPr>
            <a:stCxn id="40" idx="3"/>
            <a:endCxn id="47" idx="1"/>
          </p:cNvCxnSpPr>
          <p:nvPr/>
        </p:nvCxnSpPr>
        <p:spPr>
          <a:xfrm flipV="1">
            <a:off x="2838240" y="1884600"/>
            <a:ext cx="1034640" cy="3049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5" name="Line 37"/>
          <p:cNvCxnSpPr>
            <a:stCxn id="48" idx="3"/>
            <a:endCxn id="50" idx="1"/>
          </p:cNvCxnSpPr>
          <p:nvPr/>
        </p:nvCxnSpPr>
        <p:spPr>
          <a:xfrm flipV="1">
            <a:off x="3612600" y="2100960"/>
            <a:ext cx="2600640" cy="4982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6" name="Line 38"/>
          <p:cNvCxnSpPr>
            <a:stCxn id="48" idx="3"/>
            <a:endCxn id="51" idx="1"/>
          </p:cNvCxnSpPr>
          <p:nvPr/>
        </p:nvCxnSpPr>
        <p:spPr>
          <a:xfrm flipV="1">
            <a:off x="3612600" y="2353140"/>
            <a:ext cx="2600280" cy="2457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77" name="Line 39"/>
          <p:cNvCxnSpPr>
            <a:stCxn id="48" idx="3"/>
            <a:endCxn id="52" idx="1"/>
          </p:cNvCxnSpPr>
          <p:nvPr/>
        </p:nvCxnSpPr>
        <p:spPr>
          <a:xfrm>
            <a:off x="3612600" y="2598840"/>
            <a:ext cx="2601000" cy="4284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78" name="TextShape 40"/>
          <p:cNvSpPr txBox="1"/>
          <p:nvPr/>
        </p:nvSpPr>
        <p:spPr>
          <a:xfrm>
            <a:off x="6120000" y="4788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79" name="Line 41"/>
          <p:cNvCxnSpPr>
            <a:stCxn id="42" idx="3"/>
          </p:cNvCxnSpPr>
          <p:nvPr/>
        </p:nvCxnSpPr>
        <p:spPr>
          <a:xfrm flipV="1">
            <a:off x="2800080" y="5017680"/>
            <a:ext cx="556920" cy="2678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0" name="Line 42"/>
          <p:cNvCxnSpPr>
            <a:stCxn id="42" idx="3"/>
          </p:cNvCxnSpPr>
          <p:nvPr/>
        </p:nvCxnSpPr>
        <p:spPr>
          <a:xfrm flipV="1">
            <a:off x="2800080" y="5220000"/>
            <a:ext cx="556920" cy="6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1" name="Line 43"/>
          <p:cNvCxnSpPr>
            <a:stCxn id="42" idx="3"/>
          </p:cNvCxnSpPr>
          <p:nvPr/>
        </p:nvCxnSpPr>
        <p:spPr>
          <a:xfrm>
            <a:off x="2800080" y="5285160"/>
            <a:ext cx="556920" cy="452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2" name="Line 44"/>
          <p:cNvCxnSpPr>
            <a:stCxn id="42" idx="3"/>
          </p:cNvCxnSpPr>
          <p:nvPr/>
        </p:nvCxnSpPr>
        <p:spPr>
          <a:xfrm>
            <a:off x="2800080" y="5285160"/>
            <a:ext cx="556920" cy="69120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3" name="TextShape 45"/>
          <p:cNvSpPr txBox="1"/>
          <p:nvPr/>
        </p:nvSpPr>
        <p:spPr>
          <a:xfrm>
            <a:off x="3284640" y="3692520"/>
            <a:ext cx="1012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  <p:cxnSp>
        <p:nvCxnSpPr>
          <p:cNvPr id="84" name="Line 46"/>
          <p:cNvCxnSpPr>
            <a:stCxn id="42" idx="3"/>
          </p:cNvCxnSpPr>
          <p:nvPr/>
        </p:nvCxnSpPr>
        <p:spPr>
          <a:xfrm>
            <a:off x="2800080" y="5285160"/>
            <a:ext cx="556920" cy="200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5" name="TextShape 47"/>
          <p:cNvSpPr txBox="1"/>
          <p:nvPr/>
        </p:nvSpPr>
        <p:spPr>
          <a:xfrm>
            <a:off x="612000" y="6408000"/>
            <a:ext cx="3807720" cy="11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Item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are {Subject, Object, Action}</a:t>
            </a:r>
            <a:endParaRPr/>
          </a:p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Request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are {Read, Add, Del}</a:t>
            </a:r>
            <a:endParaRPr/>
          </a:p>
          <a:p>
            <a:r>
              <a:rPr lang="en-GB" sz="1400" b="1" i="1">
                <a:solidFill>
                  <a:srgbClr val="FF6600"/>
                </a:solidFill>
                <a:latin typeface="Courier New"/>
              </a:rPr>
              <a:t>Warning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  <a:p>
            <a:r>
              <a:rPr lang="en-GB" sz="1400" b="1" i="1">
                <a:solidFill>
                  <a:srgbClr val="FF3333"/>
                </a:solidFill>
                <a:latin typeface="Courier New"/>
              </a:rPr>
              <a:t>Error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  <a:p>
            <a:r>
              <a:rPr lang="en-GB" sz="1400" b="1" i="1">
                <a:solidFill>
                  <a:srgbClr val="006600"/>
                </a:solidFill>
                <a:latin typeface="Courier New"/>
              </a:rPr>
              <a:t>Authz</a:t>
            </a:r>
            <a:r>
              <a:rPr lang="en-GB" sz="1400" i="1">
                <a:solidFill>
                  <a:srgbClr val="808080"/>
                </a:solidFill>
                <a:latin typeface="Courier New"/>
              </a:rPr>
              <a:t> exceptions</a:t>
            </a:r>
            <a:endParaRPr/>
          </a:p>
        </p:txBody>
      </p:sp>
      <p:cxnSp>
        <p:nvCxnSpPr>
          <p:cNvPr id="86" name="Line 48"/>
          <p:cNvCxnSpPr>
            <a:endCxn id="78" idx="1"/>
          </p:cNvCxnSpPr>
          <p:nvPr/>
        </p:nvCxnSpPr>
        <p:spPr>
          <a:xfrm flipV="1">
            <a:off x="4440960" y="4933080"/>
            <a:ext cx="1679400" cy="849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7" name="TextShape 49"/>
          <p:cNvSpPr txBox="1"/>
          <p:nvPr/>
        </p:nvSpPr>
        <p:spPr>
          <a:xfrm>
            <a:off x="6120000" y="5076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CategoryScope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88" name="Line 50"/>
          <p:cNvCxnSpPr>
            <a:endCxn id="87" idx="1"/>
          </p:cNvCxnSpPr>
          <p:nvPr/>
        </p:nvCxnSpPr>
        <p:spPr>
          <a:xfrm>
            <a:off x="4440960" y="5220000"/>
            <a:ext cx="1679400" cy="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9" name="TextShape 51"/>
          <p:cNvSpPr txBox="1"/>
          <p:nvPr/>
        </p:nvSpPr>
        <p:spPr>
          <a:xfrm>
            <a:off x="6120000" y="5364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0" name="Line 52"/>
          <p:cNvCxnSpPr>
            <a:endCxn id="89" idx="1"/>
          </p:cNvCxnSpPr>
          <p:nvPr/>
        </p:nvCxnSpPr>
        <p:spPr>
          <a:xfrm>
            <a:off x="4464000" y="5485680"/>
            <a:ext cx="1656360" cy="23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1" name="TextShape 53"/>
          <p:cNvSpPr txBox="1"/>
          <p:nvPr/>
        </p:nvSpPr>
        <p:spPr>
          <a:xfrm>
            <a:off x="6120000" y="5688000"/>
            <a:ext cx="3600000" cy="43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Courier New"/>
              </a:rPr>
              <a:t>Item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CategoryAssignment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2" name="Line 54"/>
          <p:cNvCxnSpPr>
            <a:endCxn id="91" idx="1"/>
          </p:cNvCxnSpPr>
          <p:nvPr/>
        </p:nvCxnSpPr>
        <p:spPr>
          <a:xfrm>
            <a:off x="4470120" y="5737680"/>
            <a:ext cx="1650240" cy="1677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3" name="TextShape 55"/>
          <p:cNvSpPr txBox="1"/>
          <p:nvPr/>
        </p:nvSpPr>
        <p:spPr>
          <a:xfrm>
            <a:off x="6120000" y="601200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Arial"/>
              </a:rPr>
              <a:t>Rule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94" name="Line 56"/>
          <p:cNvCxnSpPr>
            <a:endCxn id="93" idx="1"/>
          </p:cNvCxnSpPr>
          <p:nvPr/>
        </p:nvCxnSpPr>
        <p:spPr>
          <a:xfrm>
            <a:off x="4464000" y="5976000"/>
            <a:ext cx="1656360" cy="18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5" name="TextShape 57"/>
          <p:cNvSpPr txBox="1"/>
          <p:nvPr/>
        </p:nvSpPr>
        <p:spPr>
          <a:xfrm>
            <a:off x="3816000" y="504000"/>
            <a:ext cx="313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>
                <a:latin typeface="Arial"/>
              </a:rPr>
              <a:t>Moon hierarchical exceptions</a:t>
            </a:r>
            <a:endParaRPr/>
          </a:p>
        </p:txBody>
      </p:sp>
      <p:sp>
        <p:nvSpPr>
          <p:cNvPr id="96" name="TextShape 58"/>
          <p:cNvSpPr txBox="1"/>
          <p:nvPr/>
        </p:nvSpPr>
        <p:spPr>
          <a:xfrm>
            <a:off x="216360" y="6192360"/>
            <a:ext cx="103428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b="1" i="1">
                <a:solidFill>
                  <a:srgbClr val="808080"/>
                </a:solidFill>
                <a:latin typeface="Courier New"/>
              </a:rPr>
              <a:t>Legend: </a:t>
            </a:r>
            <a:endParaRPr/>
          </a:p>
        </p:txBody>
      </p:sp>
      <p:sp>
        <p:nvSpPr>
          <p:cNvPr id="97" name="TextShape 59"/>
          <p:cNvSpPr txBox="1"/>
          <p:nvPr/>
        </p:nvSpPr>
        <p:spPr>
          <a:xfrm>
            <a:off x="3356640" y="484452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Perimeter</a:t>
            </a:r>
            <a:endParaRPr/>
          </a:p>
        </p:txBody>
      </p:sp>
      <p:sp>
        <p:nvSpPr>
          <p:cNvPr id="98" name="TextShape 60"/>
          <p:cNvSpPr txBox="1"/>
          <p:nvPr/>
        </p:nvSpPr>
        <p:spPr>
          <a:xfrm>
            <a:off x="3356640" y="5046840"/>
            <a:ext cx="1084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Scope</a:t>
            </a:r>
            <a:endParaRPr/>
          </a:p>
        </p:txBody>
      </p:sp>
      <p:sp>
        <p:nvSpPr>
          <p:cNvPr id="99" name="TextShape 61"/>
          <p:cNvSpPr txBox="1"/>
          <p:nvPr/>
        </p:nvSpPr>
        <p:spPr>
          <a:xfrm>
            <a:off x="3356640" y="5564520"/>
            <a:ext cx="1113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Assignment</a:t>
            </a:r>
            <a:endParaRPr/>
          </a:p>
        </p:txBody>
      </p:sp>
      <p:sp>
        <p:nvSpPr>
          <p:cNvPr id="100" name="TextShape 62"/>
          <p:cNvSpPr txBox="1"/>
          <p:nvPr/>
        </p:nvSpPr>
        <p:spPr>
          <a:xfrm>
            <a:off x="3356640" y="580284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Rule</a:t>
            </a:r>
            <a:endParaRPr/>
          </a:p>
        </p:txBody>
      </p:sp>
      <p:sp>
        <p:nvSpPr>
          <p:cNvPr id="101" name="TextShape 63"/>
          <p:cNvSpPr txBox="1"/>
          <p:nvPr/>
        </p:nvSpPr>
        <p:spPr>
          <a:xfrm>
            <a:off x="3356640" y="531252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Metadata</a:t>
            </a:r>
            <a:endParaRPr/>
          </a:p>
        </p:txBody>
      </p:sp>
      <p:sp>
        <p:nvSpPr>
          <p:cNvPr id="102" name="TextShape 64"/>
          <p:cNvSpPr txBox="1"/>
          <p:nvPr/>
        </p:nvSpPr>
        <p:spPr>
          <a:xfrm>
            <a:off x="6120000" y="6264360"/>
            <a:ext cx="338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>
                <a:solidFill>
                  <a:srgbClr val="006600"/>
                </a:solidFill>
                <a:latin typeface="Arial"/>
              </a:rPr>
              <a:t>MetaRule</a:t>
            </a:r>
            <a:r>
              <a:rPr lang="en-GB" sz="1200">
                <a:solidFill>
                  <a:srgbClr val="006600"/>
                </a:solidFill>
                <a:latin typeface="Courier New"/>
              </a:rPr>
              <a:t>Request</a:t>
            </a:r>
            <a:r>
              <a:rPr lang="en-GB" sz="1200">
                <a:solidFill>
                  <a:srgbClr val="006600"/>
                </a:solidFill>
                <a:latin typeface="Arial"/>
              </a:rPr>
              <a:t>NotAuthorized</a:t>
            </a:r>
            <a:endParaRPr/>
          </a:p>
        </p:txBody>
      </p:sp>
      <p:cxnSp>
        <p:nvCxnSpPr>
          <p:cNvPr id="103" name="Line 65"/>
          <p:cNvCxnSpPr>
            <a:endCxn id="102" idx="1"/>
          </p:cNvCxnSpPr>
          <p:nvPr/>
        </p:nvCxnSpPr>
        <p:spPr>
          <a:xfrm>
            <a:off x="4464000" y="6228360"/>
            <a:ext cx="1656360" cy="181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4" name="TextShape 66"/>
          <p:cNvSpPr txBox="1"/>
          <p:nvPr/>
        </p:nvSpPr>
        <p:spPr>
          <a:xfrm>
            <a:off x="3356640" y="6055200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>
                <a:latin typeface="Arial"/>
              </a:rPr>
              <a:t>MetaRule</a:t>
            </a:r>
            <a:endParaRPr/>
          </a:p>
        </p:txBody>
      </p:sp>
      <p:cxnSp>
        <p:nvCxnSpPr>
          <p:cNvPr id="105" name="Line 67"/>
          <p:cNvCxnSpPr>
            <a:stCxn id="42" idx="3"/>
            <a:endCxn id="104" idx="1"/>
          </p:cNvCxnSpPr>
          <p:nvPr/>
        </p:nvCxnSpPr>
        <p:spPr>
          <a:xfrm>
            <a:off x="2800080" y="5285160"/>
            <a:ext cx="556920" cy="9435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6" name="TextShape 9"/>
          <p:cNvSpPr txBox="1"/>
          <p:nvPr/>
        </p:nvSpPr>
        <p:spPr>
          <a:xfrm>
            <a:off x="5380042" y="1429165"/>
            <a:ext cx="2027318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>
                <a:solidFill>
                  <a:srgbClr val="FF3333"/>
                </a:solidFill>
              </a:rPr>
              <a:t>TenantAddedNameExisting</a:t>
            </a:r>
            <a:endParaRPr dirty="0"/>
          </a:p>
        </p:txBody>
      </p:sp>
      <p:cxnSp>
        <p:nvCxnSpPr>
          <p:cNvPr id="107" name="Line 36"/>
          <p:cNvCxnSpPr>
            <a:stCxn id="40" idx="3"/>
            <a:endCxn id="106" idx="1"/>
          </p:cNvCxnSpPr>
          <p:nvPr/>
        </p:nvCxnSpPr>
        <p:spPr>
          <a:xfrm flipV="1">
            <a:off x="2838240" y="1560385"/>
            <a:ext cx="2541802" cy="62877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08" name="TextShape 9"/>
          <p:cNvSpPr txBox="1"/>
          <p:nvPr/>
        </p:nvSpPr>
        <p:spPr>
          <a:xfrm>
            <a:off x="5533274" y="1645189"/>
            <a:ext cx="2027318" cy="26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TenantNoIntraExtension</a:t>
            </a:r>
            <a:endParaRPr dirty="0"/>
          </a:p>
        </p:txBody>
      </p:sp>
      <p:cxnSp>
        <p:nvCxnSpPr>
          <p:cNvPr id="109" name="Line 36"/>
          <p:cNvCxnSpPr>
            <a:stCxn id="40" idx="3"/>
            <a:endCxn id="108" idx="1"/>
          </p:cNvCxnSpPr>
          <p:nvPr/>
        </p:nvCxnSpPr>
        <p:spPr>
          <a:xfrm flipV="1">
            <a:off x="2838240" y="1776409"/>
            <a:ext cx="2695034" cy="41275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0" name="TextShape 18"/>
          <p:cNvSpPr txBox="1"/>
          <p:nvPr/>
        </p:nvSpPr>
        <p:spPr>
          <a:xfrm>
            <a:off x="8109360" y="2772000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CategoryNameExisting</a:t>
            </a:r>
            <a:endParaRPr dirty="0"/>
          </a:p>
        </p:txBody>
      </p:sp>
      <p:cxnSp>
        <p:nvCxnSpPr>
          <p:cNvPr id="111" name="Line 26"/>
          <p:cNvCxnSpPr>
            <a:stCxn id="83" idx="3"/>
            <a:endCxn id="110" idx="1"/>
          </p:cNvCxnSpPr>
          <p:nvPr/>
        </p:nvCxnSpPr>
        <p:spPr>
          <a:xfrm flipV="1">
            <a:off x="4296960" y="2945160"/>
            <a:ext cx="3812400" cy="92052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2" name="TextShape 18"/>
          <p:cNvSpPr txBox="1"/>
          <p:nvPr/>
        </p:nvSpPr>
        <p:spPr>
          <a:xfrm>
            <a:off x="8109360" y="2987749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CategoryUnknown</a:t>
            </a:r>
            <a:endParaRPr dirty="0"/>
          </a:p>
        </p:txBody>
      </p:sp>
      <p:cxnSp>
        <p:nvCxnSpPr>
          <p:cNvPr id="113" name="Line 26"/>
          <p:cNvCxnSpPr>
            <a:stCxn id="83" idx="3"/>
            <a:endCxn id="112" idx="1"/>
          </p:cNvCxnSpPr>
          <p:nvPr/>
        </p:nvCxnSpPr>
        <p:spPr>
          <a:xfrm flipV="1">
            <a:off x="4296960" y="3160909"/>
            <a:ext cx="3812400" cy="70477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4" name="TextShape 18"/>
          <p:cNvSpPr txBox="1"/>
          <p:nvPr/>
        </p:nvSpPr>
        <p:spPr>
          <a:xfrm>
            <a:off x="6533968" y="2785445"/>
            <a:ext cx="1890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NameExisting</a:t>
            </a:r>
            <a:endParaRPr dirty="0"/>
          </a:p>
        </p:txBody>
      </p:sp>
      <p:cxnSp>
        <p:nvCxnSpPr>
          <p:cNvPr id="115" name="Line 25"/>
          <p:cNvCxnSpPr>
            <a:stCxn id="53" idx="3"/>
            <a:endCxn id="114" idx="1"/>
          </p:cNvCxnSpPr>
          <p:nvPr/>
        </p:nvCxnSpPr>
        <p:spPr>
          <a:xfrm flipV="1">
            <a:off x="4368960" y="2958605"/>
            <a:ext cx="2165008" cy="439075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6" name="TextShape 18"/>
          <p:cNvSpPr txBox="1"/>
          <p:nvPr/>
        </p:nvSpPr>
        <p:spPr>
          <a:xfrm>
            <a:off x="9258691" y="3271663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ScopeNameExisting</a:t>
            </a:r>
            <a:endParaRPr dirty="0"/>
          </a:p>
        </p:txBody>
      </p:sp>
      <p:cxnSp>
        <p:nvCxnSpPr>
          <p:cNvPr id="117" name="Line 26"/>
          <p:cNvCxnSpPr>
            <a:stCxn id="54" idx="3"/>
            <a:endCxn id="116" idx="1"/>
          </p:cNvCxnSpPr>
          <p:nvPr/>
        </p:nvCxnSpPr>
        <p:spPr>
          <a:xfrm flipV="1">
            <a:off x="4368960" y="3444823"/>
            <a:ext cx="4889731" cy="15517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18" name="TextShape 18"/>
          <p:cNvSpPr txBox="1"/>
          <p:nvPr/>
        </p:nvSpPr>
        <p:spPr>
          <a:xfrm>
            <a:off x="9258691" y="3628440"/>
            <a:ext cx="22595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ScopeUnknown</a:t>
            </a:r>
            <a:endParaRPr dirty="0"/>
          </a:p>
        </p:txBody>
      </p:sp>
      <p:cxnSp>
        <p:nvCxnSpPr>
          <p:cNvPr id="119" name="Line 26"/>
          <p:cNvCxnSpPr>
            <a:stCxn id="54" idx="3"/>
            <a:endCxn id="118" idx="1"/>
          </p:cNvCxnSpPr>
          <p:nvPr/>
        </p:nvCxnSpPr>
        <p:spPr>
          <a:xfrm>
            <a:off x="4368960" y="3600000"/>
            <a:ext cx="4889731" cy="20160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0" name="TextShape 20"/>
          <p:cNvSpPr txBox="1"/>
          <p:nvPr/>
        </p:nvSpPr>
        <p:spPr>
          <a:xfrm>
            <a:off x="8109360" y="4097607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Courier New"/>
              </a:rPr>
              <a:t>Item</a:t>
            </a:r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AssignmentExisting</a:t>
            </a:r>
            <a:endParaRPr dirty="0"/>
          </a:p>
        </p:txBody>
      </p:sp>
      <p:cxnSp>
        <p:nvCxnSpPr>
          <p:cNvPr id="121" name="Line 27"/>
          <p:cNvCxnSpPr>
            <a:stCxn id="55" idx="3"/>
            <a:endCxn id="120" idx="1"/>
          </p:cNvCxnSpPr>
          <p:nvPr/>
        </p:nvCxnSpPr>
        <p:spPr>
          <a:xfrm>
            <a:off x="4398120" y="4117680"/>
            <a:ext cx="3711240" cy="12500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2" name="TextShape 21"/>
          <p:cNvSpPr txBox="1"/>
          <p:nvPr/>
        </p:nvSpPr>
        <p:spPr>
          <a:xfrm>
            <a:off x="3284880" y="4441629"/>
            <a:ext cx="1107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400" dirty="0" err="1" smtClean="0">
                <a:latin typeface="Arial"/>
              </a:rPr>
              <a:t>Metarule</a:t>
            </a:r>
            <a:endParaRPr dirty="0"/>
          </a:p>
        </p:txBody>
      </p:sp>
      <p:cxnSp>
        <p:nvCxnSpPr>
          <p:cNvPr id="123" name="Line 34"/>
          <p:cNvCxnSpPr>
            <a:stCxn id="41" idx="3"/>
            <a:endCxn id="122" idx="1"/>
          </p:cNvCxnSpPr>
          <p:nvPr/>
        </p:nvCxnSpPr>
        <p:spPr>
          <a:xfrm>
            <a:off x="2737800" y="4002840"/>
            <a:ext cx="547080" cy="611949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24" name="TextShape 20"/>
          <p:cNvSpPr txBox="1"/>
          <p:nvPr/>
        </p:nvSpPr>
        <p:spPr>
          <a:xfrm>
            <a:off x="8207616" y="4337640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AggregationAlgorithmExisting</a:t>
            </a:r>
            <a:endParaRPr dirty="0"/>
          </a:p>
        </p:txBody>
      </p:sp>
      <p:sp>
        <p:nvSpPr>
          <p:cNvPr id="125" name="TextShape 20"/>
          <p:cNvSpPr txBox="1"/>
          <p:nvPr/>
        </p:nvSpPr>
        <p:spPr>
          <a:xfrm>
            <a:off x="8208664" y="4499917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AggregationAlgorithmNotExisting</a:t>
            </a:r>
            <a:endParaRPr dirty="0"/>
          </a:p>
        </p:txBody>
      </p:sp>
      <p:sp>
        <p:nvSpPr>
          <p:cNvPr id="126" name="TextShape 20"/>
          <p:cNvSpPr txBox="1"/>
          <p:nvPr/>
        </p:nvSpPr>
        <p:spPr>
          <a:xfrm>
            <a:off x="8208664" y="4643933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AggregationAlgorithmUnknown</a:t>
            </a:r>
            <a:endParaRPr dirty="0"/>
          </a:p>
        </p:txBody>
      </p:sp>
      <p:cxnSp>
        <p:nvCxnSpPr>
          <p:cNvPr id="127" name="Line 27"/>
          <p:cNvCxnSpPr/>
          <p:nvPr/>
        </p:nvCxnSpPr>
        <p:spPr>
          <a:xfrm flipV="1">
            <a:off x="4109141" y="4499917"/>
            <a:ext cx="4151779" cy="11487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28" name="Line 27"/>
          <p:cNvCxnSpPr>
            <a:endCxn id="125" idx="1"/>
          </p:cNvCxnSpPr>
          <p:nvPr/>
        </p:nvCxnSpPr>
        <p:spPr>
          <a:xfrm>
            <a:off x="4109141" y="4627800"/>
            <a:ext cx="4099523" cy="17197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29" name="Line 27"/>
          <p:cNvCxnSpPr>
            <a:stCxn id="122" idx="3"/>
          </p:cNvCxnSpPr>
          <p:nvPr/>
        </p:nvCxnSpPr>
        <p:spPr>
          <a:xfrm>
            <a:off x="4392240" y="4614789"/>
            <a:ext cx="3960480" cy="173211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33" name="TextShape 20"/>
          <p:cNvSpPr txBox="1"/>
          <p:nvPr/>
        </p:nvSpPr>
        <p:spPr>
          <a:xfrm>
            <a:off x="9140103" y="4934158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SubMetaRuleExisting</a:t>
            </a:r>
            <a:endParaRPr dirty="0"/>
          </a:p>
        </p:txBody>
      </p:sp>
      <p:sp>
        <p:nvSpPr>
          <p:cNvPr id="134" name="TextShape 20"/>
          <p:cNvSpPr txBox="1"/>
          <p:nvPr/>
        </p:nvSpPr>
        <p:spPr>
          <a:xfrm>
            <a:off x="9144768" y="5145861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SubMetaRuleNameExisting</a:t>
            </a:r>
            <a:endParaRPr dirty="0"/>
          </a:p>
        </p:txBody>
      </p:sp>
      <p:cxnSp>
        <p:nvCxnSpPr>
          <p:cNvPr id="135" name="Line 27"/>
          <p:cNvCxnSpPr>
            <a:stCxn id="122" idx="3"/>
            <a:endCxn id="133" idx="1"/>
          </p:cNvCxnSpPr>
          <p:nvPr/>
        </p:nvCxnSpPr>
        <p:spPr>
          <a:xfrm>
            <a:off x="4392240" y="4614789"/>
            <a:ext cx="4747863" cy="464449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cxnSp>
        <p:nvCxnSpPr>
          <p:cNvPr id="138" name="Line 27"/>
          <p:cNvCxnSpPr>
            <a:stCxn id="122" idx="3"/>
            <a:endCxn id="134" idx="1"/>
          </p:cNvCxnSpPr>
          <p:nvPr/>
        </p:nvCxnSpPr>
        <p:spPr>
          <a:xfrm>
            <a:off x="4392240" y="4614789"/>
            <a:ext cx="4752528" cy="676152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1" name="TextShape 20"/>
          <p:cNvSpPr txBox="1"/>
          <p:nvPr/>
        </p:nvSpPr>
        <p:spPr>
          <a:xfrm>
            <a:off x="9144288" y="5361885"/>
            <a:ext cx="2592768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dirty="0" err="1" smtClean="0">
                <a:solidFill>
                  <a:srgbClr val="FF3333"/>
                </a:solidFill>
                <a:latin typeface="Arial"/>
              </a:rPr>
              <a:t>SubMetaRuleUnknown</a:t>
            </a:r>
            <a:endParaRPr dirty="0"/>
          </a:p>
        </p:txBody>
      </p:sp>
      <p:cxnSp>
        <p:nvCxnSpPr>
          <p:cNvPr id="142" name="Line 27"/>
          <p:cNvCxnSpPr>
            <a:stCxn id="122" idx="3"/>
            <a:endCxn id="141" idx="1"/>
          </p:cNvCxnSpPr>
          <p:nvPr/>
        </p:nvCxnSpPr>
        <p:spPr>
          <a:xfrm>
            <a:off x="4392240" y="4614789"/>
            <a:ext cx="4752048" cy="892176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  <p:sp>
        <p:nvSpPr>
          <p:cNvPr id="146" name="TextShape 23"/>
          <p:cNvSpPr txBox="1"/>
          <p:nvPr/>
        </p:nvSpPr>
        <p:spPr>
          <a:xfrm>
            <a:off x="8120160" y="3812760"/>
            <a:ext cx="143208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smtClean="0">
                <a:solidFill>
                  <a:srgbClr val="FF3333"/>
                </a:solidFill>
                <a:latin typeface="Arial"/>
              </a:rPr>
              <a:t>RuleExisting</a:t>
            </a:r>
            <a:endParaRPr dirty="0"/>
          </a:p>
        </p:txBody>
      </p:sp>
      <p:cxnSp>
        <p:nvCxnSpPr>
          <p:cNvPr id="147" name="Line 28"/>
          <p:cNvCxnSpPr>
            <a:stCxn id="59" idx="3"/>
            <a:endCxn id="146" idx="1"/>
          </p:cNvCxnSpPr>
          <p:nvPr/>
        </p:nvCxnSpPr>
        <p:spPr>
          <a:xfrm flipV="1">
            <a:off x="4392000" y="3957840"/>
            <a:ext cx="3728160" cy="398160"/>
          </a:xfrm>
          <a:prstGeom prst="straightConnector1">
            <a:avLst/>
          </a:prstGeom>
          <a:ln>
            <a:solidFill>
              <a:srgbClr val="3465A4"/>
            </a:solidFill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78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HE Ruan IMT/OLPS</cp:lastModifiedBy>
  <cp:revision>16</cp:revision>
  <dcterms:modified xsi:type="dcterms:W3CDTF">2015-07-16T15:56:22Z</dcterms:modified>
</cp:coreProperties>
</file>