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48B587A-E8C3-4013-8832-95A0AD4F7829}" type="slidenum">
              <a:rPr lang="en-GB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44000" y="136800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MoonError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972000" y="201600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TenantException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972000" y="3829680"/>
            <a:ext cx="1765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AuthzException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972000" y="5112000"/>
            <a:ext cx="1828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AdminException</a:t>
            </a:r>
            <a:endParaRPr/>
          </a:p>
        </p:txBody>
      </p:sp>
      <p:cxnSp>
        <p:nvCxnSpPr>
          <p:cNvPr id="4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4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5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6" name="TextShape 8"/>
          <p:cNvSpPr txBox="1"/>
          <p:nvPr/>
        </p:nvSpPr>
        <p:spPr>
          <a:xfrm>
            <a:off x="3872520" y="1379880"/>
            <a:ext cx="131004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6600"/>
                </a:solidFill>
                <a:latin typeface="Arial"/>
              </a:rPr>
              <a:t>TenantListEmpty</a:t>
            </a:r>
            <a:endParaRPr/>
          </a:p>
        </p:txBody>
      </p:sp>
      <p:sp>
        <p:nvSpPr>
          <p:cNvPr id="47" name="TextShape 9"/>
          <p:cNvSpPr txBox="1"/>
          <p:nvPr/>
        </p:nvSpPr>
        <p:spPr>
          <a:xfrm>
            <a:off x="3872520" y="1753560"/>
            <a:ext cx="131148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3333"/>
                </a:solidFill>
                <a:latin typeface="Arial"/>
              </a:rPr>
              <a:t>TenantNotFound</a:t>
            </a:r>
            <a:endParaRPr/>
          </a:p>
        </p:txBody>
      </p:sp>
      <p:sp>
        <p:nvSpPr>
          <p:cNvPr id="48" name="TextShape 10"/>
          <p:cNvSpPr txBox="1"/>
          <p:nvPr/>
        </p:nvSpPr>
        <p:spPr>
          <a:xfrm>
            <a:off x="972000" y="2425680"/>
            <a:ext cx="264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IntraExtensionException</a:t>
            </a:r>
            <a:endParaRPr/>
          </a:p>
        </p:txBody>
      </p:sp>
      <p:cxnSp>
        <p:nvCxnSpPr>
          <p:cNvPr id="49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50" name="TextShape 12"/>
          <p:cNvSpPr txBox="1"/>
          <p:nvPr/>
        </p:nvSpPr>
        <p:spPr>
          <a:xfrm>
            <a:off x="6212880" y="1969920"/>
            <a:ext cx="190728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6600"/>
                </a:solidFill>
                <a:latin typeface="Arial"/>
              </a:rPr>
              <a:t>IntraExtensionUnMapped</a:t>
            </a:r>
            <a:endParaRPr/>
          </a:p>
        </p:txBody>
      </p:sp>
      <p:sp>
        <p:nvSpPr>
          <p:cNvPr id="51" name="TextShape 13"/>
          <p:cNvSpPr txBox="1"/>
          <p:nvPr/>
        </p:nvSpPr>
        <p:spPr>
          <a:xfrm>
            <a:off x="6212880" y="2221920"/>
            <a:ext cx="183132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3333"/>
                </a:solidFill>
                <a:latin typeface="Arial"/>
              </a:rPr>
              <a:t>IntraExtensionNotFound</a:t>
            </a:r>
            <a:endParaRPr/>
          </a:p>
        </p:txBody>
      </p:sp>
      <p:sp>
        <p:nvSpPr>
          <p:cNvPr id="52" name="TextShape 14"/>
          <p:cNvSpPr txBox="1"/>
          <p:nvPr/>
        </p:nvSpPr>
        <p:spPr>
          <a:xfrm>
            <a:off x="6213240" y="2510280"/>
            <a:ext cx="207504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3333"/>
                </a:solidFill>
                <a:latin typeface="Arial"/>
              </a:rPr>
              <a:t>IntraExtensionCreationError</a:t>
            </a:r>
            <a:endParaRPr/>
          </a:p>
        </p:txBody>
      </p:sp>
      <p:sp>
        <p:nvSpPr>
          <p:cNvPr id="53" name="TextShape 15"/>
          <p:cNvSpPr txBox="1"/>
          <p:nvPr/>
        </p:nvSpPr>
        <p:spPr>
          <a:xfrm>
            <a:off x="3284640" y="322452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Perimeter</a:t>
            </a:r>
            <a:endParaRPr/>
          </a:p>
        </p:txBody>
      </p:sp>
      <p:sp>
        <p:nvSpPr>
          <p:cNvPr id="54" name="TextShape 16"/>
          <p:cNvSpPr txBox="1"/>
          <p:nvPr/>
        </p:nvSpPr>
        <p:spPr>
          <a:xfrm>
            <a:off x="3284640" y="342684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Scope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84640" y="394452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Assignment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6552000" y="2999160"/>
            <a:ext cx="1890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Courier New"/>
              </a:rPr>
              <a:t>Item</a:t>
            </a:r>
            <a:r>
              <a:rPr lang="en-GB" sz="1200">
                <a:latin typeface="Arial"/>
              </a:rPr>
              <a:t>Unknown</a:t>
            </a:r>
            <a:endParaRPr/>
          </a:p>
        </p:txBody>
      </p:sp>
      <p:sp>
        <p:nvSpPr>
          <p:cNvPr id="57" name="TextShape 19"/>
          <p:cNvSpPr txBox="1"/>
          <p:nvPr/>
        </p:nvSpPr>
        <p:spPr>
          <a:xfrm>
            <a:off x="6552000" y="3237480"/>
            <a:ext cx="34178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ff6600"/>
                </a:solidFill>
                <a:latin typeface="Arial"/>
              </a:rPr>
              <a:t>CategoryAssignmentOutOfScope</a:t>
            </a:r>
            <a:endParaRPr/>
          </a:p>
        </p:txBody>
      </p:sp>
      <p:sp>
        <p:nvSpPr>
          <p:cNvPr id="58" name="TextShape 20"/>
          <p:cNvSpPr txBox="1"/>
          <p:nvPr/>
        </p:nvSpPr>
        <p:spPr>
          <a:xfrm>
            <a:off x="6552000" y="3489480"/>
            <a:ext cx="31798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Courier New"/>
              </a:rPr>
              <a:t>Item</a:t>
            </a:r>
            <a:r>
              <a:rPr lang="en-GB" sz="1200">
                <a:latin typeface="Arial"/>
              </a:rPr>
              <a:t>CategoryAssignmentUnknown</a:t>
            </a:r>
            <a:endParaRPr/>
          </a:p>
        </p:txBody>
      </p:sp>
      <p:sp>
        <p:nvSpPr>
          <p:cNvPr id="59" name="TextShape 21"/>
          <p:cNvSpPr txBox="1"/>
          <p:nvPr/>
        </p:nvSpPr>
        <p:spPr>
          <a:xfrm>
            <a:off x="3284640" y="418284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Rule</a:t>
            </a:r>
            <a:endParaRPr/>
          </a:p>
        </p:txBody>
      </p:sp>
      <p:sp>
        <p:nvSpPr>
          <p:cNvPr id="60" name="TextShape 22"/>
          <p:cNvSpPr txBox="1"/>
          <p:nvPr/>
        </p:nvSpPr>
        <p:spPr>
          <a:xfrm>
            <a:off x="6552000" y="3741840"/>
            <a:ext cx="1710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6600"/>
                </a:solidFill>
                <a:latin typeface="Arial"/>
              </a:rPr>
              <a:t>RuleOKNotExisting</a:t>
            </a:r>
            <a:endParaRPr/>
          </a:p>
        </p:txBody>
      </p:sp>
      <p:sp>
        <p:nvSpPr>
          <p:cNvPr id="61" name="TextShape 23"/>
          <p:cNvSpPr txBox="1"/>
          <p:nvPr/>
        </p:nvSpPr>
        <p:spPr>
          <a:xfrm>
            <a:off x="6552000" y="3957840"/>
            <a:ext cx="14320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solidFill>
                  <a:srgbClr val="ff3333"/>
                </a:solidFill>
                <a:latin typeface="Arial"/>
              </a:rPr>
              <a:t>RuleKOExisting</a:t>
            </a:r>
            <a:endParaRPr/>
          </a:p>
        </p:txBody>
      </p:sp>
      <p:sp>
        <p:nvSpPr>
          <p:cNvPr id="62" name="TextShape 24"/>
          <p:cNvSpPr txBox="1"/>
          <p:nvPr/>
        </p:nvSpPr>
        <p:spPr>
          <a:xfrm>
            <a:off x="6552000" y="4173840"/>
            <a:ext cx="12931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RuleUnknown</a:t>
            </a:r>
            <a:endParaRPr/>
          </a:p>
        </p:txBody>
      </p:sp>
      <p:cxnSp>
        <p:nvCxnSpPr>
          <p:cNvPr id="63" name="Line 25"/>
          <p:cNvCxnSpPr>
            <a:stCxn id="53" idx="3"/>
            <a:endCxn id="56" idx="1"/>
          </p:cNvCxnSpPr>
          <p:nvPr/>
        </p:nvCxnSpPr>
        <p:spPr>
          <a:xfrm flipV="1">
            <a:off x="4368960" y="3172320"/>
            <a:ext cx="2183400" cy="2257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4" name="Line 26"/>
          <p:cNvCxnSpPr>
            <a:stCxn id="54" idx="3"/>
            <a:endCxn id="57" idx="1"/>
          </p:cNvCxnSpPr>
          <p:nvPr/>
        </p:nvCxnSpPr>
        <p:spPr>
          <a:xfrm flipV="1">
            <a:off x="4368960" y="3382560"/>
            <a:ext cx="2183400" cy="2178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5" name="Line 27"/>
          <p:cNvCxnSpPr>
            <a:stCxn id="55" idx="3"/>
            <a:endCxn id="58" idx="1"/>
          </p:cNvCxnSpPr>
          <p:nvPr/>
        </p:nvCxnSpPr>
        <p:spPr>
          <a:xfrm flipV="1">
            <a:off x="4392000" y="3634560"/>
            <a:ext cx="2160360" cy="48348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6" name="Line 28"/>
          <p:cNvCxnSpPr>
            <a:stCxn id="59" idx="3"/>
            <a:endCxn id="60" idx="1"/>
          </p:cNvCxnSpPr>
          <p:nvPr/>
        </p:nvCxnSpPr>
        <p:spPr>
          <a:xfrm flipV="1">
            <a:off x="4392000" y="3886920"/>
            <a:ext cx="2160360" cy="469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7" name="Line 29"/>
          <p:cNvCxnSpPr>
            <a:stCxn id="59" idx="3"/>
            <a:endCxn id="61" idx="1"/>
          </p:cNvCxnSpPr>
          <p:nvPr/>
        </p:nvCxnSpPr>
        <p:spPr>
          <a:xfrm flipV="1">
            <a:off x="4392000" y="4102920"/>
            <a:ext cx="2160360" cy="253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8" name="Line 30"/>
          <p:cNvCxnSpPr>
            <a:stCxn id="59" idx="3"/>
            <a:endCxn id="62" idx="1"/>
          </p:cNvCxnSpPr>
          <p:nvPr/>
        </p:nvCxnSpPr>
        <p:spPr>
          <a:xfrm flipV="1">
            <a:off x="4392000" y="4318920"/>
            <a:ext cx="2160360" cy="37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9" name="Line 31"/>
          <p:cNvCxnSpPr>
            <a:stCxn id="41" idx="3"/>
            <a:endCxn id="53" idx="1"/>
          </p:cNvCxnSpPr>
          <p:nvPr/>
        </p:nvCxnSpPr>
        <p:spPr>
          <a:xfrm flipV="1">
            <a:off x="2737800" y="3397680"/>
            <a:ext cx="547200" cy="605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0" name="Line 32"/>
          <p:cNvCxnSpPr>
            <a:stCxn id="41" idx="3"/>
            <a:endCxn id="54" idx="1"/>
          </p:cNvCxnSpPr>
          <p:nvPr/>
        </p:nvCxnSpPr>
        <p:spPr>
          <a:xfrm flipV="1">
            <a:off x="2737800" y="3600000"/>
            <a:ext cx="547200" cy="4032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1" name="Line 33"/>
          <p:cNvCxnSpPr>
            <a:stCxn id="41" idx="3"/>
            <a:endCxn id="55" idx="1"/>
          </p:cNvCxnSpPr>
          <p:nvPr/>
        </p:nvCxnSpPr>
        <p:spPr>
          <a:xfrm>
            <a:off x="2737800" y="4002840"/>
            <a:ext cx="547200" cy="1152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2" name="Line 34"/>
          <p:cNvCxnSpPr>
            <a:stCxn id="41" idx="3"/>
            <a:endCxn id="59" idx="1"/>
          </p:cNvCxnSpPr>
          <p:nvPr/>
        </p:nvCxnSpPr>
        <p:spPr>
          <a:xfrm>
            <a:off x="2737800" y="4002840"/>
            <a:ext cx="547200" cy="353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3" name="Line 35"/>
          <p:cNvCxnSpPr>
            <a:stCxn id="40" idx="3"/>
            <a:endCxn id="46" idx="1"/>
          </p:cNvCxnSpPr>
          <p:nvPr/>
        </p:nvCxnSpPr>
        <p:spPr>
          <a:xfrm flipV="1">
            <a:off x="2838240" y="1510920"/>
            <a:ext cx="1034640" cy="6786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4" name="Line 36"/>
          <p:cNvCxnSpPr>
            <a:stCxn id="40" idx="3"/>
            <a:endCxn id="47" idx="1"/>
          </p:cNvCxnSpPr>
          <p:nvPr/>
        </p:nvCxnSpPr>
        <p:spPr>
          <a:xfrm flipV="1">
            <a:off x="2838240" y="1884600"/>
            <a:ext cx="1034640" cy="3049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5" name="Line 37"/>
          <p:cNvCxnSpPr>
            <a:stCxn id="48" idx="3"/>
            <a:endCxn id="50" idx="1"/>
          </p:cNvCxnSpPr>
          <p:nvPr/>
        </p:nvCxnSpPr>
        <p:spPr>
          <a:xfrm flipV="1">
            <a:off x="3612600" y="2100960"/>
            <a:ext cx="2600640" cy="4982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6" name="Line 38"/>
          <p:cNvCxnSpPr>
            <a:stCxn id="48" idx="3"/>
            <a:endCxn id="51" idx="1"/>
          </p:cNvCxnSpPr>
          <p:nvPr/>
        </p:nvCxnSpPr>
        <p:spPr>
          <a:xfrm flipV="1">
            <a:off x="3612600" y="2352960"/>
            <a:ext cx="2600640" cy="2462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7" name="Line 39"/>
          <p:cNvCxnSpPr>
            <a:stCxn id="48" idx="3"/>
            <a:endCxn id="52" idx="1"/>
          </p:cNvCxnSpPr>
          <p:nvPr/>
        </p:nvCxnSpPr>
        <p:spPr>
          <a:xfrm>
            <a:off x="3612600" y="2598840"/>
            <a:ext cx="2601000" cy="428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78" name="TextShape 40"/>
          <p:cNvSpPr txBox="1"/>
          <p:nvPr/>
        </p:nvSpPr>
        <p:spPr>
          <a:xfrm>
            <a:off x="6120000" y="4788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Courier New"/>
              </a:rPr>
              <a:t>ItemRequest</a:t>
            </a:r>
            <a:r>
              <a:rPr lang="en-GB" sz="1200">
                <a:latin typeface="Arial"/>
              </a:rPr>
              <a:t>NotAuthorized</a:t>
            </a:r>
            <a:endParaRPr/>
          </a:p>
        </p:txBody>
      </p:sp>
      <p:cxnSp>
        <p:nvCxnSpPr>
          <p:cNvPr id="79" name="Line 41"/>
          <p:cNvCxnSpPr>
            <a:stCxn id="42" idx="3"/>
          </p:cNvCxnSpPr>
          <p:nvPr/>
        </p:nvCxnSpPr>
        <p:spPr>
          <a:xfrm flipV="1">
            <a:off x="2800080" y="5017680"/>
            <a:ext cx="556920" cy="2678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0" name="Line 42"/>
          <p:cNvCxnSpPr>
            <a:stCxn id="42" idx="3"/>
          </p:cNvCxnSpPr>
          <p:nvPr/>
        </p:nvCxnSpPr>
        <p:spPr>
          <a:xfrm flipV="1">
            <a:off x="2800080" y="5220000"/>
            <a:ext cx="556920" cy="6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1" name="Line 43"/>
          <p:cNvCxnSpPr>
            <a:stCxn id="42" idx="3"/>
          </p:cNvCxnSpPr>
          <p:nvPr/>
        </p:nvCxnSpPr>
        <p:spPr>
          <a:xfrm>
            <a:off x="2800080" y="5285160"/>
            <a:ext cx="556920" cy="452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2" name="Line 44"/>
          <p:cNvCxnSpPr>
            <a:stCxn id="42" idx="3"/>
          </p:cNvCxnSpPr>
          <p:nvPr/>
        </p:nvCxnSpPr>
        <p:spPr>
          <a:xfrm>
            <a:off x="2800080" y="5285160"/>
            <a:ext cx="556920" cy="691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3" name="TextShape 45"/>
          <p:cNvSpPr txBox="1"/>
          <p:nvPr/>
        </p:nvSpPr>
        <p:spPr>
          <a:xfrm>
            <a:off x="3284640" y="3692520"/>
            <a:ext cx="1012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Metadata</a:t>
            </a:r>
            <a:endParaRPr/>
          </a:p>
        </p:txBody>
      </p:sp>
      <p:cxnSp>
        <p:nvCxnSpPr>
          <p:cNvPr id="84" name="Line 46"/>
          <p:cNvCxnSpPr>
            <a:stCxn id="42" idx="3"/>
          </p:cNvCxnSpPr>
          <p:nvPr/>
        </p:nvCxnSpPr>
        <p:spPr>
          <a:xfrm>
            <a:off x="2800080" y="5285160"/>
            <a:ext cx="55692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5" name="TextShape 47"/>
          <p:cNvSpPr txBox="1"/>
          <p:nvPr/>
        </p:nvSpPr>
        <p:spPr>
          <a:xfrm>
            <a:off x="612000" y="6408000"/>
            <a:ext cx="3807720" cy="109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GB" sz="1400">
                <a:latin typeface="Courier New"/>
              </a:rPr>
              <a:t>Item</a:t>
            </a:r>
            <a:r>
              <a:rPr i="1" lang="en-GB" sz="1400">
                <a:latin typeface="Courier New"/>
              </a:rPr>
              <a:t> are {Subject, Object, Action}</a:t>
            </a:r>
            <a:endParaRPr/>
          </a:p>
          <a:p>
            <a:r>
              <a:rPr b="1" i="1" lang="en-GB" sz="1400">
                <a:latin typeface="Courier New"/>
              </a:rPr>
              <a:t>Request</a:t>
            </a:r>
            <a:r>
              <a:rPr i="1" lang="en-GB" sz="1400">
                <a:latin typeface="Courier New"/>
              </a:rPr>
              <a:t> are {Read, Add, Del}</a:t>
            </a:r>
            <a:endParaRPr/>
          </a:p>
          <a:p>
            <a:r>
              <a:rPr b="1" i="1" lang="en-GB" sz="1400">
                <a:solidFill>
                  <a:srgbClr val="ff6600"/>
                </a:solidFill>
                <a:latin typeface="Courier New"/>
              </a:rPr>
              <a:t>Warning</a:t>
            </a:r>
            <a:r>
              <a:rPr i="1" lang="en-GB" sz="1400">
                <a:latin typeface="Courier New"/>
              </a:rPr>
              <a:t> exceptions</a:t>
            </a:r>
            <a:endParaRPr/>
          </a:p>
          <a:p>
            <a:r>
              <a:rPr b="1" i="1" lang="en-GB" sz="1400">
                <a:solidFill>
                  <a:srgbClr val="ff3333"/>
                </a:solidFill>
                <a:latin typeface="Courier New"/>
              </a:rPr>
              <a:t>Error</a:t>
            </a:r>
            <a:r>
              <a:rPr i="1" lang="en-GB" sz="1400">
                <a:latin typeface="Courier New"/>
              </a:rPr>
              <a:t> exceptions</a:t>
            </a:r>
            <a:endParaRPr/>
          </a:p>
          <a:p>
            <a:r>
              <a:rPr b="1" i="1" lang="en-GB" sz="1400">
                <a:solidFill>
                  <a:srgbClr val="006600"/>
                </a:solidFill>
                <a:latin typeface="Courier New"/>
              </a:rPr>
              <a:t>Authz</a:t>
            </a:r>
            <a:r>
              <a:rPr i="1" lang="en-GB" sz="1400">
                <a:latin typeface="Courier New"/>
              </a:rPr>
              <a:t> exceptions</a:t>
            </a:r>
            <a:endParaRPr/>
          </a:p>
        </p:txBody>
      </p:sp>
      <p:cxnSp>
        <p:nvCxnSpPr>
          <p:cNvPr id="86" name="Line 48"/>
          <p:cNvCxnSpPr>
            <a:endCxn id="78" idx="1"/>
          </p:cNvCxnSpPr>
          <p:nvPr/>
        </p:nvCxnSpPr>
        <p:spPr>
          <a:xfrm flipV="1">
            <a:off x="4440960" y="4933080"/>
            <a:ext cx="1679400" cy="84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7" name="TextShape 49"/>
          <p:cNvSpPr txBox="1"/>
          <p:nvPr/>
        </p:nvSpPr>
        <p:spPr>
          <a:xfrm>
            <a:off x="6120000" y="5076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Courier New"/>
              </a:rPr>
              <a:t>Item</a:t>
            </a:r>
            <a:r>
              <a:rPr lang="en-GB" sz="1200">
                <a:latin typeface="Arial"/>
              </a:rPr>
              <a:t>CategoryScope</a:t>
            </a:r>
            <a:r>
              <a:rPr lang="en-GB" sz="1200">
                <a:latin typeface="Courier New"/>
              </a:rPr>
              <a:t>Request</a:t>
            </a:r>
            <a:r>
              <a:rPr lang="en-GB" sz="1200">
                <a:latin typeface="Arial"/>
              </a:rPr>
              <a:t>NotAuthorized</a:t>
            </a:r>
            <a:endParaRPr/>
          </a:p>
        </p:txBody>
      </p:sp>
      <p:cxnSp>
        <p:nvCxnSpPr>
          <p:cNvPr id="88" name="Line 50"/>
          <p:cNvCxnSpPr>
            <a:endCxn id="87" idx="1"/>
          </p:cNvCxnSpPr>
          <p:nvPr/>
        </p:nvCxnSpPr>
        <p:spPr>
          <a:xfrm>
            <a:off x="4440960" y="5220000"/>
            <a:ext cx="1679400" cy="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9" name="TextShape 51"/>
          <p:cNvSpPr txBox="1"/>
          <p:nvPr/>
        </p:nvSpPr>
        <p:spPr>
          <a:xfrm>
            <a:off x="6120000" y="5364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Courier New"/>
              </a:rPr>
              <a:t>Item</a:t>
            </a:r>
            <a:r>
              <a:rPr lang="en-GB" sz="1200">
                <a:latin typeface="Arial"/>
              </a:rPr>
              <a:t>Category</a:t>
            </a:r>
            <a:r>
              <a:rPr lang="en-GB" sz="1200">
                <a:latin typeface="Courier New"/>
              </a:rPr>
              <a:t>Request</a:t>
            </a:r>
            <a:r>
              <a:rPr lang="en-GB" sz="1200">
                <a:latin typeface="Arial"/>
              </a:rPr>
              <a:t>NotAuthorized</a:t>
            </a:r>
            <a:endParaRPr/>
          </a:p>
        </p:txBody>
      </p:sp>
      <p:cxnSp>
        <p:nvCxnSpPr>
          <p:cNvPr id="90" name="Line 52"/>
          <p:cNvCxnSpPr>
            <a:endCxn id="89" idx="1"/>
          </p:cNvCxnSpPr>
          <p:nvPr/>
        </p:nvCxnSpPr>
        <p:spPr>
          <a:xfrm>
            <a:off x="4464000" y="5485680"/>
            <a:ext cx="1656360" cy="23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1" name="TextShape 53"/>
          <p:cNvSpPr txBox="1"/>
          <p:nvPr/>
        </p:nvSpPr>
        <p:spPr>
          <a:xfrm>
            <a:off x="6120000" y="5688000"/>
            <a:ext cx="360000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Courier New"/>
              </a:rPr>
              <a:t>Item</a:t>
            </a:r>
            <a:r>
              <a:rPr lang="en-GB" sz="1200">
                <a:latin typeface="Arial"/>
              </a:rPr>
              <a:t>CategoryAssignment</a:t>
            </a:r>
            <a:r>
              <a:rPr lang="en-GB" sz="1200">
                <a:latin typeface="Courier New"/>
              </a:rPr>
              <a:t>Request</a:t>
            </a:r>
            <a:r>
              <a:rPr lang="en-GB" sz="1200">
                <a:latin typeface="Arial"/>
              </a:rPr>
              <a:t>NotAuthorized</a:t>
            </a:r>
            <a:endParaRPr/>
          </a:p>
        </p:txBody>
      </p:sp>
      <p:cxnSp>
        <p:nvCxnSpPr>
          <p:cNvPr id="92" name="Line 54"/>
          <p:cNvCxnSpPr>
            <a:endCxn id="91" idx="1"/>
          </p:cNvCxnSpPr>
          <p:nvPr/>
        </p:nvCxnSpPr>
        <p:spPr>
          <a:xfrm>
            <a:off x="4464000" y="5737680"/>
            <a:ext cx="1656360" cy="167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3" name="TextShape 55"/>
          <p:cNvSpPr txBox="1"/>
          <p:nvPr/>
        </p:nvSpPr>
        <p:spPr>
          <a:xfrm>
            <a:off x="6120000" y="6012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200">
                <a:latin typeface="Arial"/>
              </a:rPr>
              <a:t>Rule</a:t>
            </a:r>
            <a:r>
              <a:rPr lang="en-GB" sz="1200">
                <a:latin typeface="Courier New"/>
              </a:rPr>
              <a:t>Request</a:t>
            </a:r>
            <a:r>
              <a:rPr lang="en-GB" sz="1200">
                <a:latin typeface="Arial"/>
              </a:rPr>
              <a:t>NotAuthorized</a:t>
            </a:r>
            <a:endParaRPr/>
          </a:p>
        </p:txBody>
      </p:sp>
      <p:cxnSp>
        <p:nvCxnSpPr>
          <p:cNvPr id="94" name="Line 56"/>
          <p:cNvCxnSpPr>
            <a:endCxn id="93" idx="1"/>
          </p:cNvCxnSpPr>
          <p:nvPr/>
        </p:nvCxnSpPr>
        <p:spPr>
          <a:xfrm>
            <a:off x="4464000" y="5976000"/>
            <a:ext cx="1656360" cy="18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5" name="TextShape 57"/>
          <p:cNvSpPr txBox="1"/>
          <p:nvPr/>
        </p:nvSpPr>
        <p:spPr>
          <a:xfrm>
            <a:off x="3816000" y="504000"/>
            <a:ext cx="313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>
                <a:latin typeface="Arial"/>
              </a:rPr>
              <a:t>Moon hierarchical exceptions</a:t>
            </a:r>
            <a:endParaRPr/>
          </a:p>
        </p:txBody>
      </p:sp>
      <p:sp>
        <p:nvSpPr>
          <p:cNvPr id="96" name="TextShape 58"/>
          <p:cNvSpPr txBox="1"/>
          <p:nvPr/>
        </p:nvSpPr>
        <p:spPr>
          <a:xfrm>
            <a:off x="216360" y="6192360"/>
            <a:ext cx="1034280" cy="29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i="1" lang="en-GB" sz="1400">
                <a:latin typeface="Courier New"/>
              </a:rPr>
              <a:t>Legend: </a:t>
            </a:r>
            <a:endParaRPr/>
          </a:p>
        </p:txBody>
      </p:sp>
      <p:sp>
        <p:nvSpPr>
          <p:cNvPr id="97" name="TextShape 59"/>
          <p:cNvSpPr txBox="1"/>
          <p:nvPr/>
        </p:nvSpPr>
        <p:spPr>
          <a:xfrm>
            <a:off x="3356640" y="484452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Perimeter</a:t>
            </a:r>
            <a:endParaRPr/>
          </a:p>
        </p:txBody>
      </p:sp>
      <p:sp>
        <p:nvSpPr>
          <p:cNvPr id="98" name="TextShape 60"/>
          <p:cNvSpPr txBox="1"/>
          <p:nvPr/>
        </p:nvSpPr>
        <p:spPr>
          <a:xfrm>
            <a:off x="3356640" y="504684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Scope</a:t>
            </a:r>
            <a:endParaRPr/>
          </a:p>
        </p:txBody>
      </p:sp>
      <p:sp>
        <p:nvSpPr>
          <p:cNvPr id="99" name="TextShape 61"/>
          <p:cNvSpPr txBox="1"/>
          <p:nvPr/>
        </p:nvSpPr>
        <p:spPr>
          <a:xfrm>
            <a:off x="3356640" y="556452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Assignment</a:t>
            </a:r>
            <a:endParaRPr/>
          </a:p>
        </p:txBody>
      </p:sp>
      <p:sp>
        <p:nvSpPr>
          <p:cNvPr id="100" name="TextShape 62"/>
          <p:cNvSpPr txBox="1"/>
          <p:nvPr/>
        </p:nvSpPr>
        <p:spPr>
          <a:xfrm>
            <a:off x="3356640" y="580284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Rule</a:t>
            </a:r>
            <a:endParaRPr/>
          </a:p>
        </p:txBody>
      </p:sp>
      <p:sp>
        <p:nvSpPr>
          <p:cNvPr id="101" name="TextShape 63"/>
          <p:cNvSpPr txBox="1"/>
          <p:nvPr/>
        </p:nvSpPr>
        <p:spPr>
          <a:xfrm>
            <a:off x="3356640" y="531252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GB" sz="1400">
                <a:latin typeface="Arial"/>
              </a:rPr>
              <a:t>Metadata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