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79" r:id="rId2"/>
    <p:sldId id="258" r:id="rId3"/>
    <p:sldId id="257" r:id="rId4"/>
    <p:sldId id="259" r:id="rId5"/>
    <p:sldId id="280" r:id="rId6"/>
    <p:sldId id="281" r:id="rId7"/>
    <p:sldId id="260" r:id="rId8"/>
    <p:sldId id="282" r:id="rId9"/>
    <p:sldId id="262" r:id="rId10"/>
    <p:sldId id="273" r:id="rId11"/>
    <p:sldId id="283" r:id="rId12"/>
    <p:sldId id="291" r:id="rId13"/>
    <p:sldId id="284" r:id="rId14"/>
    <p:sldId id="285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C5AD-54BC-4A92-A651-3545DB1E3EC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3D0BD-D7C9-4C31-B79C-D3F419FA9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3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3D0BD-D7C9-4C31-B79C-D3F419FA9BF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5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3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2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3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0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27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DEE2EE6-316F-4629-B657-E114F9B0E730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D453A0-255C-47CB-896E-0C167C9AF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27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96A56-3B0D-439F-95B9-F32C070B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79" y="2235027"/>
            <a:ext cx="10772775" cy="1658198"/>
          </a:xfrm>
        </p:spPr>
        <p:txBody>
          <a:bodyPr/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реализации </a:t>
            </a:r>
            <a:r>
              <a:rPr lang="ru-R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кернелизованных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линейных моделей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Falcon.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23CE8-6B09-4670-B6F1-794A76C3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42" y="5243804"/>
            <a:ext cx="11463048" cy="198418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Пономаренко Алексей,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курс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 Masters 2023,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marL="0" indent="0" algn="r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7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9160461-933A-0C5C-C475-B01BD2E5B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203" y="1628511"/>
            <a:ext cx="7057580" cy="4511031"/>
          </a:xfrm>
        </p:spPr>
      </p:pic>
    </p:spTree>
    <p:extLst>
      <p:ext uri="{BB962C8B-B14F-4D97-AF65-F5344CB8AC3E}">
        <p14:creationId xmlns:p14="http://schemas.microsoft.com/office/powerpoint/2010/main" val="194806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4E6C28-2075-B1F1-E070-BE894787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24" y="1816377"/>
            <a:ext cx="9210387" cy="4528440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790B3FD-109B-2128-6921-93263223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20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1C55D-77AA-F6D8-3930-43A16EEE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B2386-A3C1-356F-3A45-5BDCE616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030DBC-71BD-6740-31BD-B2CCE65A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86" y="1252273"/>
            <a:ext cx="3677125" cy="34418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71398C-3A53-D833-C586-EDAE38D8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4" y="4111369"/>
            <a:ext cx="4230037" cy="2686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DD2B13-C776-6B79-F2E2-59350478F85D}"/>
              </a:ext>
            </a:extLst>
          </p:cNvPr>
          <p:cNvSpPr txBox="1"/>
          <p:nvPr/>
        </p:nvSpPr>
        <p:spPr>
          <a:xfrm>
            <a:off x="5608768" y="518891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При использовании ядерных методов надо быть очень аккуратным, </a:t>
            </a:r>
            <a:r>
              <a:rPr lang="ru-RU" b="1" dirty="0" err="1"/>
              <a:t>тк</a:t>
            </a:r>
            <a:r>
              <a:rPr lang="ru-RU" b="1" dirty="0"/>
              <a:t> если объекты, на которых мы будем предсказывать, будут далеки от обучающей выборки, то </a:t>
            </a:r>
            <a:r>
              <a:rPr lang="ru-RU" b="1" dirty="0" err="1"/>
              <a:t>predict</a:t>
            </a:r>
            <a:r>
              <a:rPr lang="ru-RU" b="1" dirty="0"/>
              <a:t> может быть очень странным.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DAB972F-4DF9-3090-2CC9-87366C6A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7" y="353483"/>
            <a:ext cx="3879406" cy="356290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491CD17-B352-90C7-DF02-A1F06058F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083" y="1113537"/>
            <a:ext cx="3879407" cy="35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E025F-B4F0-2BD6-A58E-822BC6D0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" y="1800500"/>
            <a:ext cx="11408229" cy="39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D7060-95CB-90A8-3F99-0D9B1316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501148"/>
            <a:ext cx="10428514" cy="51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4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1C2287-9579-C256-9F92-E6F443DB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06" y="2333802"/>
            <a:ext cx="6763694" cy="44297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96B405-F5CC-F5BB-12EC-8F7E8814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71" y="1562877"/>
            <a:ext cx="942154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BA047-803E-89C8-BE29-FF07BD6F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55" y="2146797"/>
            <a:ext cx="6820852" cy="4467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56AC2-0D68-5AA3-FA02-669B07599576}"/>
              </a:ext>
            </a:extLst>
          </p:cNvPr>
          <p:cNvSpPr txBox="1"/>
          <p:nvPr/>
        </p:nvSpPr>
        <p:spPr>
          <a:xfrm>
            <a:off x="2027030" y="1530220"/>
            <a:ext cx="8137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Здесь мы уже меняем число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4250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7" y="353483"/>
            <a:ext cx="11220645" cy="1176737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ru-RU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E450A-4CCA-3CFE-6B78-420692FD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40" y="1809132"/>
            <a:ext cx="8731654" cy="41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96A56-3B0D-439F-95B9-F32C070B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35" y="406227"/>
            <a:ext cx="10978049" cy="1658198"/>
          </a:xfrm>
        </p:spPr>
        <p:txBody>
          <a:bodyPr>
            <a:normAutofit/>
          </a:bodyPr>
          <a:lstStyle/>
          <a:p>
            <a:r>
              <a:rPr lang="ru-RU" sz="5200" dirty="0">
                <a:latin typeface="Aptos Display" panose="020B0004020202020204" pitchFamily="34" charset="0"/>
                <a:cs typeface="Arial" panose="020B0604020202020204" pitchFamily="34" charset="0"/>
              </a:rPr>
              <a:t>Для чего вообще нужна </a:t>
            </a:r>
            <a:r>
              <a:rPr lang="ru-RU" sz="5200" dirty="0" err="1">
                <a:latin typeface="Aptos Display" panose="020B0004020202020204" pitchFamily="34" charset="0"/>
                <a:cs typeface="Arial" panose="020B0604020202020204" pitchFamily="34" charset="0"/>
              </a:rPr>
              <a:t>кернализация</a:t>
            </a:r>
            <a:r>
              <a:rPr lang="ru-RU" sz="5200" dirty="0">
                <a:latin typeface="Aptos Display" panose="020B00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23CE8-6B09-4670-B6F1-794A76C3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62" y="1841670"/>
            <a:ext cx="11612338" cy="4455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>
                <a:solidFill>
                  <a:srgbClr val="000000"/>
                </a:solidFill>
                <a:latin typeface="Aptos Display" panose="020B0004020202020204" pitchFamily="34" charset="0"/>
              </a:rPr>
              <a:t>Очевидно, что некоторые за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дачи не имеют хорошего точного решения обычными линейными методами </a:t>
            </a:r>
            <a:endParaRPr lang="ru-RU" b="1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1B59E-A430-F65B-E9AD-091FE8C0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7" y="2527418"/>
            <a:ext cx="4481556" cy="40868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FD822F-C0BA-44B1-1C7F-7D6EDAD07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839" y="2798960"/>
            <a:ext cx="6916014" cy="28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BAC80-995D-4F3A-99F1-F7BB5314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42" y="169936"/>
            <a:ext cx="10772775" cy="978878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latin typeface="Aptos Display" panose="020B0004020202020204" pitchFamily="34" charset="0"/>
                <a:cs typeface="Arial" panose="020B0604020202020204" pitchFamily="34" charset="0"/>
              </a:rPr>
              <a:t>Для чего вообще нужна </a:t>
            </a:r>
            <a:r>
              <a:rPr lang="ru-RU" sz="5400" dirty="0" err="1">
                <a:latin typeface="Aptos Display" panose="020B0004020202020204" pitchFamily="34" charset="0"/>
                <a:cs typeface="Arial" panose="020B0604020202020204" pitchFamily="34" charset="0"/>
              </a:rPr>
              <a:t>кернализация</a:t>
            </a:r>
            <a:r>
              <a:rPr lang="ru-RU" sz="5400" dirty="0">
                <a:latin typeface="Aptos Display" panose="020B0004020202020204" pitchFamily="34" charset="0"/>
                <a:cs typeface="Arial" panose="020B0604020202020204" pitchFamily="34" charset="0"/>
              </a:rPr>
              <a:t>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0480E4-B035-E5FB-B6E6-034992FD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87" y="1148814"/>
            <a:ext cx="7079403" cy="24272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F475B5-909A-2A12-7084-096E949E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87" y="3576045"/>
            <a:ext cx="6741222" cy="28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D98D-C459-46F2-83EA-7D79E74A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55" y="50585"/>
            <a:ext cx="11274047" cy="1658198"/>
          </a:xfrm>
        </p:spPr>
        <p:txBody>
          <a:bodyPr/>
          <a:lstStyle/>
          <a:p>
            <a:r>
              <a:rPr lang="ru-RU" sz="5400" dirty="0">
                <a:latin typeface="Aptos Display" panose="020B0004020202020204" pitchFamily="34" charset="0"/>
                <a:cs typeface="Arial" panose="020B0604020202020204" pitchFamily="34" charset="0"/>
              </a:rPr>
              <a:t>Для чего вообще нужна </a:t>
            </a:r>
            <a:r>
              <a:rPr lang="ru-RU" sz="5400" dirty="0" err="1">
                <a:latin typeface="Aptos Display" panose="020B0004020202020204" pitchFamily="34" charset="0"/>
                <a:cs typeface="Arial" panose="020B0604020202020204" pitchFamily="34" charset="0"/>
              </a:rPr>
              <a:t>кернализация</a:t>
            </a:r>
            <a:r>
              <a:rPr lang="ru-RU" sz="5400" dirty="0">
                <a:latin typeface="Aptos Display" panose="020B0004020202020204" pitchFamily="34" charset="0"/>
                <a:cs typeface="Arial" panose="020B0604020202020204" pitchFamily="34" charset="0"/>
              </a:rPr>
              <a:t>?</a:t>
            </a:r>
            <a:endParaRPr lang="ru-RU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7C17F102-F957-A08A-57F9-6CC5310F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079" y="4598749"/>
            <a:ext cx="4858157" cy="140307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192EF6-9C86-B9B6-A594-CDB64F81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67" y="1435557"/>
            <a:ext cx="4434212" cy="7081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40082E-86DA-641E-EAED-32D94F35F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57" y="2198780"/>
            <a:ext cx="10195284" cy="8138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4EAB90-F8E5-2CA7-211D-6B44F8D1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418" y="2767067"/>
            <a:ext cx="4436361" cy="10337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91A955-40C8-540E-BCB0-B91784F19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78" y="4657861"/>
            <a:ext cx="5084866" cy="12848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44542D-9B66-582A-1429-F3ECA5B5EEB4}"/>
              </a:ext>
            </a:extLst>
          </p:cNvPr>
          <p:cNvSpPr txBox="1"/>
          <p:nvPr/>
        </p:nvSpPr>
        <p:spPr>
          <a:xfrm>
            <a:off x="768055" y="5858365"/>
            <a:ext cx="4576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Aptos Display" panose="020B0004020202020204" pitchFamily="34" charset="0"/>
              </a:rPr>
              <a:t>Таким образом, ядро, по сути это скалярное произведение в каком-то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15809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46886-837E-2229-6090-CE77B64C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8" y="0"/>
            <a:ext cx="11318033" cy="1658198"/>
          </a:xfrm>
        </p:spPr>
        <p:txBody>
          <a:bodyPr/>
          <a:lstStyle/>
          <a:p>
            <a:r>
              <a:rPr lang="ru-RU" sz="5400" dirty="0">
                <a:latin typeface="Aptos Display" panose="020B0004020202020204" pitchFamily="34" charset="0"/>
                <a:cs typeface="Arial" panose="020B0604020202020204" pitchFamily="34" charset="0"/>
              </a:rPr>
              <a:t>Для чего вообще нужна </a:t>
            </a:r>
            <a:r>
              <a:rPr lang="ru-RU" sz="5400" dirty="0" err="1">
                <a:latin typeface="Aptos Display" panose="020B0004020202020204" pitchFamily="34" charset="0"/>
                <a:cs typeface="Arial" panose="020B0604020202020204" pitchFamily="34" charset="0"/>
              </a:rPr>
              <a:t>кернализация</a:t>
            </a:r>
            <a:r>
              <a:rPr lang="ru-RU" sz="5400" dirty="0">
                <a:latin typeface="Aptos Display" panose="020B0004020202020204" pitchFamily="34" charset="0"/>
                <a:cs typeface="Arial" panose="020B0604020202020204" pitchFamily="34" charset="0"/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AACA1-B31F-54EE-EB8D-E7B9A312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73" y="4700529"/>
            <a:ext cx="11035878" cy="33160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Основная идея заключается в том, чтобы отобразить исходные данные в пространство более высокой размерности, где они становятся линейно разделимыми, а затем применить линейный метод в этом новом пространстве. Ядро представляет собой функцию, которая измеряет сходство между парами точек в исходном пространстве.</a:t>
            </a:r>
          </a:p>
          <a:p>
            <a:br>
              <a:rPr lang="ru-RU" dirty="0">
                <a:latin typeface="Aptos Display" panose="020B0004020202020204" pitchFamily="34" charset="0"/>
              </a:rPr>
            </a:br>
            <a:endParaRPr lang="ru-RU" dirty="0">
              <a:latin typeface="Aptos Display" panose="020B00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B74FA0-EDBF-2864-A341-DADFD710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0" y="1585314"/>
            <a:ext cx="7557796" cy="28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5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C9371-30FF-43A6-2411-4383F077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8" y="251036"/>
            <a:ext cx="10772775" cy="1658198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Aptos Display" panose="020B0004020202020204" pitchFamily="34" charset="0"/>
              </a:rPr>
              <a:t>Плюсы и минусы ядерных методов относительно нейронных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2672D-060A-DF5B-DCED-49E91F21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2789753"/>
            <a:ext cx="11588621" cy="3817211"/>
          </a:xfrm>
        </p:spPr>
        <p:txBody>
          <a:bodyPr>
            <a:normAutofit/>
          </a:bodyPr>
          <a:lstStyle/>
          <a:p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+ при настройке единственное решение (у </a:t>
            </a:r>
            <a:r>
              <a:rPr lang="ru-RU" sz="2000" i="0" u="none" strike="noStrike" baseline="0" dirty="0" err="1">
                <a:solidFill>
                  <a:srgbClr val="000000"/>
                </a:solidFill>
                <a:latin typeface="Aptos Display" panose="020B0004020202020204" pitchFamily="34" charset="0"/>
              </a:rPr>
              <a:t>нейронки</a:t>
            </a:r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 много локальных оптимумов, а здесь единственный)</a:t>
            </a:r>
          </a:p>
          <a:p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+ автоматическое определение числа нейронов в скрытом слое | S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| (</a:t>
            </a:r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из-за автоматического определения опорных векторов)</a:t>
            </a:r>
          </a:p>
          <a:p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– непонятно, как выбрать ядро, параметры метода (нет разумных советов, в какой задаче какое ядро использовать)</a:t>
            </a:r>
            <a:endParaRPr lang="ru-RU" sz="2000" i="0" u="none" strike="noStrike" baseline="0" dirty="0">
              <a:solidFill>
                <a:srgbClr val="7E7E7E"/>
              </a:solidFill>
              <a:latin typeface="Aptos Display" panose="020B0004020202020204" pitchFamily="34" charset="0"/>
            </a:endParaRPr>
          </a:p>
          <a:p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– использование ядер может вызывать переполнения...    (                                                    )              </a:t>
            </a:r>
          </a:p>
          <a:p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– если мы сами придумаем пространство, в которое хотим перейти,  то, скорее всего, не найдём подходящего ядра </a:t>
            </a:r>
          </a:p>
          <a:p>
            <a:r>
              <a:rPr lang="ru-RU" sz="2000" i="0" u="none" strike="noStrike" baseline="0" dirty="0">
                <a:solidFill>
                  <a:srgbClr val="000000"/>
                </a:solidFill>
                <a:latin typeface="Aptos Display" panose="020B0004020202020204" pitchFamily="34" charset="0"/>
              </a:rPr>
              <a:t>– геометрия в новом пространстве нам, на самом деле, не совсем интуитивно ясна   </a:t>
            </a:r>
            <a:endParaRPr lang="ru-RU" sz="2800" dirty="0">
              <a:latin typeface="Aptos Display" panose="020B00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321516-74B7-EDC7-63AE-838C23F4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78" y="4672450"/>
            <a:ext cx="3031932" cy="5853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779DB3-B829-7D1C-5A90-0A459BDD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29" y="1600177"/>
            <a:ext cx="4227631" cy="11499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1FE522-625D-633B-652D-8FF2E021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08" y="1665262"/>
            <a:ext cx="5234183" cy="10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CB95D-C9E0-438A-A7E6-E9C9CE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406" y="83975"/>
            <a:ext cx="6105328" cy="1423852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Наглядные 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C4B93-2275-4223-A327-D7021AED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07" y="1339876"/>
            <a:ext cx="10753725" cy="5023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Aptos Display" panose="020B0004020202020204" pitchFamily="34" charset="0"/>
                <a:cs typeface="Arial" panose="020B0604020202020204" pitchFamily="34" charset="0"/>
              </a:rPr>
              <a:t>Рассмотрим на примере </a:t>
            </a:r>
            <a:r>
              <a:rPr lang="en-US" sz="2000" dirty="0">
                <a:latin typeface="Aptos Display" panose="020B0004020202020204" pitchFamily="34" charset="0"/>
                <a:cs typeface="Arial" panose="020B0604020202020204" pitchFamily="34" charset="0"/>
              </a:rPr>
              <a:t>SVM-</a:t>
            </a:r>
            <a:r>
              <a:rPr lang="ru-RU" sz="2000" dirty="0">
                <a:latin typeface="Aptos Display" panose="020B0004020202020204" pitchFamily="34" charset="0"/>
                <a:cs typeface="Arial" panose="020B0604020202020204" pitchFamily="34" charset="0"/>
              </a:rPr>
              <a:t>модель на разных ядрах и при разных </a:t>
            </a:r>
            <a:r>
              <a:rPr lang="ru-RU" sz="2000" dirty="0" err="1">
                <a:latin typeface="Aptos Display" panose="020B0004020202020204" pitchFamily="34" charset="0"/>
                <a:cs typeface="Arial" panose="020B0604020202020204" pitchFamily="34" charset="0"/>
              </a:rPr>
              <a:t>гиперпараметрах</a:t>
            </a:r>
            <a:r>
              <a:rPr lang="ru-RU" sz="2000" dirty="0">
                <a:latin typeface="Aptos Display" panose="020B0004020202020204" pitchFamily="34" charset="0"/>
                <a:cs typeface="Arial" panose="020B0604020202020204" pitchFamily="34" charset="0"/>
              </a:rPr>
              <a:t> ядра.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997D12-4A78-6E92-5330-BCF4E5DB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2317096"/>
            <a:ext cx="3608119" cy="29875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C8E970-8D0A-AA8B-7442-43906C95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49" y="2154927"/>
            <a:ext cx="3608119" cy="31288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BD7279-6088-F874-1AFA-E46B4F28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877" y="2317096"/>
            <a:ext cx="3608120" cy="29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6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CB95D-C9E0-438A-A7E6-E9C9CE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406" y="83975"/>
            <a:ext cx="6105328" cy="1423852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Наглядные 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C4B93-2275-4223-A327-D7021AED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07" y="1339876"/>
            <a:ext cx="10753725" cy="5023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Aptos Display" panose="020B0004020202020204" pitchFamily="34" charset="0"/>
                <a:cs typeface="Arial" panose="020B0604020202020204" pitchFamily="34" charset="0"/>
              </a:rPr>
              <a:t>Рассмотрим на примере </a:t>
            </a:r>
            <a:r>
              <a:rPr lang="en-US" sz="2000" dirty="0">
                <a:latin typeface="Aptos Display" panose="020B0004020202020204" pitchFamily="34" charset="0"/>
                <a:cs typeface="Arial" panose="020B0604020202020204" pitchFamily="34" charset="0"/>
              </a:rPr>
              <a:t>SVM-</a:t>
            </a:r>
            <a:r>
              <a:rPr lang="ru-RU" sz="2000" dirty="0">
                <a:latin typeface="Aptos Display" panose="020B0004020202020204" pitchFamily="34" charset="0"/>
                <a:cs typeface="Arial" panose="020B0604020202020204" pitchFamily="34" charset="0"/>
              </a:rPr>
              <a:t>модель на разных ядрах и при разных </a:t>
            </a:r>
            <a:r>
              <a:rPr lang="ru-RU" sz="2000" dirty="0" err="1">
                <a:latin typeface="Aptos Display" panose="020B0004020202020204" pitchFamily="34" charset="0"/>
                <a:cs typeface="Arial" panose="020B0604020202020204" pitchFamily="34" charset="0"/>
              </a:rPr>
              <a:t>гиперпараметрах</a:t>
            </a:r>
            <a:r>
              <a:rPr lang="ru-RU" sz="2000" dirty="0">
                <a:latin typeface="Aptos Display" panose="020B0004020202020204" pitchFamily="34" charset="0"/>
                <a:cs typeface="Arial" panose="020B0604020202020204" pitchFamily="34" charset="0"/>
              </a:rPr>
              <a:t> ядра.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5D3C89-7C05-F66D-C160-F719CFDD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8" y="1641182"/>
            <a:ext cx="2887144" cy="25207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0EDACD-66E1-38F0-462C-0440947E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42" y="1702614"/>
            <a:ext cx="2990971" cy="26209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F0C51C-FB0F-4939-CA5B-6B3CB243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366" y="1694134"/>
            <a:ext cx="2887145" cy="240833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5D35D24-ABDF-C591-48F3-670A5148F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36" y="4295292"/>
            <a:ext cx="2887144" cy="21671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2DBBE11-FACA-EF38-E683-DC2E63F86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983" y="4102100"/>
            <a:ext cx="3105502" cy="248284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2CEEDD4-0769-5BF6-6C21-CB8F60644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327" y="4177071"/>
            <a:ext cx="2809221" cy="22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1DE8-18E3-4295-B85A-3DE68324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95" y="26912"/>
            <a:ext cx="11220645" cy="1658198"/>
          </a:xfrm>
        </p:spPr>
        <p:txBody>
          <a:bodyPr>
            <a:normAutofit/>
          </a:bodyPr>
          <a:lstStyle/>
          <a:p>
            <a:pPr algn="ctr"/>
            <a:r>
              <a:rPr lang="ru-RU" sz="5200" dirty="0" err="1">
                <a:latin typeface="Arial" panose="020B0604020202020204" pitchFamily="34" charset="0"/>
                <a:cs typeface="Arial" panose="020B0604020202020204" pitchFamily="34" charset="0"/>
              </a:rPr>
              <a:t>Кернализация</a:t>
            </a:r>
            <a:r>
              <a:rPr lang="ru-RU" sz="5200" dirty="0">
                <a:latin typeface="Arial" panose="020B0604020202020204" pitchFamily="34" charset="0"/>
                <a:cs typeface="Arial" panose="020B0604020202020204" pitchFamily="34" charset="0"/>
              </a:rPr>
              <a:t> гребневой регрессии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19A6211-DE3C-45FF-B7FB-2FB8349B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4" y="1367869"/>
            <a:ext cx="10753725" cy="449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ptos Display" panose="020B0004020202020204" pitchFamily="34" charset="0"/>
                <a:cs typeface="Arial" panose="020B0604020202020204" pitchFamily="34" charset="0"/>
              </a:rPr>
              <a:t>Задача гребневой регрессии выглядит так:</a:t>
            </a:r>
          </a:p>
          <a:p>
            <a:pPr marL="0" indent="0">
              <a:buNone/>
            </a:pPr>
            <a:endParaRPr lang="ru-RU" sz="2800" dirty="0"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800" dirty="0"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ptos Display" panose="020B0004020202020204" pitchFamily="34" charset="0"/>
                <a:cs typeface="Arial" panose="020B0604020202020204" pitchFamily="34" charset="0"/>
              </a:rPr>
              <a:t>Ее аналитическое решение:</a:t>
            </a:r>
          </a:p>
          <a:p>
            <a:pPr marL="0" indent="0">
              <a:buNone/>
            </a:pPr>
            <a:endParaRPr lang="ru-RU" sz="2800" dirty="0">
              <a:latin typeface="Aptos Display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ptos Display" panose="020B0004020202020204" pitchFamily="34" charset="0"/>
                <a:cs typeface="Arial" panose="020B0604020202020204" pitchFamily="34" charset="0"/>
              </a:rPr>
              <a:t>С этим решением есть проблемы, </a:t>
            </a:r>
            <a:r>
              <a:rPr lang="ru-RU" sz="2800" dirty="0" err="1">
                <a:latin typeface="Aptos Display" panose="020B0004020202020204" pitchFamily="34" charset="0"/>
                <a:cs typeface="Arial" panose="020B0604020202020204" pitchFamily="34" charset="0"/>
              </a:rPr>
              <a:t>тк</a:t>
            </a:r>
            <a:r>
              <a:rPr lang="ru-RU" sz="2800" dirty="0">
                <a:latin typeface="Aptos Display" panose="020B0004020202020204" pitchFamily="34" charset="0"/>
                <a:cs typeface="Arial" panose="020B0604020202020204" pitchFamily="34" charset="0"/>
              </a:rPr>
              <a:t>                - это матрица попарного произведения столбцов, а нам надо чтобы было произведение различных объектов. Оказывается, эта формула эквивалентна этой: </a:t>
            </a:r>
          </a:p>
          <a:p>
            <a:pPr marL="0" indent="0">
              <a:buNone/>
            </a:pPr>
            <a:endParaRPr lang="ru-RU" sz="2800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C33D68-F612-7F77-6935-1D8709AB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32" y="1808606"/>
            <a:ext cx="5982535" cy="10574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874B8-1363-765E-1A38-76E9651B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29" y="3323734"/>
            <a:ext cx="4191585" cy="5811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2D2E87-E635-91B7-1701-342F8BDA6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64" y="3978354"/>
            <a:ext cx="857370" cy="4572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7E4FF8-3F00-AFA0-E421-9B4CF14E7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183" y="5451294"/>
            <a:ext cx="440116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124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2115</TotalTime>
  <Words>347</Words>
  <Application>Microsoft Office PowerPoint</Application>
  <PresentationFormat>Широкоэкранный</PresentationFormat>
  <Paragraphs>39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Aptos Display</vt:lpstr>
      <vt:lpstr>Arial</vt:lpstr>
      <vt:lpstr>Calibri</vt:lpstr>
      <vt:lpstr>Calibri Light</vt:lpstr>
      <vt:lpstr>Times New Roman</vt:lpstr>
      <vt:lpstr>Метрополия</vt:lpstr>
      <vt:lpstr>Метод реализации кернелизованных линейных моделей Falcon.</vt:lpstr>
      <vt:lpstr>Для чего вообще нужна кернализация?</vt:lpstr>
      <vt:lpstr>Для чего вообще нужна кернализация?</vt:lpstr>
      <vt:lpstr>Для чего вообще нужна кернализация?</vt:lpstr>
      <vt:lpstr>Для чего вообще нужна кернализация?</vt:lpstr>
      <vt:lpstr>Плюсы и минусы ядерных методов относительно нейронных сетей</vt:lpstr>
      <vt:lpstr>Наглядные примеры</vt:lpstr>
      <vt:lpstr>Наглядные примеры</vt:lpstr>
      <vt:lpstr>Кернализация гребневой регрессии</vt:lpstr>
      <vt:lpstr>Falcon</vt:lpstr>
      <vt:lpstr>Falcon</vt:lpstr>
      <vt:lpstr>Презентация PowerPoint</vt:lpstr>
      <vt:lpstr>Falcon</vt:lpstr>
      <vt:lpstr>Falcon</vt:lpstr>
      <vt:lpstr>Falcon</vt:lpstr>
      <vt:lpstr>Falcon</vt:lpstr>
      <vt:lpstr>Falcon</vt:lpstr>
      <vt:lpstr>Falcon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методов обнаружения и классификации объектов на спутниковых снимках поверхности Земли</dc:title>
  <dc:creator>Кравченко Роман</dc:creator>
  <cp:lastModifiedBy>Алексей Пономаренко</cp:lastModifiedBy>
  <cp:revision>19</cp:revision>
  <dcterms:created xsi:type="dcterms:W3CDTF">2021-12-07T19:13:32Z</dcterms:created>
  <dcterms:modified xsi:type="dcterms:W3CDTF">2023-12-22T16:43:11Z</dcterms:modified>
</cp:coreProperties>
</file>