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7" r:id="rId3"/>
    <p:sldId id="298" r:id="rId4"/>
    <p:sldId id="257" r:id="rId5"/>
    <p:sldId id="300" r:id="rId6"/>
    <p:sldId id="258" r:id="rId7"/>
    <p:sldId id="259" r:id="rId8"/>
    <p:sldId id="261" r:id="rId9"/>
    <p:sldId id="267" r:id="rId10"/>
    <p:sldId id="301" r:id="rId11"/>
    <p:sldId id="302" r:id="rId12"/>
    <p:sldId id="305" r:id="rId13"/>
    <p:sldId id="306" r:id="rId1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00"/>
  </p:normalViewPr>
  <p:slideViewPr>
    <p:cSldViewPr>
      <p:cViewPr varScale="1">
        <p:scale>
          <a:sx n="72" d="100"/>
          <a:sy n="72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1812" y="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amostral: Contas individuais a receber.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Valor das conta, se é aceitável ou não.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 dirty="0"/>
            <a:t>Observações: Não há.</a:t>
          </a:r>
          <a:endParaRPr lang="en-US" dirty="0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amostral: Títulos financeiros (Microsoft é S&amp;P 500).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lucros, rentabilidade. dividendos. lucros, ganhos e media. 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 dirty="0"/>
            <a:t>Observações: S&amp;P 500 teve rentabilidade de 2% e Microsoft de 1,95%</a:t>
          </a:r>
          <a:endParaRPr lang="en-US" dirty="0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amostral: Lojas de venda e varejo.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Atividade promocional, demonstração em vídeo, fixação de preços promocionais.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 dirty="0" err="1"/>
            <a:t>Observações:Não</a:t>
          </a:r>
          <a:r>
            <a:rPr lang="pt-BR" dirty="0"/>
            <a:t> há observações.</a:t>
          </a:r>
          <a:endParaRPr lang="en-US" dirty="0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amostral: Recipientes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Quantidade de refrigerantes.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 dirty="0"/>
            <a:t>Observações: Não há observações.</a:t>
          </a:r>
          <a:endParaRPr lang="en-US" dirty="0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amostral: a economia de uma região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taca de inflação </a:t>
          </a:r>
          <a:r>
            <a:rPr lang="pt-BR" dirty="0" err="1"/>
            <a:t>inidice</a:t>
          </a:r>
          <a:r>
            <a:rPr lang="pt-BR" dirty="0"/>
            <a:t> de preços ao consumidor capacidade de produção industrial de desemprego.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 dirty="0"/>
            <a:t>Observações: Não há.</a:t>
          </a:r>
          <a:endParaRPr lang="en-US" dirty="0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D9722B-C4F1-4BDA-9113-71DE27EE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CEE19C-8F72-4616-B0BF-21417DB9DFAD}">
      <dgm:prSet/>
      <dgm:spPr/>
      <dgm:t>
        <a:bodyPr/>
        <a:lstStyle/>
        <a:p>
          <a:r>
            <a:rPr lang="pt-BR" dirty="0"/>
            <a:t>Elemento </a:t>
          </a:r>
          <a:r>
            <a:rPr lang="pt-BR" dirty="0" err="1"/>
            <a:t>amostral:redes</a:t>
          </a:r>
          <a:r>
            <a:rPr lang="pt-BR" dirty="0"/>
            <a:t> locais (</a:t>
          </a:r>
          <a:r>
            <a:rPr lang="pt-BR" dirty="0" err="1"/>
            <a:t>LANs</a:t>
          </a:r>
          <a:r>
            <a:rPr lang="pt-BR" dirty="0"/>
            <a:t>), redes de longa distancia (</a:t>
          </a:r>
          <a:r>
            <a:rPr lang="pt-BR" dirty="0" err="1"/>
            <a:t>WANs</a:t>
          </a:r>
          <a:r>
            <a:rPr lang="pt-BR" dirty="0"/>
            <a:t>), segmentos de rede e intranet.</a:t>
          </a:r>
          <a:endParaRPr lang="en-US" dirty="0"/>
        </a:p>
      </dgm:t>
    </dgm:pt>
    <dgm:pt modelId="{3BC4B781-39BB-44F7-9BF5-D29AD1F25842}" type="parTrans" cxnId="{BFC0C89E-5651-4C05-9D04-DA7BF0D592AF}">
      <dgm:prSet/>
      <dgm:spPr/>
      <dgm:t>
        <a:bodyPr/>
        <a:lstStyle/>
        <a:p>
          <a:endParaRPr lang="en-US"/>
        </a:p>
      </dgm:t>
    </dgm:pt>
    <dgm:pt modelId="{31FE08AD-F275-401E-913D-13C061A8A3B0}" type="sibTrans" cxnId="{BFC0C89E-5651-4C05-9D04-DA7BF0D592AF}">
      <dgm:prSet/>
      <dgm:spPr/>
      <dgm:t>
        <a:bodyPr/>
        <a:lstStyle/>
        <a:p>
          <a:endParaRPr lang="en-US"/>
        </a:p>
      </dgm:t>
    </dgm:pt>
    <dgm:pt modelId="{9BF17E2F-9F52-41C3-A876-91752204354B}">
      <dgm:prSet/>
      <dgm:spPr/>
      <dgm:t>
        <a:bodyPr/>
        <a:lstStyle/>
        <a:p>
          <a:r>
            <a:rPr lang="pt-BR" dirty="0"/>
            <a:t>Variáveis: largura da banda, tempo de inatividade, número de usuário.</a:t>
          </a:r>
          <a:endParaRPr lang="en-US" dirty="0"/>
        </a:p>
      </dgm:t>
    </dgm:pt>
    <dgm:pt modelId="{F39B48F9-0E4A-4150-B32B-7D568CDC246D}" type="parTrans" cxnId="{4942B517-E3AB-41B5-86E5-60E8EF4B81A3}">
      <dgm:prSet/>
      <dgm:spPr/>
      <dgm:t>
        <a:bodyPr/>
        <a:lstStyle/>
        <a:p>
          <a:endParaRPr lang="en-US"/>
        </a:p>
      </dgm:t>
    </dgm:pt>
    <dgm:pt modelId="{789738CF-17E7-4185-8BB1-BDBC4E45C677}" type="sibTrans" cxnId="{4942B517-E3AB-41B5-86E5-60E8EF4B81A3}">
      <dgm:prSet/>
      <dgm:spPr/>
      <dgm:t>
        <a:bodyPr/>
        <a:lstStyle/>
        <a:p>
          <a:endParaRPr lang="en-US"/>
        </a:p>
      </dgm:t>
    </dgm:pt>
    <dgm:pt modelId="{B93C12CC-7593-4647-9F0F-63918FBAE764}">
      <dgm:prSet/>
      <dgm:spPr/>
      <dgm:t>
        <a:bodyPr/>
        <a:lstStyle/>
        <a:p>
          <a:r>
            <a:rPr lang="pt-BR"/>
            <a:t>Observações:</a:t>
          </a:r>
          <a:endParaRPr lang="en-US"/>
        </a:p>
      </dgm:t>
    </dgm:pt>
    <dgm:pt modelId="{580A78C5-E435-447F-B9A3-BEFF9797AE4C}" type="parTrans" cxnId="{49D0DFF8-C4FD-432D-9D82-F7F1CC0E5FBB}">
      <dgm:prSet/>
      <dgm:spPr/>
      <dgm:t>
        <a:bodyPr/>
        <a:lstStyle/>
        <a:p>
          <a:endParaRPr lang="en-US"/>
        </a:p>
      </dgm:t>
    </dgm:pt>
    <dgm:pt modelId="{30CF18C1-1594-41B8-B050-F9F0C85F1C56}" type="sibTrans" cxnId="{49D0DFF8-C4FD-432D-9D82-F7F1CC0E5FBB}">
      <dgm:prSet/>
      <dgm:spPr/>
      <dgm:t>
        <a:bodyPr/>
        <a:lstStyle/>
        <a:p>
          <a:endParaRPr lang="en-US"/>
        </a:p>
      </dgm:t>
    </dgm:pt>
    <dgm:pt modelId="{4FFC7182-EEEE-480B-B09E-796ABE9F4082}" type="pres">
      <dgm:prSet presAssocID="{B8D9722B-C4F1-4BDA-9113-71DE27EE75A3}" presName="root" presStyleCnt="0">
        <dgm:presLayoutVars>
          <dgm:dir/>
          <dgm:resizeHandles val="exact"/>
        </dgm:presLayoutVars>
      </dgm:prSet>
      <dgm:spPr/>
    </dgm:pt>
    <dgm:pt modelId="{11EF4921-C6FE-41E7-AF70-D1B56DBE2077}" type="pres">
      <dgm:prSet presAssocID="{D6CEE19C-8F72-4616-B0BF-21417DB9DFAD}" presName="compNode" presStyleCnt="0"/>
      <dgm:spPr/>
    </dgm:pt>
    <dgm:pt modelId="{EAFE9F8D-B40C-4F24-8C88-94A0A2519B8B}" type="pres">
      <dgm:prSet presAssocID="{D6CEE19C-8F72-4616-B0BF-21417DB9DFAD}" presName="bgRect" presStyleLbl="bgShp" presStyleIdx="0" presStyleCnt="3"/>
      <dgm:spPr/>
    </dgm:pt>
    <dgm:pt modelId="{1B0AC118-960A-42C8-B70E-E8518F9CD4A8}" type="pres">
      <dgm:prSet presAssocID="{D6CEE19C-8F72-4616-B0BF-21417DB9D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D4391A4-D640-43BF-81C7-0A1926417A81}" type="pres">
      <dgm:prSet presAssocID="{D6CEE19C-8F72-4616-B0BF-21417DB9DFAD}" presName="spaceRect" presStyleCnt="0"/>
      <dgm:spPr/>
    </dgm:pt>
    <dgm:pt modelId="{1C07D975-8037-402B-97E7-6735F703C05B}" type="pres">
      <dgm:prSet presAssocID="{D6CEE19C-8F72-4616-B0BF-21417DB9DFAD}" presName="parTx" presStyleLbl="revTx" presStyleIdx="0" presStyleCnt="3">
        <dgm:presLayoutVars>
          <dgm:chMax val="0"/>
          <dgm:chPref val="0"/>
        </dgm:presLayoutVars>
      </dgm:prSet>
      <dgm:spPr/>
    </dgm:pt>
    <dgm:pt modelId="{D355BBEE-7CED-4F0F-9B23-853C75B7F194}" type="pres">
      <dgm:prSet presAssocID="{31FE08AD-F275-401E-913D-13C061A8A3B0}" presName="sibTrans" presStyleCnt="0"/>
      <dgm:spPr/>
    </dgm:pt>
    <dgm:pt modelId="{3B649C34-32A0-48DD-A0B1-4091DB58D9F0}" type="pres">
      <dgm:prSet presAssocID="{9BF17E2F-9F52-41C3-A876-91752204354B}" presName="compNode" presStyleCnt="0"/>
      <dgm:spPr/>
    </dgm:pt>
    <dgm:pt modelId="{E96A98CF-42EA-4E18-BB7F-6D73BFC230E1}" type="pres">
      <dgm:prSet presAssocID="{9BF17E2F-9F52-41C3-A876-91752204354B}" presName="bgRect" presStyleLbl="bgShp" presStyleIdx="1" presStyleCnt="3"/>
      <dgm:spPr/>
    </dgm:pt>
    <dgm:pt modelId="{00033297-68D2-4449-8BAD-96A172028517}" type="pres">
      <dgm:prSet presAssocID="{9BF17E2F-9F52-41C3-A876-9175220435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2DC0CA9-6673-4068-B4D9-8D80706F7176}" type="pres">
      <dgm:prSet presAssocID="{9BF17E2F-9F52-41C3-A876-91752204354B}" presName="spaceRect" presStyleCnt="0"/>
      <dgm:spPr/>
    </dgm:pt>
    <dgm:pt modelId="{4C767828-F1FD-47A5-BD75-DB8357329E63}" type="pres">
      <dgm:prSet presAssocID="{9BF17E2F-9F52-41C3-A876-91752204354B}" presName="parTx" presStyleLbl="revTx" presStyleIdx="1" presStyleCnt="3">
        <dgm:presLayoutVars>
          <dgm:chMax val="0"/>
          <dgm:chPref val="0"/>
        </dgm:presLayoutVars>
      </dgm:prSet>
      <dgm:spPr/>
    </dgm:pt>
    <dgm:pt modelId="{4AF50A22-7648-4EB7-96FF-CC791F4BE5D2}" type="pres">
      <dgm:prSet presAssocID="{789738CF-17E7-4185-8BB1-BDBC4E45C677}" presName="sibTrans" presStyleCnt="0"/>
      <dgm:spPr/>
    </dgm:pt>
    <dgm:pt modelId="{998E6EF0-A6F7-4C2D-8351-F5912E37211C}" type="pres">
      <dgm:prSet presAssocID="{B93C12CC-7593-4647-9F0F-63918FBAE764}" presName="compNode" presStyleCnt="0"/>
      <dgm:spPr/>
    </dgm:pt>
    <dgm:pt modelId="{A047097E-419B-47A7-95A8-73BDADB0A084}" type="pres">
      <dgm:prSet presAssocID="{B93C12CC-7593-4647-9F0F-63918FBAE764}" presName="bgRect" presStyleLbl="bgShp" presStyleIdx="2" presStyleCnt="3"/>
      <dgm:spPr/>
    </dgm:pt>
    <dgm:pt modelId="{D4A29F9B-E9EE-41EC-AD06-8C3135586485}" type="pres">
      <dgm:prSet presAssocID="{B93C12CC-7593-4647-9F0F-63918FBAE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09ECE11-B1E1-4F36-8048-09FF05707ACA}" type="pres">
      <dgm:prSet presAssocID="{B93C12CC-7593-4647-9F0F-63918FBAE764}" presName="spaceRect" presStyleCnt="0"/>
      <dgm:spPr/>
    </dgm:pt>
    <dgm:pt modelId="{AD653042-BF93-4B65-98B7-0B802572163C}" type="pres">
      <dgm:prSet presAssocID="{B93C12CC-7593-4647-9F0F-63918FBAE7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73E60A-1FB7-4D93-8767-33B7B94C5E68}" type="presOf" srcId="{B93C12CC-7593-4647-9F0F-63918FBAE764}" destId="{AD653042-BF93-4B65-98B7-0B802572163C}" srcOrd="0" destOrd="0" presId="urn:microsoft.com/office/officeart/2018/2/layout/IconVerticalSolidList"/>
    <dgm:cxn modelId="{4942B517-E3AB-41B5-86E5-60E8EF4B81A3}" srcId="{B8D9722B-C4F1-4BDA-9113-71DE27EE75A3}" destId="{9BF17E2F-9F52-41C3-A876-91752204354B}" srcOrd="1" destOrd="0" parTransId="{F39B48F9-0E4A-4150-B32B-7D568CDC246D}" sibTransId="{789738CF-17E7-4185-8BB1-BDBC4E45C677}"/>
    <dgm:cxn modelId="{7C2D8E31-CDFE-421F-8F25-E81E5E90794C}" type="presOf" srcId="{B8D9722B-C4F1-4BDA-9113-71DE27EE75A3}" destId="{4FFC7182-EEEE-480B-B09E-796ABE9F4082}" srcOrd="0" destOrd="0" presId="urn:microsoft.com/office/officeart/2018/2/layout/IconVerticalSolidList"/>
    <dgm:cxn modelId="{EA948432-E1DB-4B96-9D62-5968A072E972}" type="presOf" srcId="{D6CEE19C-8F72-4616-B0BF-21417DB9DFAD}" destId="{1C07D975-8037-402B-97E7-6735F703C05B}" srcOrd="0" destOrd="0" presId="urn:microsoft.com/office/officeart/2018/2/layout/IconVerticalSolidList"/>
    <dgm:cxn modelId="{F2C97C81-771E-4BD7-8A51-1CCC45743DE1}" type="presOf" srcId="{9BF17E2F-9F52-41C3-A876-91752204354B}" destId="{4C767828-F1FD-47A5-BD75-DB8357329E63}" srcOrd="0" destOrd="0" presId="urn:microsoft.com/office/officeart/2018/2/layout/IconVerticalSolidList"/>
    <dgm:cxn modelId="{BFC0C89E-5651-4C05-9D04-DA7BF0D592AF}" srcId="{B8D9722B-C4F1-4BDA-9113-71DE27EE75A3}" destId="{D6CEE19C-8F72-4616-B0BF-21417DB9DFAD}" srcOrd="0" destOrd="0" parTransId="{3BC4B781-39BB-44F7-9BF5-D29AD1F25842}" sibTransId="{31FE08AD-F275-401E-913D-13C061A8A3B0}"/>
    <dgm:cxn modelId="{49D0DFF8-C4FD-432D-9D82-F7F1CC0E5FBB}" srcId="{B8D9722B-C4F1-4BDA-9113-71DE27EE75A3}" destId="{B93C12CC-7593-4647-9F0F-63918FBAE764}" srcOrd="2" destOrd="0" parTransId="{580A78C5-E435-447F-B9A3-BEFF9797AE4C}" sibTransId="{30CF18C1-1594-41B8-B050-F9F0C85F1C56}"/>
    <dgm:cxn modelId="{2260D76F-A79C-4BEF-9AB1-B714B2410085}" type="presParOf" srcId="{4FFC7182-EEEE-480B-B09E-796ABE9F4082}" destId="{11EF4921-C6FE-41E7-AF70-D1B56DBE2077}" srcOrd="0" destOrd="0" presId="urn:microsoft.com/office/officeart/2018/2/layout/IconVerticalSolidList"/>
    <dgm:cxn modelId="{1287FB12-FB32-4AD9-9ECB-160D742E3584}" type="presParOf" srcId="{11EF4921-C6FE-41E7-AF70-D1B56DBE2077}" destId="{EAFE9F8D-B40C-4F24-8C88-94A0A2519B8B}" srcOrd="0" destOrd="0" presId="urn:microsoft.com/office/officeart/2018/2/layout/IconVerticalSolidList"/>
    <dgm:cxn modelId="{303DEE0B-A712-4FA5-A8F8-BDB346AA71B1}" type="presParOf" srcId="{11EF4921-C6FE-41E7-AF70-D1B56DBE2077}" destId="{1B0AC118-960A-42C8-B70E-E8518F9CD4A8}" srcOrd="1" destOrd="0" presId="urn:microsoft.com/office/officeart/2018/2/layout/IconVerticalSolidList"/>
    <dgm:cxn modelId="{603E57BF-5E18-4930-BD77-B98C29877DF7}" type="presParOf" srcId="{11EF4921-C6FE-41E7-AF70-D1B56DBE2077}" destId="{5D4391A4-D640-43BF-81C7-0A1926417A81}" srcOrd="2" destOrd="0" presId="urn:microsoft.com/office/officeart/2018/2/layout/IconVerticalSolidList"/>
    <dgm:cxn modelId="{FCBF97CB-D21A-4147-AE9A-A5DFAD81D33C}" type="presParOf" srcId="{11EF4921-C6FE-41E7-AF70-D1B56DBE2077}" destId="{1C07D975-8037-402B-97E7-6735F703C05B}" srcOrd="3" destOrd="0" presId="urn:microsoft.com/office/officeart/2018/2/layout/IconVerticalSolidList"/>
    <dgm:cxn modelId="{DA5BBC1C-8FA9-44B0-9400-35CC41540584}" type="presParOf" srcId="{4FFC7182-EEEE-480B-B09E-796ABE9F4082}" destId="{D355BBEE-7CED-4F0F-9B23-853C75B7F194}" srcOrd="1" destOrd="0" presId="urn:microsoft.com/office/officeart/2018/2/layout/IconVerticalSolidList"/>
    <dgm:cxn modelId="{47DC1183-11AB-4AE3-B5D5-F0C981859622}" type="presParOf" srcId="{4FFC7182-EEEE-480B-B09E-796ABE9F4082}" destId="{3B649C34-32A0-48DD-A0B1-4091DB58D9F0}" srcOrd="2" destOrd="0" presId="urn:microsoft.com/office/officeart/2018/2/layout/IconVerticalSolidList"/>
    <dgm:cxn modelId="{2E7D082E-139E-4A83-AFCE-C598A0AF449F}" type="presParOf" srcId="{3B649C34-32A0-48DD-A0B1-4091DB58D9F0}" destId="{E96A98CF-42EA-4E18-BB7F-6D73BFC230E1}" srcOrd="0" destOrd="0" presId="urn:microsoft.com/office/officeart/2018/2/layout/IconVerticalSolidList"/>
    <dgm:cxn modelId="{CD67809B-578D-4E96-9A4E-EEA498B18E4E}" type="presParOf" srcId="{3B649C34-32A0-48DD-A0B1-4091DB58D9F0}" destId="{00033297-68D2-4449-8BAD-96A172028517}" srcOrd="1" destOrd="0" presId="urn:microsoft.com/office/officeart/2018/2/layout/IconVerticalSolidList"/>
    <dgm:cxn modelId="{0D0BA3E5-2B3F-4D7F-B9A2-CB2A51D2E948}" type="presParOf" srcId="{3B649C34-32A0-48DD-A0B1-4091DB58D9F0}" destId="{22DC0CA9-6673-4068-B4D9-8D80706F7176}" srcOrd="2" destOrd="0" presId="urn:microsoft.com/office/officeart/2018/2/layout/IconVerticalSolidList"/>
    <dgm:cxn modelId="{B28785FE-64F8-41B1-B797-2EAFD73FCF25}" type="presParOf" srcId="{3B649C34-32A0-48DD-A0B1-4091DB58D9F0}" destId="{4C767828-F1FD-47A5-BD75-DB8357329E63}" srcOrd="3" destOrd="0" presId="urn:microsoft.com/office/officeart/2018/2/layout/IconVerticalSolidList"/>
    <dgm:cxn modelId="{4FF8BFA4-727A-48D9-8C9B-5F6BA61388AA}" type="presParOf" srcId="{4FFC7182-EEEE-480B-B09E-796ABE9F4082}" destId="{4AF50A22-7648-4EB7-96FF-CC791F4BE5D2}" srcOrd="3" destOrd="0" presId="urn:microsoft.com/office/officeart/2018/2/layout/IconVerticalSolidList"/>
    <dgm:cxn modelId="{4ABA44F5-B058-4854-BF4C-D34763C8701F}" type="presParOf" srcId="{4FFC7182-EEEE-480B-B09E-796ABE9F4082}" destId="{998E6EF0-A6F7-4C2D-8351-F5912E37211C}" srcOrd="4" destOrd="0" presId="urn:microsoft.com/office/officeart/2018/2/layout/IconVerticalSolidList"/>
    <dgm:cxn modelId="{F4364660-5BC8-4A2B-BC11-9744083D907B}" type="presParOf" srcId="{998E6EF0-A6F7-4C2D-8351-F5912E37211C}" destId="{A047097E-419B-47A7-95A8-73BDADB0A084}" srcOrd="0" destOrd="0" presId="urn:microsoft.com/office/officeart/2018/2/layout/IconVerticalSolidList"/>
    <dgm:cxn modelId="{550AB889-B051-4749-BC4B-DCD50644298C}" type="presParOf" srcId="{998E6EF0-A6F7-4C2D-8351-F5912E37211C}" destId="{D4A29F9B-E9EE-41EC-AD06-8C3135586485}" srcOrd="1" destOrd="0" presId="urn:microsoft.com/office/officeart/2018/2/layout/IconVerticalSolidList"/>
    <dgm:cxn modelId="{3AF98346-56C8-4D4C-82E5-FB3B700D8494}" type="presParOf" srcId="{998E6EF0-A6F7-4C2D-8351-F5912E37211C}" destId="{F09ECE11-B1E1-4F36-8048-09FF05707ACA}" srcOrd="2" destOrd="0" presId="urn:microsoft.com/office/officeart/2018/2/layout/IconVerticalSolidList"/>
    <dgm:cxn modelId="{1397A866-281F-4F38-BF01-351E41A38C1A}" type="presParOf" srcId="{998E6EF0-A6F7-4C2D-8351-F5912E37211C}" destId="{AD653042-BF93-4B65-98B7-0B802572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Elemento amostral: Contas individuais a receber.</a:t>
          </a:r>
          <a:endParaRPr lang="en-US" sz="22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Variáveis: Valor das conta, se é aceitável ou não.</a:t>
          </a:r>
          <a:endParaRPr lang="en-US" sz="22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Observações: Não há.</a:t>
          </a:r>
          <a:endParaRPr lang="en-US" sz="2200" kern="1200" dirty="0"/>
        </a:p>
      </dsp:txBody>
      <dsp:txXfrm>
        <a:off x="1303606" y="2822141"/>
        <a:ext cx="2736581" cy="1128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Elemento amostral: Títulos financeiros (Microsoft é S&amp;P 500).</a:t>
          </a:r>
          <a:endParaRPr lang="en-US" sz="18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Variáveis: lucros, rentabilidade. dividendos. lucros, ganhos e media. </a:t>
          </a:r>
          <a:endParaRPr lang="en-US" sz="18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Observações: S&amp;P 500 teve rentabilidade de 2% e Microsoft de 1,95%</a:t>
          </a:r>
          <a:endParaRPr lang="en-US" sz="1800" kern="1200" dirty="0"/>
        </a:p>
      </dsp:txBody>
      <dsp:txXfrm>
        <a:off x="1303606" y="2822141"/>
        <a:ext cx="2736581" cy="1128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Elemento amostral: Lojas de venda e varejo.</a:t>
          </a:r>
          <a:endParaRPr lang="en-US" sz="16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Variáveis: Atividade promocional, demonstração em vídeo, fixação de preços promocionais.</a:t>
          </a:r>
          <a:endParaRPr lang="en-US" sz="16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Observações:Não</a:t>
          </a:r>
          <a:r>
            <a:rPr lang="pt-BR" sz="1600" kern="1200" dirty="0"/>
            <a:t> há observações.</a:t>
          </a:r>
          <a:endParaRPr lang="en-US" sz="1600" kern="1200" dirty="0"/>
        </a:p>
      </dsp:txBody>
      <dsp:txXfrm>
        <a:off x="1303606" y="2822141"/>
        <a:ext cx="2736581" cy="1128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Elemento amostral: Recipientes</a:t>
          </a:r>
          <a:endParaRPr lang="en-US" sz="22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Variáveis: Quantidade de refrigerantes.</a:t>
          </a:r>
          <a:endParaRPr lang="en-US" sz="22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Observações: Não há observações.</a:t>
          </a:r>
          <a:endParaRPr lang="en-US" sz="2200" kern="1200" dirty="0"/>
        </a:p>
      </dsp:txBody>
      <dsp:txXfrm>
        <a:off x="1303606" y="2822141"/>
        <a:ext cx="2736581" cy="112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Elemento amostral: a economia de uma região</a:t>
          </a:r>
          <a:endParaRPr lang="en-US" sz="14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Variáveis: taca de inflação </a:t>
          </a:r>
          <a:r>
            <a:rPr lang="pt-BR" sz="1400" kern="1200" dirty="0" err="1"/>
            <a:t>inidice</a:t>
          </a:r>
          <a:r>
            <a:rPr lang="pt-BR" sz="1400" kern="1200" dirty="0"/>
            <a:t> de preços ao consumidor capacidade de produção industrial de desemprego.</a:t>
          </a:r>
          <a:endParaRPr lang="en-US" sz="14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Observações: Não há.</a:t>
          </a:r>
          <a:endParaRPr lang="en-US" sz="1400" kern="1200" dirty="0"/>
        </a:p>
      </dsp:txBody>
      <dsp:txXfrm>
        <a:off x="1303606" y="2822141"/>
        <a:ext cx="2736581" cy="11286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9F8D-B40C-4F24-8C88-94A0A2519B8B}">
      <dsp:nvSpPr>
        <dsp:cNvPr id="0" name=""/>
        <dsp:cNvSpPr/>
      </dsp:nvSpPr>
      <dsp:spPr>
        <a:xfrm>
          <a:off x="0" y="48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C118-960A-42C8-B70E-E8518F9CD4A8}">
      <dsp:nvSpPr>
        <dsp:cNvPr id="0" name=""/>
        <dsp:cNvSpPr/>
      </dsp:nvSpPr>
      <dsp:spPr>
        <a:xfrm>
          <a:off x="341420" y="254431"/>
          <a:ext cx="620765" cy="62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D975-8037-402B-97E7-6735F703C05B}">
      <dsp:nvSpPr>
        <dsp:cNvPr id="0" name=""/>
        <dsp:cNvSpPr/>
      </dsp:nvSpPr>
      <dsp:spPr>
        <a:xfrm>
          <a:off x="1303606" y="48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Elemento </a:t>
          </a:r>
          <a:r>
            <a:rPr lang="pt-BR" sz="1600" kern="1200" dirty="0" err="1"/>
            <a:t>amostral:redes</a:t>
          </a:r>
          <a:r>
            <a:rPr lang="pt-BR" sz="1600" kern="1200" dirty="0"/>
            <a:t> locais (</a:t>
          </a:r>
          <a:r>
            <a:rPr lang="pt-BR" sz="1600" kern="1200" dirty="0" err="1"/>
            <a:t>LANs</a:t>
          </a:r>
          <a:r>
            <a:rPr lang="pt-BR" sz="1600" kern="1200" dirty="0"/>
            <a:t>), redes de longa distancia (</a:t>
          </a:r>
          <a:r>
            <a:rPr lang="pt-BR" sz="1600" kern="1200" dirty="0" err="1"/>
            <a:t>WANs</a:t>
          </a:r>
          <a:r>
            <a:rPr lang="pt-BR" sz="1600" kern="1200" dirty="0"/>
            <a:t>), segmentos de rede e intranet.</a:t>
          </a:r>
          <a:endParaRPr lang="en-US" sz="1600" kern="1200" dirty="0"/>
        </a:p>
      </dsp:txBody>
      <dsp:txXfrm>
        <a:off x="1303606" y="482"/>
        <a:ext cx="2736581" cy="1128663"/>
      </dsp:txXfrm>
    </dsp:sp>
    <dsp:sp modelId="{E96A98CF-42EA-4E18-BB7F-6D73BFC230E1}">
      <dsp:nvSpPr>
        <dsp:cNvPr id="0" name=""/>
        <dsp:cNvSpPr/>
      </dsp:nvSpPr>
      <dsp:spPr>
        <a:xfrm>
          <a:off x="0" y="1411312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3297-68D2-4449-8BAD-96A172028517}">
      <dsp:nvSpPr>
        <dsp:cNvPr id="0" name=""/>
        <dsp:cNvSpPr/>
      </dsp:nvSpPr>
      <dsp:spPr>
        <a:xfrm>
          <a:off x="341420" y="1665261"/>
          <a:ext cx="620765" cy="62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67828-F1FD-47A5-BD75-DB8357329E63}">
      <dsp:nvSpPr>
        <dsp:cNvPr id="0" name=""/>
        <dsp:cNvSpPr/>
      </dsp:nvSpPr>
      <dsp:spPr>
        <a:xfrm>
          <a:off x="1303606" y="1411312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Variáveis: largura da banda, tempo de inatividade, número de usuário.</a:t>
          </a:r>
          <a:endParaRPr lang="en-US" sz="1600" kern="1200" dirty="0"/>
        </a:p>
      </dsp:txBody>
      <dsp:txXfrm>
        <a:off x="1303606" y="1411312"/>
        <a:ext cx="2736581" cy="1128663"/>
      </dsp:txXfrm>
    </dsp:sp>
    <dsp:sp modelId="{A047097E-419B-47A7-95A8-73BDADB0A084}">
      <dsp:nvSpPr>
        <dsp:cNvPr id="0" name=""/>
        <dsp:cNvSpPr/>
      </dsp:nvSpPr>
      <dsp:spPr>
        <a:xfrm>
          <a:off x="0" y="2822141"/>
          <a:ext cx="4040188" cy="11286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29F9B-E9EE-41EC-AD06-8C3135586485}">
      <dsp:nvSpPr>
        <dsp:cNvPr id="0" name=""/>
        <dsp:cNvSpPr/>
      </dsp:nvSpPr>
      <dsp:spPr>
        <a:xfrm>
          <a:off x="341420" y="3076091"/>
          <a:ext cx="620765" cy="62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042-BF93-4B65-98B7-0B802572163C}">
      <dsp:nvSpPr>
        <dsp:cNvPr id="0" name=""/>
        <dsp:cNvSpPr/>
      </dsp:nvSpPr>
      <dsp:spPr>
        <a:xfrm>
          <a:off x="1303606" y="2822141"/>
          <a:ext cx="2736581" cy="112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0" tIns="119450" rIns="119450" bIns="1194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Observações:</a:t>
          </a:r>
          <a:endParaRPr lang="en-US" sz="1600" kern="1200"/>
        </a:p>
      </dsp:txBody>
      <dsp:txXfrm>
        <a:off x="1303606" y="2822141"/>
        <a:ext cx="2736581" cy="1128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l" eaLnBrk="0" hangingPunct="0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Estatística Descritiva</a:t>
            </a:r>
          </a:p>
          <a:p>
            <a:pPr>
              <a:defRPr/>
            </a:pPr>
            <a:r>
              <a:rPr lang="pt-BR"/>
              <a:t>Contrato Pedagógico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r" eaLnBrk="0" hangingPunct="0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l" eaLnBrk="0" hangingPunct="0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Prof. Cléber Figueiredo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441" tIns="49721" rIns="99441" bIns="4972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7184A2-D591-4FB7-873E-A6CBBBA4AB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01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l" eaLnBrk="0" hangingPunct="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/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A1D597C-2ECE-4328-9388-5AFF80BB9605}" type="datetimeFigureOut">
              <a:rPr lang="pt-BR"/>
              <a:pPr>
                <a:defRPr/>
              </a:pPr>
              <a:t>08/02/2024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441" tIns="49721" rIns="99441" bIns="4972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441" tIns="49721" rIns="99441" bIns="4972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441" tIns="49721" rIns="99441" bIns="49721" rtlCol="0" anchor="b"/>
          <a:lstStyle>
            <a:lvl1pPr algn="l" eaLnBrk="0" hangingPunct="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441" tIns="49721" rIns="99441" bIns="497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64AA51B-54D0-4FAD-9467-322B8B11ADF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39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E46C62-F29A-46EB-BD39-B22ED5E407FB}" type="slidenum">
              <a:rPr lang="pt-BR" altLang="pt-BR" sz="1300"/>
              <a:pPr/>
              <a:t>2</a:t>
            </a:fld>
            <a:endParaRPr lang="pt-BR" altLang="pt-BR" sz="1300"/>
          </a:p>
        </p:txBody>
      </p:sp>
    </p:spTree>
    <p:extLst>
      <p:ext uri="{BB962C8B-B14F-4D97-AF65-F5344CB8AC3E}">
        <p14:creationId xmlns:p14="http://schemas.microsoft.com/office/powerpoint/2010/main" val="1694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2457450"/>
            <a:ext cx="9067800" cy="4324350"/>
            <a:chOff x="0" y="1548"/>
            <a:chExt cx="5712" cy="272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056" y="1680"/>
              <a:ext cx="4656" cy="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544"/>
              <a:ext cx="48" cy="172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/>
            </a:p>
          </p:txBody>
        </p:sp>
        <p:pic>
          <p:nvPicPr>
            <p:cNvPr id="7" name="Picture 10" descr="dic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48"/>
              <a:ext cx="978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9EE3A78-851F-4BFF-8425-7D2C693152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71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FF347-51BE-4500-9EF1-6AD0E1F3CF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29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8313" y="304800"/>
            <a:ext cx="2017712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903913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8BAA2-A4EA-49B3-A461-A4B3F9B8CA6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40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12B1C3-6065-45B8-AEB3-B552D0E399A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16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9C2CE-4BF7-4AD0-8C58-9CDD3329888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42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6383B-3674-49FA-B352-487ADD3F53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533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09AC2-62C3-4CB4-B295-931C50D448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41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025BA-2F3D-4C95-9A70-3F1495EC31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35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E46EA-72C4-425E-96F6-36C19E5771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1FE1B-2D43-4DD4-9D81-6E9448EDC7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801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F5E2B-9FDB-4B2C-93A2-514BE167745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15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83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B5E3C081-DEF3-4F9B-994B-A10B480C3C9E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28600" y="228600"/>
            <a:ext cx="8763000" cy="6553200"/>
            <a:chOff x="144" y="144"/>
            <a:chExt cx="5520" cy="4128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008" y="144"/>
              <a:ext cx="4656" cy="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144" y="1104"/>
              <a:ext cx="48" cy="316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/>
            </a:p>
          </p:txBody>
        </p:sp>
      </p:grpSp>
      <p:pic>
        <p:nvPicPr>
          <p:cNvPr id="1032" name="Picture 10" descr="dic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0"/>
            <a:ext cx="1720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qN_-sltGFOw&amp;t=3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2212800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 sz="quarter"/>
          </p:nvPr>
        </p:nvSpPr>
        <p:spPr>
          <a:xfrm>
            <a:off x="685800" y="571500"/>
            <a:ext cx="7772400" cy="14859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Estatística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sz="quarter" idx="1"/>
          </p:nvPr>
        </p:nvSpPr>
        <p:spPr>
          <a:xfrm>
            <a:off x="1476375" y="4429125"/>
            <a:ext cx="6400800" cy="981075"/>
          </a:xfrm>
        </p:spPr>
        <p:txBody>
          <a:bodyPr/>
          <a:lstStyle/>
          <a:p>
            <a:pPr eaLnBrk="1" hangingPunct="1"/>
            <a:endParaRPr lang="en-US" alt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pt-BR" sz="2800">
                <a:latin typeface="Arial" panose="020B0604020202020204" pitchFamily="34" charset="0"/>
                <a:cs typeface="Arial" panose="020B0604020202020204" pitchFamily="34" charset="0"/>
              </a:rPr>
              <a:t>cfigueiredo@espm.br</a:t>
            </a:r>
            <a:endParaRPr lang="pt-BR" altLang="pt-B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81300"/>
            <a:ext cx="6480175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3425" cy="1600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pt-BR" altLang="pt-BR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3400" cap="none" dirty="0">
                <a:latin typeface="Arial" panose="020B0604020202020204" pitchFamily="34" charset="0"/>
                <a:cs typeface="Arial" panose="020B0604020202020204" pitchFamily="34" charset="0"/>
              </a:rPr>
              <a:t>LEITURA de classe:</a:t>
            </a:r>
            <a:endParaRPr lang="en-US" altLang="pt-BR" sz="34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7E3682F-F832-4F57-80FA-183D17AB0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810000" cy="41148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400" b="0" cap="none" dirty="0">
                <a:latin typeface="Arial" panose="020B0604020202020204" pitchFamily="34" charset="0"/>
                <a:cs typeface="Arial" panose="020B0604020202020204" pitchFamily="34" charset="0"/>
              </a:rPr>
              <a:t>Ler as páginas 3 e 4 do livro texto e identificar o elemento amostral, a observação e a variável em destaque dos seis exemplos: contabilidade, finanças, marketing, produção, economia e sistemas de informação.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52429AD-41B0-4C2B-B223-DF9771CFD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4" b="8164"/>
          <a:stretch/>
        </p:blipFill>
        <p:spPr>
          <a:xfrm>
            <a:off x="4724400" y="2057400"/>
            <a:ext cx="3810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EF6295-40D5-4EE0-AFC4-FFCFF85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pt-BR" b="1"/>
              <a:t>Resenha da leitura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2DB92D-0793-42B2-B303-65EC956E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Contabilidade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22EA9CD-AA72-4A93-8718-6871A95C2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Finanças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E72F5D3F-5ECF-423B-B7A2-DD4F3CF669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918693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62698F06-7C1E-406F-9C32-6DEECBBDD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418085"/>
              </p:ext>
            </p:extLst>
          </p:nvPr>
        </p:nvGraphicFramePr>
        <p:xfrm>
          <a:off x="4762583" y="2161907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677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EF6295-40D5-4EE0-AFC4-FFCFF85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pt-BR" b="1"/>
              <a:t>Resenha da leitura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2DB92D-0793-42B2-B303-65EC956E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Marketing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22EA9CD-AA72-4A93-8718-6871A95C2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Produção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E72F5D3F-5ECF-423B-B7A2-DD4F3CF669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7543294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62698F06-7C1E-406F-9C32-6DEECBBDD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259814"/>
              </p:ext>
            </p:extLst>
          </p:nvPr>
        </p:nvGraphicFramePr>
        <p:xfrm>
          <a:off x="4762583" y="2161907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4942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EF6295-40D5-4EE0-AFC4-FFCFF85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pt-BR" b="1"/>
              <a:t>Resenha da leitura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2DB92D-0793-42B2-B303-65EC956E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Economia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22EA9CD-AA72-4A93-8718-6871A95C2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wrap="square" anchor="b">
            <a:normAutofit/>
          </a:bodyPr>
          <a:lstStyle/>
          <a:p>
            <a:r>
              <a:rPr lang="pt-BR" dirty="0"/>
              <a:t>Sistema de informação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E72F5D3F-5ECF-423B-B7A2-DD4F3CF669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915955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62698F06-7C1E-406F-9C32-6DEECBBDD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274086"/>
              </p:ext>
            </p:extLst>
          </p:nvPr>
        </p:nvGraphicFramePr>
        <p:xfrm>
          <a:off x="4762583" y="2161907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31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/>
              <a:t>Quem sou?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787900" y="1844675"/>
            <a:ext cx="3810000" cy="4608513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q"/>
              <a:defRPr/>
            </a:pPr>
            <a:r>
              <a:rPr kumimoji="1" lang="pt-BR" sz="1800" b="1" ker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Licenciado</a:t>
            </a:r>
            <a:r>
              <a:rPr kumimoji="1" lang="pt-BR" sz="1800" kern="0">
                <a:latin typeface="Arial" pitchFamily="34" charset="0"/>
                <a:cs typeface="Arial" pitchFamily="34" charset="0"/>
              </a:rPr>
              <a:t> em matemática pela USP;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q"/>
              <a:defRPr/>
            </a:pPr>
            <a:r>
              <a:rPr kumimoji="1" lang="pt-BR" sz="1800" b="1" ker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Mestre </a:t>
            </a:r>
            <a:r>
              <a:rPr kumimoji="1" lang="pt-BR" sz="1800" kern="0">
                <a:latin typeface="Arial" pitchFamily="34" charset="0"/>
                <a:cs typeface="Arial" pitchFamily="34" charset="0"/>
              </a:rPr>
              <a:t>em estatística também pela USP;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q"/>
              <a:defRPr/>
            </a:pPr>
            <a:r>
              <a:rPr kumimoji="1" lang="pt-BR" sz="1800" b="1" ker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Doutor</a:t>
            </a:r>
            <a:r>
              <a:rPr kumimoji="1" lang="pt-BR" sz="1800" kern="0">
                <a:latin typeface="Arial" pitchFamily="34" charset="0"/>
                <a:cs typeface="Arial" pitchFamily="34" charset="0"/>
              </a:rPr>
              <a:t> em Estatística - USP.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q"/>
              <a:defRPr/>
            </a:pPr>
            <a:r>
              <a:rPr kumimoji="1" lang="pt-BR" sz="1800" b="1" ker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Interesses acadêmicos</a:t>
            </a:r>
            <a:r>
              <a:rPr kumimoji="1" lang="pt-BR" sz="1800" kern="0">
                <a:latin typeface="Arial" pitchFamily="34" charset="0"/>
                <a:cs typeface="Arial" pitchFamily="34" charset="0"/>
              </a:rPr>
              <a:t>:  aplicação de análise de regressão e econometria em problemas financeiros; análise multivariada de dados aplicada ao marketing.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q"/>
              <a:defRPr/>
            </a:pPr>
            <a:r>
              <a:rPr kumimoji="1" lang="pt-BR" sz="1800" b="1" ker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Orientação</a:t>
            </a:r>
            <a:r>
              <a:rPr kumimoji="1" lang="pt-BR" sz="1800" kern="0">
                <a:latin typeface="Arial" pitchFamily="34" charset="0"/>
                <a:cs typeface="Arial" pitchFamily="34" charset="0"/>
              </a:rPr>
              <a:t>: Análise mercadológica e aplicações de métodos quantitativos em negócios e administração.</a:t>
            </a:r>
            <a:endParaRPr kumimoji="1" lang="pt-BR" sz="1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97B7F1-9DD7-85C6-750E-6AD08E13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1700808"/>
            <a:ext cx="3286584" cy="44106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49275"/>
            <a:ext cx="5189538" cy="432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412875"/>
            <a:ext cx="5167313" cy="4614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4760912" cy="4249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52600" y="304800"/>
            <a:ext cx="7083425" cy="16002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kumimoji="1" lang="pt-BR" sz="4400" kern="0" dirty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Objetivo do Curso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844550" y="1844675"/>
            <a:ext cx="799147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just">
              <a:buFont typeface="Wingdings" pitchFamily="2" charset="2"/>
              <a:buChar char="q"/>
              <a:defRPr/>
            </a:pPr>
            <a:r>
              <a:rPr kumimoji="0" lang="pt-BR" altLang="pt-BR" sz="2600" dirty="0">
                <a:latin typeface="Arial" charset="0"/>
                <a:cs typeface="Arial" charset="0"/>
              </a:rPr>
              <a:t>Capacitar o estudante a:</a:t>
            </a:r>
          </a:p>
          <a:p>
            <a:pPr lvl="1" algn="just">
              <a:defRPr/>
            </a:pPr>
            <a:r>
              <a:rPr kumimoji="0" lang="pt-BR" altLang="pt-BR" sz="2200" dirty="0">
                <a:latin typeface="Arial" charset="0"/>
                <a:cs typeface="Arial" charset="0"/>
              </a:rPr>
              <a:t> 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kumimoji="0" lang="pt-BR" altLang="pt-BR" sz="2200" dirty="0">
                <a:latin typeface="Arial" charset="0"/>
                <a:cs typeface="Arial" charset="0"/>
              </a:rPr>
              <a:t>organizar e apresentar resultados em tabelas e gráficos;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kumimoji="0" lang="pt-BR" altLang="pt-BR" sz="2200" dirty="0">
                <a:latin typeface="Arial" charset="0"/>
                <a:cs typeface="Arial" charset="0"/>
              </a:rPr>
              <a:t>calcular as medidas resumo por meio dos conceitos e técnicas de Estatística Descritiva, amparado na base probabilística que alicerça essa ciência, e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kumimoji="0" lang="pt-BR" altLang="pt-BR" sz="2200" dirty="0">
                <a:latin typeface="Arial" charset="0"/>
                <a:cs typeface="Arial" charset="0"/>
              </a:rPr>
              <a:t>realizar análises bidimensionais não tendenciosas nos dados. </a:t>
            </a:r>
            <a:endParaRPr kumimoji="0" lang="pt-BR" altLang="pt-BR" sz="14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50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trela: 7 Pontas 1">
            <a:extLst>
              <a:ext uri="{FF2B5EF4-FFF2-40B4-BE49-F238E27FC236}">
                <a16:creationId xmlns:a16="http://schemas.microsoft.com/office/drawing/2014/main" id="{65C0771F-7CED-30F0-B9C0-92797A452400}"/>
              </a:ext>
            </a:extLst>
          </p:cNvPr>
          <p:cNvSpPr/>
          <p:nvPr/>
        </p:nvSpPr>
        <p:spPr bwMode="auto">
          <a:xfrm>
            <a:off x="3203848" y="2492896"/>
            <a:ext cx="3024336" cy="1872208"/>
          </a:xfrm>
          <a:prstGeom prst="star7">
            <a:avLst/>
          </a:prstGeom>
          <a:solidFill>
            <a:srgbClr val="FFC000"/>
          </a:solidFill>
          <a:ln w="12700" cap="sq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kumimoji="0" lang="pt-BR" sz="24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30363" y="598488"/>
            <a:ext cx="7083425" cy="11795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kumimoji="1" lang="pt-BR" sz="4400" ker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Metodologia</a:t>
            </a:r>
            <a:endParaRPr kumimoji="1" lang="pt-BR" sz="4400" kern="0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611188" y="1778000"/>
            <a:ext cx="81375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altLang="pt-BR" sz="2800"/>
              <a:t> Estudo dirigido;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altLang="pt-BR" sz="2800"/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800"/>
              <a:t> Oficinas (maior parte);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altLang="pt-BR" sz="2800"/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800"/>
              <a:t> Aula expositiva dialogada;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altLang="pt-BR" sz="2800"/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800"/>
              <a:t> Resolução de problemas;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altLang="pt-BR" sz="2800"/>
          </a:p>
          <a:p>
            <a:pPr>
              <a:buFont typeface="Wingdings" panose="05000000000000000000" pitchFamily="2" charset="2"/>
              <a:buChar char="q"/>
            </a:pPr>
            <a:r>
              <a:rPr lang="pt-BR" altLang="pt-BR" sz="2800"/>
              <a:t> Árvores de decisões.</a:t>
            </a:r>
            <a:endParaRPr lang="en-US" altLang="pt-B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9B14522-2C98-42FF-94EB-4A9A865A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Bibliografia básica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D41D1A-1673-4271-89D8-CAE93ED5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ANDERSON, David R; SWEENEY, Dennis J.; WILLIAMS, Thomas A. CAMM, Jeffrey D.; COCHRAN, James J.  Estatística Aplicada à Administração e Economia.  4ªed. São Paulo: </a:t>
            </a:r>
            <a:r>
              <a:rPr lang="pt-BR" sz="2200" dirty="0" err="1"/>
              <a:t>Cengage</a:t>
            </a:r>
            <a:r>
              <a:rPr lang="pt-BR" sz="2200" dirty="0"/>
              <a:t>-Learning, 2019. Disponível em </a:t>
            </a:r>
            <a:r>
              <a:rPr lang="pt-BR" sz="2200" dirty="0">
                <a:hlinkClick r:id="rId2"/>
              </a:rPr>
              <a:t>https://integrada.minhabiblioteca.com.br/#/books/9788522128006/</a:t>
            </a:r>
            <a:endParaRPr lang="pt-BR" sz="22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52600" y="304800"/>
            <a:ext cx="7083425" cy="16002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kumimoji="1" lang="pt-BR" sz="4400" kern="0" dirty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Avaliação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428625" y="1484313"/>
            <a:ext cx="850106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70000"/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7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7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pt-BR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grupos são criados pelos próprios alunos com no máximo 5 integrantes.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pt-BR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avaliações individuais poderão ser práticas ou no formato de testes sem aviso prévio.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pt-BR" altLang="pt-BR" sz="1800" dirty="0">
                <a:latin typeface="Arial" charset="0"/>
                <a:cs typeface="Arial" charset="0"/>
              </a:rPr>
              <a:t>TODAS as avaliações serão realizadas com a duração máxima de </a:t>
            </a:r>
            <a:r>
              <a:rPr kumimoji="0" lang="pt-BR" altLang="pt-BR" sz="1800" b="1" dirty="0">
                <a:solidFill>
                  <a:srgbClr val="FF0000"/>
                </a:solidFill>
                <a:latin typeface="Arial" charset="0"/>
                <a:cs typeface="Arial" charset="0"/>
              </a:rPr>
              <a:t>1h 30min</a:t>
            </a:r>
            <a:r>
              <a:rPr kumimoji="0" lang="pt-BR" altLang="pt-BR" sz="1800" dirty="0">
                <a:latin typeface="Arial" charset="0"/>
                <a:cs typeface="Arial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pt-BR" altLang="pt-BR" sz="1800" dirty="0">
                <a:latin typeface="Arial" charset="0"/>
                <a:cs typeface="Arial" charset="0"/>
              </a:rPr>
              <a:t>TODAS as datas estão no cronograma.</a:t>
            </a:r>
          </a:p>
          <a:p>
            <a:pPr marL="342900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pt-BR" altLang="pt-BR" sz="1800" dirty="0">
                <a:latin typeface="Arial" charset="0"/>
                <a:cs typeface="Arial" charset="0"/>
              </a:rPr>
              <a:t>Entregas com atraso de até 24h serão penalizadas com redução de 30% da nota.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pt-BR" altLang="pt-BR" sz="2400" dirty="0"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5EC846-3D9E-4628-AC81-9E17B58D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68" y="1557452"/>
            <a:ext cx="57435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52600" y="304800"/>
            <a:ext cx="7083425" cy="16002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kumimoji="1" lang="pt-BR" sz="4400" b="1" ker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Atenção!!!</a:t>
            </a:r>
            <a:endParaRPr kumimoji="1" lang="pt-BR" sz="4400" kern="0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500063" y="1785938"/>
            <a:ext cx="850106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kumimoji="1" lang="pt-BR" altLang="pt-BR" sz="2300" dirty="0">
                <a:latin typeface="Arial" charset="0"/>
                <a:cs typeface="Arial" charset="0"/>
              </a:rPr>
              <a:t>É necessário ter PRESENÇA em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75% das Aulas.</a:t>
            </a:r>
          </a:p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kumimoji="1" lang="pt-BR" altLang="pt-BR" sz="2300" dirty="0">
                <a:latin typeface="Arial" charset="0"/>
                <a:cs typeface="Arial" charset="0"/>
              </a:rPr>
              <a:t>Atenção: faltas por doença devem se adequar nesses 75%.</a:t>
            </a:r>
          </a:p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kumimoji="1" lang="pt-BR" altLang="pt-BR" sz="2300" dirty="0">
                <a:latin typeface="Arial" charset="0"/>
                <a:cs typeface="Arial" charset="0"/>
              </a:rPr>
              <a:t>A prova </a:t>
            </a:r>
            <a:r>
              <a:rPr kumimoji="1" lang="pt-BR" altLang="pt-BR" sz="2300" dirty="0">
                <a:solidFill>
                  <a:srgbClr val="FF0000"/>
                </a:solidFill>
                <a:latin typeface="Arial" charset="0"/>
                <a:cs typeface="Arial" charset="0"/>
              </a:rPr>
              <a:t>substitutiva não serve para repor </a:t>
            </a:r>
            <a:r>
              <a:rPr kumimoji="1" lang="pt-BR" altLang="pt-BR" sz="2300" dirty="0">
                <a:latin typeface="Arial" charset="0"/>
                <a:cs typeface="Arial" charset="0"/>
              </a:rPr>
              <a:t>faltas.</a:t>
            </a:r>
          </a:p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kumimoji="1" lang="pt-BR" altLang="pt-BR" sz="2300" dirty="0">
                <a:latin typeface="Arial" charset="0"/>
                <a:cs typeface="Arial" charset="0"/>
              </a:rPr>
              <a:t>A presença é computada pela duração de tempo que o aluno permaneceu na aula. </a:t>
            </a:r>
          </a:p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kumimoji="1" lang="pt-BR" altLang="pt-BR" sz="2300" dirty="0">
                <a:latin typeface="Arial" charset="0"/>
                <a:cs typeface="Arial" charset="0"/>
              </a:rPr>
              <a:t>Se a permanência total do aluno na aula for igual ou inferior a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20 minutos</a:t>
            </a:r>
            <a:r>
              <a:rPr kumimoji="1" lang="pt-BR" altLang="pt-BR" sz="2300" dirty="0">
                <a:latin typeface="Arial" charset="0"/>
                <a:cs typeface="Arial" charset="0"/>
              </a:rPr>
              <a:t>, o aluno receberá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2</a:t>
            </a:r>
            <a:r>
              <a:rPr kumimoji="1" lang="pt-BR" altLang="pt-BR" sz="2300" dirty="0">
                <a:latin typeface="Arial" charset="0"/>
                <a:cs typeface="Arial" charset="0"/>
              </a:rPr>
              <a:t> faltas; entre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21</a:t>
            </a:r>
            <a:r>
              <a:rPr kumimoji="1" lang="pt-BR" altLang="pt-BR" sz="2300" dirty="0">
                <a:latin typeface="Arial" charset="0"/>
                <a:cs typeface="Arial" charset="0"/>
              </a:rPr>
              <a:t> e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60</a:t>
            </a:r>
            <a:r>
              <a:rPr kumimoji="1" lang="pt-BR" altLang="pt-BR" sz="2300" dirty="0">
                <a:latin typeface="Arial" charset="0"/>
                <a:cs typeface="Arial" charset="0"/>
              </a:rPr>
              <a:t> minutos, </a:t>
            </a:r>
            <a:r>
              <a:rPr kumimoji="1" lang="pt-BR" altLang="pt-BR" sz="2300" b="1" dirty="0">
                <a:latin typeface="Arial" charset="0"/>
                <a:cs typeface="Arial" charset="0"/>
              </a:rPr>
              <a:t>1</a:t>
            </a:r>
            <a:r>
              <a:rPr kumimoji="1" lang="pt-BR" altLang="pt-BR" sz="2300" dirty="0">
                <a:latin typeface="Arial" charset="0"/>
                <a:cs typeface="Arial" charset="0"/>
              </a:rPr>
              <a:t> falta.</a:t>
            </a:r>
          </a:p>
          <a:p>
            <a:pPr eaLnBrk="1" hangingPunct="1">
              <a:spcBef>
                <a:spcPct val="20000"/>
              </a:spcBef>
              <a:buSzPct val="65000"/>
              <a:buFont typeface="Wingdings" panose="05000000000000000000" pitchFamily="2" charset="2"/>
              <a:buChar char="q"/>
              <a:defRPr/>
            </a:pPr>
            <a:endParaRPr kumimoji="1" lang="pt-BR" altLang="pt-BR" sz="2300" dirty="0">
              <a:latin typeface="Arial" charset="0"/>
              <a:cs typeface="Arial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kumimoji="1" lang="pt-BR" altLang="pt-BR" sz="2300" dirty="0">
              <a:latin typeface="Arial" charset="0"/>
              <a:cs typeface="Arial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kumimoji="1" lang="pt-BR" altLang="pt-BR" sz="23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design Risco">
  <a:themeElements>
    <a:clrScheme name="Tema do Offic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Risco</Template>
  <TotalTime>6178</TotalTime>
  <Words>586</Words>
  <Application>Microsoft Office PowerPoint</Application>
  <PresentationFormat>Apresentação na tela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Monotype Sorts</vt:lpstr>
      <vt:lpstr>Times New Roman</vt:lpstr>
      <vt:lpstr>Wingdings</vt:lpstr>
      <vt:lpstr>Modelo de design Risco</vt:lpstr>
      <vt:lpstr>Estatística</vt:lpstr>
      <vt:lpstr>Quem sou?</vt:lpstr>
      <vt:lpstr>Apresentação do PowerPoint</vt:lpstr>
      <vt:lpstr>Apresentação do PowerPoint</vt:lpstr>
      <vt:lpstr>Apresentação do PowerPoint</vt:lpstr>
      <vt:lpstr>Apresentação do PowerPoint</vt:lpstr>
      <vt:lpstr>Bibliografia básica</vt:lpstr>
      <vt:lpstr>Apresentação do PowerPoint</vt:lpstr>
      <vt:lpstr>Apresentação do PowerPoint</vt:lpstr>
      <vt:lpstr> LEITURA de classe:</vt:lpstr>
      <vt:lpstr>Resenha da leitura</vt:lpstr>
      <vt:lpstr>Resenha da leitura</vt:lpstr>
      <vt:lpstr>Resenha da leitura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Cléber da Costa Figueiredo</dc:creator>
  <cp:lastModifiedBy>ALEX MACEDO FREITAS DA SILVA</cp:lastModifiedBy>
  <cp:revision>420</cp:revision>
  <dcterms:created xsi:type="dcterms:W3CDTF">2009-01-30T17:24:31Z</dcterms:created>
  <dcterms:modified xsi:type="dcterms:W3CDTF">2024-02-08T16:32:31Z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TC010690621046</vt:lpwstr>
  </property>
</Properties>
</file>