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E2E2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0B9F-0A93-A328-F95D-C75B27BD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F89CE-EB57-3C01-4916-143903F0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021F-6811-F9EA-99D1-79ACD24F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795A-304A-2222-69BC-B8743AD9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CF89-D782-3D26-3708-BB8DF9A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5EF6-6F68-D527-9170-DDD40C08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13B7E-491C-B909-B80C-BF546275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8A6A-E521-077C-CE8F-11589443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D3E6-9BEF-FE4A-7FFC-0840DBE1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AE9-E061-7C7C-310D-A687AAD3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ACAD9-B86C-EA59-49F9-97905B847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7AE2-CDA8-EBF9-8D33-6811614F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2910-A8F7-1834-0A0D-6664DD98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BC77-11C0-0B2E-8E94-8763475E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B699-5CC4-9CC6-0A52-924FBB5A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18F-3B53-C810-4716-63307261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FF2F-EB97-90D5-8A05-6FCDCA6F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B18D-ECB5-7F22-424F-324E057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8A1B-E231-68F9-AFF2-2EB0E5B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089B-79DD-6F7F-4E91-442488B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D2A4-5D53-0FA9-D49C-EA906CD6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40A8-9148-7AE1-0201-E89E0182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1C32-8220-973E-116D-CB135D8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161D-E2BE-93CF-64A3-65DCDC1A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0AFF-897C-3E3E-146A-4647924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0EE0-8748-F3CF-2A5B-182C43F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08AA0-5324-26A7-A5AB-C7E8ECC4E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1DEA-39F7-BDEF-786C-561AC3A8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B110-EBF2-5182-2112-4F645AB8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C6B7-37E7-9CFA-1D73-471FDEBC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10E9-D552-3E36-4B7C-2FD15F77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5531-8FE5-B946-3E19-1E2660D4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350D4-B7B6-74D4-8DC4-62247711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42D4-0570-D78D-9713-CB244214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E9BEB-623C-71D3-D5D8-01C8521BA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E373D-470C-A4CD-B084-22BB9508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4924F-8FBD-3672-7A1C-21489B81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CAE7F-BA7B-0AC0-B33D-4EDBC329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39591-17C8-5727-2FBF-C832A831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AAF7-D74C-D1A9-50E0-2C94B908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AF3F1-8C28-BA47-72C7-48B2E84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4208A-4FC4-B59E-AAA4-76A14B23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273F-A163-375D-6872-FABD652A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94AB7-D78C-AA9B-6BDB-51869754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59EBB-E004-FBAD-1DB9-E3FB6455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541C-52AC-897D-EBB2-184358DC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F9D4-C9D8-8A28-D402-6F78458B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51D8-39E4-910E-11B4-7C8BB8B0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6089-3172-882C-9E66-8D082442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392E-742F-F868-A970-0382FB90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7EBD-F057-7556-4BD1-BBDE2AA5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3AEB-4576-9A7C-934C-E4B7A6D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BC2-EB9E-4E04-83E6-16CFD23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B326-E7E0-C6CE-C371-9AE200355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E0816-15C2-91F8-6C31-D5D80C3B7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96F13-1907-1BD3-D78A-5048F611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56E4B-813D-3922-A68F-27256478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8CB7-8770-932C-DBB7-1B1A7F2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2F5C5-20AE-761D-6E0B-3EED12E1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DCA7-6A83-834E-A16B-9F90F731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8C35-B5ED-FC81-0D60-4FE42BAB7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77BE-FF93-464C-BE69-58BF5F9258E2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D038-6286-E907-1987-EDE477430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C0C5-9771-BD25-6B50-EDED110A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79C9-5737-499D-8A15-57ABB90CB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1B4CB5B1-C384-45E6-45D9-3D4CA81B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F99642-04A4-6A64-325E-4ACF047A6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57FE-24CE-9396-D87B-E88A792C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PROFITABLE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58D1-63FC-05B6-6581-BE112FEA4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11" y="3509963"/>
            <a:ext cx="9356785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All-in-one</a:t>
            </a:r>
            <a:r>
              <a:rPr lang="en-US" sz="3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3200" dirty="0">
                <a:solidFill>
                  <a:schemeClr val="bg1"/>
                </a:solidFill>
                <a:latin typeface="Agency FB" panose="020B0503020202020204" pitchFamily="34" charset="0"/>
              </a:rPr>
              <a:t>платформа за професионалните спекуланти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30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4BAC0C7B-E0CD-2186-A9E9-D60C380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62427-4C56-7380-E9AB-2C558F907C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1A56-AB84-EDC4-2A79-AD6C833B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Съдържание</a:t>
            </a:r>
            <a:endParaRPr lang="en-US" b="1" spc="1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3529-DBDB-E1A0-DC20-95FE216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2055812"/>
            <a:ext cx="10515600" cy="3689379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bg-BG" sz="3800" dirty="0">
                <a:solidFill>
                  <a:schemeClr val="bg1"/>
                </a:solidFill>
                <a:latin typeface="Agency FB" panose="020B0503020202020204" pitchFamily="34" charset="0"/>
              </a:rPr>
              <a:t>Проблемът</a:t>
            </a:r>
            <a:endParaRPr lang="en-US" sz="37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700" dirty="0">
                <a:solidFill>
                  <a:schemeClr val="bg1"/>
                </a:solidFill>
                <a:latin typeface="Agency FB" panose="020B0503020202020204" pitchFamily="34" charset="0"/>
              </a:rPr>
              <a:t>Решението</a:t>
            </a:r>
            <a:endParaRPr lang="en-US" sz="37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700" dirty="0">
                <a:solidFill>
                  <a:schemeClr val="bg1"/>
                </a:solidFill>
                <a:latin typeface="Agency FB" panose="020B0503020202020204" pitchFamily="34" charset="0"/>
              </a:rPr>
              <a:t>Текущо състояние на разработката</a:t>
            </a:r>
            <a:endParaRPr lang="en-US" sz="37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700" dirty="0">
                <a:solidFill>
                  <a:schemeClr val="bg1"/>
                </a:solidFill>
                <a:latin typeface="Agency FB" panose="020B0503020202020204" pitchFamily="34" charset="0"/>
              </a:rPr>
              <a:t>Диаграма на текущия системен дизайн</a:t>
            </a:r>
            <a:endParaRPr lang="en-US" sz="37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700" dirty="0">
                <a:solidFill>
                  <a:schemeClr val="bg1"/>
                </a:solidFill>
                <a:latin typeface="Agency FB" panose="020B0503020202020204" pitchFamily="34" charset="0"/>
              </a:rPr>
              <a:t>Бъдещето на платформата</a:t>
            </a:r>
            <a:endParaRPr lang="en-US" sz="37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799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ay Trading Wallpapers - Wallpaper Cave">
            <a:extLst>
              <a:ext uri="{FF2B5EF4-FFF2-40B4-BE49-F238E27FC236}">
                <a16:creationId xmlns:a16="http://schemas.microsoft.com/office/drawing/2014/main" id="{31F35631-687E-8FF7-4817-BD0C0223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79A077-99F9-A212-656B-C4EF1D41347C}"/>
              </a:ext>
            </a:extLst>
          </p:cNvPr>
          <p:cNvSpPr/>
          <p:nvPr/>
        </p:nvSpPr>
        <p:spPr>
          <a:xfrm>
            <a:off x="0" y="8626"/>
            <a:ext cx="12192000" cy="6849374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7E7CF-AD0E-9C86-D910-15BCB548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Проблемът</a:t>
            </a:r>
            <a:endParaRPr lang="en-US" sz="3400" b="1" spc="1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2C8C-6918-149D-ED2A-30955623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755"/>
            <a:ext cx="10515600" cy="3999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3200" dirty="0">
                <a:solidFill>
                  <a:schemeClr val="bg1"/>
                </a:solidFill>
                <a:latin typeface="Agency FB" panose="020B0503020202020204" pitchFamily="34" charset="0"/>
              </a:rPr>
              <a:t>Твърде много използвани платформи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трудно и скъпо управление на профилите за всяка платформа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200" dirty="0">
                <a:solidFill>
                  <a:schemeClr val="bg1"/>
                </a:solidFill>
                <a:latin typeface="Agency FB" panose="020B0503020202020204" pitchFamily="34" charset="0"/>
              </a:rPr>
              <a:t>Не са тясно ориентирани към професията на спекуланта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200" dirty="0">
                <a:solidFill>
                  <a:schemeClr val="bg1"/>
                </a:solidFill>
                <a:latin typeface="Agency FB" panose="020B0503020202020204" pitchFamily="34" charset="0"/>
              </a:rPr>
              <a:t>Липсват ценни функционалности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3200" dirty="0">
                <a:solidFill>
                  <a:schemeClr val="bg1"/>
                </a:solidFill>
                <a:latin typeface="Agency FB" panose="020B0503020202020204" pitchFamily="34" charset="0"/>
              </a:rPr>
              <a:t>Няма публична антидезинформационна платформа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41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y Trading Wallpapers - Wallpaper Cave">
            <a:extLst>
              <a:ext uri="{FF2B5EF4-FFF2-40B4-BE49-F238E27FC236}">
                <a16:creationId xmlns:a16="http://schemas.microsoft.com/office/drawing/2014/main" id="{AB92F877-E0EE-E342-B532-C84BCAE1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EFE96A-2B27-B219-BD93-58ED677286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ACFD6-F660-78AD-0368-0139398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Решението</a:t>
            </a:r>
            <a:endParaRPr lang="en-US" b="1" spc="1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3A5BA-623B-12DC-B629-E1B0078E2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033" y="1825625"/>
            <a:ext cx="5878903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All-in-one </a:t>
            </a: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платформа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bg-BG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с един профил се достъпват всички нужни функционалности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Уеб приложение, достъпно през браузър и десктоп и мобилна апликация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Двупосочна </a:t>
            </a:r>
            <a:r>
              <a:rPr lang="en-US" sz="3000" dirty="0">
                <a:solidFill>
                  <a:schemeClr val="bg1"/>
                </a:solidFill>
                <a:latin typeface="Agency FB" panose="020B0503020202020204" pitchFamily="34" charset="0"/>
              </a:rPr>
              <a:t>on-demand</a:t>
            </a: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 комуникация между регулатори и платформата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82225-3606-476D-674E-616434485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5857" y="1825625"/>
            <a:ext cx="5167222" cy="4351338"/>
          </a:xfrm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167222"/>
                      <a:gd name="connsiteY0" fmla="*/ 0 h 4351338"/>
                      <a:gd name="connsiteX1" fmla="*/ 5167222 w 5167222"/>
                      <a:gd name="connsiteY1" fmla="*/ 0 h 4351338"/>
                      <a:gd name="connsiteX2" fmla="*/ 5167222 w 5167222"/>
                      <a:gd name="connsiteY2" fmla="*/ 4351338 h 4351338"/>
                      <a:gd name="connsiteX3" fmla="*/ 0 w 5167222"/>
                      <a:gd name="connsiteY3" fmla="*/ 4351338 h 4351338"/>
                      <a:gd name="connsiteX4" fmla="*/ 0 w 5167222"/>
                      <a:gd name="connsiteY4" fmla="*/ 0 h 4351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67222" h="4351338" fill="none" extrusionOk="0">
                        <a:moveTo>
                          <a:pt x="0" y="0"/>
                        </a:moveTo>
                        <a:cubicBezTo>
                          <a:pt x="2432991" y="-33775"/>
                          <a:pt x="2954300" y="138873"/>
                          <a:pt x="5167222" y="0"/>
                        </a:cubicBezTo>
                        <a:cubicBezTo>
                          <a:pt x="5093451" y="585222"/>
                          <a:pt x="5011339" y="3710241"/>
                          <a:pt x="5167222" y="4351338"/>
                        </a:cubicBezTo>
                        <a:cubicBezTo>
                          <a:pt x="3669191" y="4214008"/>
                          <a:pt x="1603934" y="4213482"/>
                          <a:pt x="0" y="4351338"/>
                        </a:cubicBezTo>
                        <a:cubicBezTo>
                          <a:pt x="152408" y="2268068"/>
                          <a:pt x="73868" y="1803478"/>
                          <a:pt x="0" y="0"/>
                        </a:cubicBezTo>
                        <a:close/>
                      </a:path>
                      <a:path w="5167222" h="4351338" stroke="0" extrusionOk="0">
                        <a:moveTo>
                          <a:pt x="0" y="0"/>
                        </a:moveTo>
                        <a:cubicBezTo>
                          <a:pt x="893585" y="-101487"/>
                          <a:pt x="4421893" y="-162162"/>
                          <a:pt x="5167222" y="0"/>
                        </a:cubicBezTo>
                        <a:cubicBezTo>
                          <a:pt x="5227935" y="1739382"/>
                          <a:pt x="5106150" y="3375976"/>
                          <a:pt x="5167222" y="4351338"/>
                        </a:cubicBezTo>
                        <a:cubicBezTo>
                          <a:pt x="3414962" y="4401403"/>
                          <a:pt x="1880288" y="4192889"/>
                          <a:pt x="0" y="4351338"/>
                        </a:cubicBezTo>
                        <a:cubicBezTo>
                          <a:pt x="-24452" y="3602151"/>
                          <a:pt x="-67663" y="209217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12700"/>
          </a:effectLst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Footprint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графики</a:t>
            </a:r>
          </a:p>
          <a:p>
            <a:pPr>
              <a:lnSpc>
                <a:spcPct val="14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Статистически инструменти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bg-BG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AI</a:t>
            </a: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 асистент</a:t>
            </a:r>
          </a:p>
          <a:p>
            <a:pPr>
              <a:lnSpc>
                <a:spcPct val="14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Чат организации</a:t>
            </a:r>
          </a:p>
          <a:p>
            <a:pPr>
              <a:lnSpc>
                <a:spcPct val="14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Калкулатори (специфични формули)</a:t>
            </a:r>
          </a:p>
          <a:p>
            <a:pPr>
              <a:lnSpc>
                <a:spcPct val="14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Панел за новини </a:t>
            </a:r>
          </a:p>
          <a:p>
            <a:pPr>
              <a:lnSpc>
                <a:spcPct val="140000"/>
              </a:lnSpc>
            </a:pPr>
            <a:r>
              <a:rPr lang="bg-BG" dirty="0">
                <a:solidFill>
                  <a:schemeClr val="bg1"/>
                </a:solidFill>
                <a:latin typeface="Agency FB" panose="020B0503020202020204" pitchFamily="34" charset="0"/>
              </a:rPr>
              <a:t>Панел за икономически данни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266-FEC0-2B1A-D6C2-B450E60D62BC}"/>
              </a:ext>
            </a:extLst>
          </p:cNvPr>
          <p:cNvSpPr txBox="1"/>
          <p:nvPr/>
        </p:nvSpPr>
        <p:spPr>
          <a:xfrm>
            <a:off x="6788991" y="1293962"/>
            <a:ext cx="441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Функционалности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56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y Trading Wallpapers - Wallpaper Cave">
            <a:extLst>
              <a:ext uri="{FF2B5EF4-FFF2-40B4-BE49-F238E27FC236}">
                <a16:creationId xmlns:a16="http://schemas.microsoft.com/office/drawing/2014/main" id="{7DD561D6-F3CC-AA5B-7854-989E3DCE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8696D9-C32E-E3DE-571B-79847CB284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A65CD-CB51-3491-D0C4-D9CBB2EF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Текущо състояние на разработката</a:t>
            </a:r>
            <a:endParaRPr lang="en-US" sz="4000" b="1" spc="1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450-4B46-6355-6C05-C191841F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56" y="1759789"/>
            <a:ext cx="10816087" cy="450298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Прототипна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 версия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Монолитна, трислойна архитектура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Backend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е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Web API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Frontend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е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едностранично приложение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Базови графики, панели за новини и икономически данни, акаунт мениджмънт, чат стаи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JWT token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автентикация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Сложни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алгоритми за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хеширане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, XSS, XSRF, SQL injection, parameter tampering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Достъп само чрез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Web browser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09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y Trading Wallpapers - Wallpaper Cave">
            <a:extLst>
              <a:ext uri="{FF2B5EF4-FFF2-40B4-BE49-F238E27FC236}">
                <a16:creationId xmlns:a16="http://schemas.microsoft.com/office/drawing/2014/main" id="{E7618A22-1890-23EF-5637-F71C2F9F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0D933D-FAB9-B014-DA19-C300FAFB3D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84A2D-BEEE-F4D2-139C-33CCB330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Диаграма на текущия системен дизайн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A7FA6-1890-2405-4238-FF2CCBE0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79463"/>
          </a:xfrm>
        </p:spPr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Монолитна </a:t>
            </a:r>
            <a:r>
              <a:rPr lang="bg-BG" sz="2800" dirty="0">
                <a:solidFill>
                  <a:schemeClr val="bg1"/>
                </a:solidFill>
                <a:latin typeface="Agency FB" panose="020B0503020202020204" pitchFamily="34" charset="0"/>
              </a:rPr>
              <a:t>архитектура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Един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уеб сървър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Една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база данни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bg-BG" dirty="0">
                <a:solidFill>
                  <a:schemeClr val="bg1"/>
                </a:solidFill>
              </a:rPr>
              <a:t>релационна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EB836-248B-F03B-112E-E744A037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267" y="3429000"/>
            <a:ext cx="8801914" cy="3036257"/>
          </a:xfrm>
          <a:prstGeom prst="roundRect">
            <a:avLst>
              <a:gd name="adj" fmla="val 4166"/>
            </a:avLst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9543268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ay Trading Wallpapers - Wallpaper Cave">
            <a:extLst>
              <a:ext uri="{FF2B5EF4-FFF2-40B4-BE49-F238E27FC236}">
                <a16:creationId xmlns:a16="http://schemas.microsoft.com/office/drawing/2014/main" id="{A58E9E7A-FF0D-D90A-F5D7-581F9ACBE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63EA16-2894-90EA-89D6-4B6FB4608F28}"/>
              </a:ext>
            </a:extLst>
          </p:cNvPr>
          <p:cNvSpPr/>
          <p:nvPr/>
        </p:nvSpPr>
        <p:spPr>
          <a:xfrm>
            <a:off x="0" y="-1"/>
            <a:ext cx="12192000" cy="6927011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B177E-46CA-74AB-5353-1319D8F8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Диаграма на текущия системен дизайн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00E0-E368-F99A-3EEC-70BE6A45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34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Frontend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приложение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React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– React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компоненти</a:t>
            </a:r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Backend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приложение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ASP.NET WEB API </a:t>
            </a:r>
          </a:p>
          <a:p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Комуникация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–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HTTP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или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Websocket protocol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8194F8-56A4-0AB6-9335-00569572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29" y="3450766"/>
            <a:ext cx="8888083" cy="3102044"/>
          </a:xfrm>
          <a:prstGeom prst="roundRect">
            <a:avLst>
              <a:gd name="adj" fmla="val 3875"/>
            </a:avLst>
          </a:prstGeom>
        </p:spPr>
      </p:pic>
    </p:spTree>
    <p:extLst>
      <p:ext uri="{BB962C8B-B14F-4D97-AF65-F5344CB8AC3E}">
        <p14:creationId xmlns:p14="http://schemas.microsoft.com/office/powerpoint/2010/main" val="28009247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ay Trading Wallpapers - Wallpaper Cave">
            <a:extLst>
              <a:ext uri="{FF2B5EF4-FFF2-40B4-BE49-F238E27FC236}">
                <a16:creationId xmlns:a16="http://schemas.microsoft.com/office/drawing/2014/main" id="{D36C52B4-140F-FCD3-7039-B67B1A61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49B90-CDC3-9BCB-622F-F55236751929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ABB74-29D6-35DE-7C7F-D6B13172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Бъдещето на платформата</a:t>
            </a:r>
            <a:endParaRPr lang="en-US" sz="4000" b="1" spc="1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3489-00C3-1027-15FA-F3B61418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21196" cy="47187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Разделена на </a:t>
            </a:r>
            <a:r>
              <a:rPr lang="bg-BG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микросървиси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Three-Tier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архитектура (не просто трислойна)</a:t>
            </a: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Следване на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Clean architecture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принципи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Трениране на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AI assistant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модел – помощник в процеса на взимане на решение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Разработване на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API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заявки или </a:t>
            </a:r>
            <a:r>
              <a:rPr lang="en-US" sz="2600" dirty="0">
                <a:solidFill>
                  <a:schemeClr val="bg1"/>
                </a:solidFill>
                <a:latin typeface="Agency FB" panose="020B0503020202020204" pitchFamily="34" charset="0"/>
              </a:rPr>
              <a:t>message queues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за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комуникация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с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регулаторни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системи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Създаване на комплексни графики,  базирани на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footprint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и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статистически инструменти като </a:t>
            </a:r>
            <a:r>
              <a:rPr lang="bg-BG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Гаусова</a:t>
            </a: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 крива</a:t>
            </a:r>
            <a:endParaRPr lang="en-US" sz="24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bg-BG" sz="2400" dirty="0">
                <a:solidFill>
                  <a:schemeClr val="bg1"/>
                </a:solidFill>
                <a:latin typeface="Agency FB" panose="020B0503020202020204" pitchFamily="34" charset="0"/>
              </a:rPr>
              <a:t>Мобилни и десктоп приложения 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- </a:t>
            </a:r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cross-platform</a:t>
            </a:r>
          </a:p>
        </p:txBody>
      </p:sp>
    </p:spTree>
    <p:extLst>
      <p:ext uri="{BB962C8B-B14F-4D97-AF65-F5344CB8AC3E}">
        <p14:creationId xmlns:p14="http://schemas.microsoft.com/office/powerpoint/2010/main" val="10421999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y Trading Wallpapers - Wallpaper Cave">
            <a:extLst>
              <a:ext uri="{FF2B5EF4-FFF2-40B4-BE49-F238E27FC236}">
                <a16:creationId xmlns:a16="http://schemas.microsoft.com/office/drawing/2014/main" id="{D70280E9-6D77-4D2D-A3F6-948BEA1D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48C2FA-CEA9-0E04-1B8E-BCABE826D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1961"/>
            </a:srgbClr>
          </a:solidFill>
          <a:ln>
            <a:solidFill>
              <a:srgbClr val="02020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894C2-615F-0205-2D3A-5621A8A8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spc="100" dirty="0">
                <a:solidFill>
                  <a:schemeClr val="bg1"/>
                </a:solidFill>
                <a:latin typeface="Agency FB" panose="020B0503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33892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263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PROFITABLE</vt:lpstr>
      <vt:lpstr>Съдържание</vt:lpstr>
      <vt:lpstr>Проблемът</vt:lpstr>
      <vt:lpstr>Решението</vt:lpstr>
      <vt:lpstr>Текущо състояние на разработката</vt:lpstr>
      <vt:lpstr>Диаграма на текущия системен дизайн</vt:lpstr>
      <vt:lpstr>Диаграма на текущия системен дизайн</vt:lpstr>
      <vt:lpstr>Бъдещето на платформата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Profitable</dc:title>
  <dc:creator>Alexander Ivanov</dc:creator>
  <cp:lastModifiedBy>Alexander Ivanov</cp:lastModifiedBy>
  <cp:revision>26</cp:revision>
  <dcterms:created xsi:type="dcterms:W3CDTF">2023-05-01T07:02:07Z</dcterms:created>
  <dcterms:modified xsi:type="dcterms:W3CDTF">2023-05-14T09:11:43Z</dcterms:modified>
</cp:coreProperties>
</file>