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37" userDrawn="1">
          <p15:clr>
            <a:srgbClr val="A4A3A4"/>
          </p15:clr>
        </p15:guide>
        <p15:guide id="1" orient="horz" pos="2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5"/>
        <p:guide pos="3837"/>
        <p:guide orient="horz" pos="2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620" y="2776220"/>
            <a:ext cx="12199620" cy="1305560"/>
          </a:xfrm>
        </p:spPr>
        <p:txBody>
          <a:bodyPr/>
          <a:p>
            <a:r>
              <a:rPr lang="ru-RU" altLang="en-US"/>
              <a:t>Паттерны проектирования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Структурные паттерны</a:t>
            </a:r>
            <a:br>
              <a:rPr lang="ru-RU" altLang="ru-RU"/>
            </a:br>
            <a:r>
              <a:rPr lang="en-US" altLang="ru-RU"/>
              <a:t>Decorator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17090"/>
            <a:ext cx="10515600" cy="2624455"/>
          </a:xfrm>
        </p:spPr>
        <p:txBody>
          <a:bodyPr/>
          <a:p>
            <a:pPr algn="just"/>
            <a:r>
              <a:rPr lang="ru-RU" altLang="en-US"/>
              <a:t>Назначение: Декоратор позволяет динамически добавлять новые обязанности объектам, оборачивая их в другие объекты.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 для расширения функциональности объектов без изменения их структуры. Например, добавление различных форматов отображения тексту или функционала кнопкам в GUI.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>
                <a:sym typeface="+mn-ea"/>
              </a:rPr>
              <a:t>Структурные паттерны</a:t>
            </a:r>
            <a:br>
              <a:rPr lang="ru-RU" altLang="ru-RU">
                <a:sym typeface="+mn-ea"/>
              </a:rPr>
            </a:br>
            <a:r>
              <a:rPr lang="en-US" altLang="ru-RU"/>
              <a:t>Facade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61540"/>
            <a:ext cx="10515600" cy="2584450"/>
          </a:xfrm>
        </p:spPr>
        <p:txBody>
          <a:bodyPr/>
          <a:p>
            <a:pPr algn="just"/>
            <a:r>
              <a:rPr lang="ru-RU" altLang="en-US"/>
              <a:t>Назначение: Фасад предоставляет упрощенный интерфейс к сложной системе классов или библиотеке, скрывая её сложность от клиента.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 для упрощения взаимодействия с большими и сложными API, такими как библиотеки или фреймворки.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>
                <a:sym typeface="+mn-ea"/>
              </a:rPr>
              <a:t>Структурные паттерны</a:t>
            </a:r>
            <a:br>
              <a:rPr lang="ru-RU" altLang="ru-RU">
                <a:sym typeface="+mn-ea"/>
              </a:rPr>
            </a:br>
            <a:r>
              <a:rPr lang="en-US" altLang="ru-RU"/>
              <a:t>Proxy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08810"/>
            <a:ext cx="10515600" cy="3041015"/>
          </a:xfrm>
        </p:spPr>
        <p:txBody>
          <a:bodyPr/>
          <a:p>
            <a:pPr algn="just"/>
            <a:r>
              <a:rPr lang="ru-RU" altLang="en-US"/>
              <a:t>Назначение: Proxy представляет собой объект, который контролирует доступ к другому объекту, позволяя реализовать различные уровни абстракции и защиты.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 для управления доступом к ресурсам, которые могут быть дорогими в создании, или для реализации отложенной загрузки. Например, создание прокси для изображений, чтобы загружать их только по мере необходимости.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>
                <a:sym typeface="+mn-ea"/>
              </a:rPr>
              <a:t>Структурные паттерны</a:t>
            </a:r>
            <a:br>
              <a:rPr lang="ru-RU" altLang="ru-RU">
                <a:sym typeface="+mn-ea"/>
              </a:rPr>
            </a:br>
            <a:r>
              <a:rPr lang="en-US" altLang="ru-RU"/>
              <a:t>Bridge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36775"/>
            <a:ext cx="10515600" cy="2584450"/>
          </a:xfrm>
        </p:spPr>
        <p:txBody>
          <a:bodyPr/>
          <a:p>
            <a:pPr algn="just"/>
            <a:r>
              <a:rPr lang="ru-RU" altLang="en-US"/>
              <a:t>Назначение: Bridge разделяет абстракцию и ее реализацию, позволяя изменять их независимо друг от друга.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Используется, когда у абстракции и реализации может быть множество вариантов. Например, графические библиотеки, где можно комбинировать различные абстракции и их реализации.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Поведенческие паттерны</a:t>
            </a:r>
            <a:br>
              <a:rPr lang="ru-RU" altLang="en-US"/>
            </a:br>
            <a:r>
              <a:rPr lang="en-US" altLang="en-US"/>
              <a:t>Observer</a:t>
            </a:r>
            <a:endParaRPr lang="en-US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12010"/>
            <a:ext cx="10515600" cy="2683510"/>
          </a:xfrm>
        </p:spPr>
        <p:txBody>
          <a:bodyPr/>
          <a:p>
            <a:pPr algn="just"/>
            <a:r>
              <a:rPr lang="ru-RU" altLang="en-US"/>
              <a:t>Назначение: Этот паттерн позволяет объектам, известным как наблюдатели, подписываться на изменения состояния другого объекта, известного как субъект, и автоматически получать уведомления об этих изменениях.</a:t>
            </a:r>
            <a:endParaRPr lang="ru-RU" altLang="en-US"/>
          </a:p>
          <a:p>
            <a:pPr indent="457200" algn="just"/>
            <a:r>
              <a:rPr lang="ru-RU" altLang="en-US"/>
              <a:t>Применение: Часто используется в графических интерфейсах, системах событий и приложениях с подпиской на данные.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Поведенческие паттерны</a:t>
            </a:r>
            <a:br>
              <a:rPr lang="ru-RU" altLang="en-US">
                <a:sym typeface="+mn-ea"/>
              </a:rPr>
            </a:br>
            <a:r>
              <a:rPr lang="en-US" altLang="ru-RU">
                <a:sym typeface="+mn-ea"/>
              </a:rPr>
              <a:t>Strategy</a:t>
            </a:r>
            <a:endParaRPr lang="en-US" altLang="ru-RU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51990"/>
            <a:ext cx="10515600" cy="3002280"/>
          </a:xfrm>
        </p:spPr>
        <p:txBody>
          <a:bodyPr/>
          <a:p>
            <a:pPr algn="just"/>
            <a:r>
              <a:rPr lang="ru-RU" altLang="en-US"/>
              <a:t>Назначение: Стратегия позволяет инкапсулировать семейство алгоритмов, делая их взаимозаменяемыми, и позволяет клиентскому коду изменять их независимо от самих алгоритмов.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 в ситуациях, когда алгоритмы могут изменяться в зависимости от контекста. Например, в системах, где пользователи могут выбирать различные способы сортировки или фильтрации данных.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Поведенческие паттерны</a:t>
            </a:r>
            <a:br>
              <a:rPr lang="ru-RU" altLang="en-US">
                <a:sym typeface="+mn-ea"/>
              </a:rPr>
            </a:br>
            <a:r>
              <a:rPr lang="en-US" altLang="ru-RU">
                <a:sym typeface="+mn-ea"/>
              </a:rPr>
              <a:t>Command</a:t>
            </a:r>
            <a:endParaRPr lang="en-US" altLang="ru-RU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46935"/>
            <a:ext cx="10515600" cy="2564130"/>
          </a:xfrm>
        </p:spPr>
        <p:txBody>
          <a:bodyPr/>
          <a:p>
            <a:pPr algn="just"/>
            <a:r>
              <a:rPr lang="ru-RU" altLang="en-US"/>
              <a:t>Назначение: Этот паттерн инкапсулирует запрос как объект, позволяя параметризовать объекты разными запросами и поддерживать отмену операций.</a:t>
            </a:r>
            <a:endParaRPr lang="ru-RU" altLang="en-US"/>
          </a:p>
          <a:p>
            <a:pPr indent="457200" algn="just"/>
            <a:r>
              <a:rPr lang="ru-RU" altLang="en-US"/>
              <a:t>Применение: Часто используется в системах управления, где необходимо реализовать команды, которые могут быть выполнены, отменены или восстановлены.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Поведенческие паттерны</a:t>
            </a:r>
            <a:br>
              <a:rPr lang="ru-RU" altLang="en-US">
                <a:sym typeface="+mn-ea"/>
              </a:rPr>
            </a:br>
            <a:r>
              <a:rPr lang="en-US" altLang="ru-RU">
                <a:sym typeface="+mn-ea"/>
              </a:rPr>
              <a:t>Chain of Responsibility</a:t>
            </a:r>
            <a:endParaRPr lang="en-US" altLang="ru-RU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46935"/>
            <a:ext cx="10515600" cy="2614295"/>
          </a:xfrm>
        </p:spPr>
        <p:txBody>
          <a:bodyPr/>
          <a:p>
            <a:pPr algn="just"/>
            <a:r>
              <a:rPr lang="ru-RU" altLang="en-US"/>
              <a:t>Назначение: Этот паттерн позволяет передавать запрос по цепочке обработчиков, пока один из них не обработает его.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 в системах, где запросы могут обрабатываться несколькими компонентами. Например, в системах обработки событий, где разные обработчики могут отвечать за разные типы событий.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Поведенческие паттерны</a:t>
            </a:r>
            <a:br>
              <a:rPr lang="ru-RU" altLang="en-US">
                <a:sym typeface="+mn-ea"/>
              </a:rPr>
            </a:br>
            <a:r>
              <a:rPr lang="en-US" altLang="ru-RU">
                <a:sym typeface="+mn-ea"/>
              </a:rPr>
              <a:t>Iterator</a:t>
            </a:r>
            <a:endParaRPr lang="en-US" altLang="ru-RU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21535"/>
            <a:ext cx="10515600" cy="2614295"/>
          </a:xfrm>
        </p:spPr>
        <p:txBody>
          <a:bodyPr/>
          <a:p>
            <a:pPr algn="just"/>
            <a:r>
              <a:rPr lang="ru-RU" altLang="en-US"/>
              <a:t>Назначение: Этот паттерн обеспечивает последовательный доступ к элементам коллекции без раскрытия ее внутреннего представления.</a:t>
            </a:r>
            <a:endParaRPr lang="ru-RU" altLang="en-US"/>
          </a:p>
          <a:p>
            <a:pPr indent="457200" algn="just"/>
            <a:r>
              <a:rPr lang="ru-RU" altLang="en-US"/>
              <a:t>Применение: Широко используется в коллекциях, чтобы позволить клиентам перебрать элементы без необходимости знать детали реализации.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Поведенческие паттерны</a:t>
            </a:r>
            <a:br>
              <a:rPr lang="ru-RU" altLang="en-US">
                <a:sym typeface="+mn-ea"/>
              </a:rPr>
            </a:br>
            <a:r>
              <a:rPr lang="en-US" altLang="ru-RU">
                <a:sym typeface="+mn-ea"/>
              </a:rPr>
              <a:t>Mediator</a:t>
            </a:r>
            <a:endParaRPr lang="en-US" altLang="ru-RU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62785"/>
            <a:ext cx="10515600" cy="2981960"/>
          </a:xfrm>
        </p:spPr>
        <p:txBody>
          <a:bodyPr/>
          <a:p>
            <a:pPr algn="just"/>
            <a:r>
              <a:rPr lang="ru-RU" altLang="en-US"/>
              <a:t>Назначение: Посредник обеспечивает централизованное управление взаимодействием между различными объектами, уменьшая прямую зависимость между ними.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 в сложных системах, где необходимо контролировать взаимодействие между несколькими компонентами. Например, в системах чата, где сообщения передаются через посредника.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097655"/>
          </a:xfrm>
        </p:spPr>
        <p:txBody>
          <a:bodyPr>
            <a:normAutofit/>
          </a:bodyPr>
          <a:p>
            <a:pPr indent="457200" algn="just"/>
            <a:r>
              <a:rPr lang="ru-RU" altLang="en-US"/>
              <a:t>Паттерны проектирования — это готовые решения для часто возникающих задач в программировании, которые помогают улучшить архитектуру и гибкость кода. Они представляют собой проверенные временем подходы, используемые для повышения масштабируемости, поддержки и повторного использования кода. Паттерны можно разделить на три основные категории: порождающие, структурные и поведенческие.</a:t>
            </a:r>
            <a:endParaRPr lang="ru-RU" altLang="en-US"/>
          </a:p>
          <a:p>
            <a:pPr indent="457200" algn="just"/>
            <a:r>
              <a:rPr lang="ru-RU" altLang="en-US"/>
              <a:t>Использование паттернов проектирования позволяет разработчикам легко адаптировать и расширять код, делая его более понятным и гибким для изменений.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Поведенческие паттерны</a:t>
            </a:r>
            <a:br>
              <a:rPr lang="ru-RU" altLang="en-US">
                <a:sym typeface="+mn-ea"/>
              </a:rPr>
            </a:br>
            <a:r>
              <a:rPr lang="en-US" altLang="ru-RU"/>
              <a:t>Template Method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21535"/>
            <a:ext cx="10515600" cy="2614295"/>
          </a:xfrm>
        </p:spPr>
        <p:txBody>
          <a:bodyPr/>
          <a:p>
            <a:pPr algn="just"/>
            <a:r>
              <a:rPr lang="ru-RU" altLang="en-US"/>
              <a:t>Назначение: Шаблонный метод определяет основу алгоритма, оставляя детали реализации подклассам.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Используется, когда есть общая структура алгоритма, но некоторые шаги могут варьироваться. Например, в системах, где требуется выполнять одинаковые шаги с разными конкретными процессами.</a:t>
            </a:r>
            <a:endParaRPr lang="ru-R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Поведенческие паттерны</a:t>
            </a:r>
            <a:br>
              <a:rPr lang="ru-RU" altLang="en-US">
                <a:sym typeface="+mn-ea"/>
              </a:rPr>
            </a:br>
            <a:r>
              <a:rPr lang="en-US" altLang="ru-RU">
                <a:sym typeface="+mn-ea"/>
              </a:rPr>
              <a:t>State</a:t>
            </a:r>
            <a:endParaRPr lang="en-US" altLang="ru-RU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787525"/>
            <a:ext cx="10515600" cy="3333115"/>
          </a:xfrm>
        </p:spPr>
        <p:txBody>
          <a:bodyPr/>
          <a:p>
            <a:pPr indent="457200" algn="just"/>
            <a:r>
              <a:rPr lang="ru-RU" altLang="en-US"/>
              <a:t>Назначение: Этот паттерн позволяет объекту изменять свое поведение в зависимости от его состояния, позволяя динамически изменять поведение объекта без изменения его класса.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 в системах, где объекты могут находиться в различных состояниях и поведение зависит от текущего состояния. Например, в интерфейсах, где элементы могут быть в различных состояниях (активный, неактивный, выбранный и т.д.).</a:t>
            </a:r>
            <a:endParaRPr lang="ru-R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>
                <a:sym typeface="+mn-ea"/>
              </a:rPr>
              <a:t>Примеры использования</a:t>
            </a:r>
            <a:endParaRPr lang="ru-RU" altLang="ru-RU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404110"/>
            <a:ext cx="10515600" cy="2098675"/>
          </a:xfrm>
        </p:spPr>
        <p:txBody>
          <a:bodyPr/>
          <a:p>
            <a:pPr indent="457200" algn="just"/>
            <a:r>
              <a:rPr lang="ru-RU" altLang="en-US"/>
              <a:t>Паттерны проектирования применяются в реальных проектах для решения типовых задач, таких как управление состояниями объектов, создание экземпляров, упрощение взаимодействия между модулями и другими аспектами архитектуры систем. Рассмотрим несколько классических примеров.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Примеры использования</a:t>
            </a:r>
            <a:br>
              <a:rPr lang="ru-RU" altLang="en-US">
                <a:sym typeface="+mn-ea"/>
              </a:rPr>
            </a:br>
            <a:r>
              <a:rPr lang="en-US" altLang="en-US">
                <a:sym typeface="+mn-ea"/>
              </a:rPr>
              <a:t>Singleton: Управление подключением к </a:t>
            </a:r>
            <a:r>
              <a:rPr lang="ru-RU" altLang="en-US">
                <a:sym typeface="+mn-ea"/>
              </a:rPr>
              <a:t>БД</a:t>
            </a:r>
            <a:endParaRPr lang="ru-RU" altLang="en-US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3848735"/>
          </a:xfrm>
        </p:spPr>
        <p:txBody>
          <a:bodyPr/>
          <a:p>
            <a:pPr indent="457200" algn="just"/>
            <a:r>
              <a:rPr lang="ru-RU" altLang="en-US"/>
              <a:t>Паттерн Singleton позволяет создать единый экземпляр класса подключения к базе данных, который используется всеми частями системы. Например, в Java или C#, Singleton часто используется для управления соединением с базами данных, обеспечивая одновременное подключение из нескольких потоков.</a:t>
            </a:r>
            <a:endParaRPr lang="ru-RU" altLang="en-US"/>
          </a:p>
          <a:p>
            <a:pPr indent="457200" algn="just"/>
            <a:r>
              <a:rPr lang="ru-RU" altLang="en-US"/>
              <a:t>Преимущества: Экономия ресурсов, централизованное управление подключением, упрощение кода.</a:t>
            </a:r>
            <a:endParaRPr lang="ru-RU" altLang="en-US"/>
          </a:p>
          <a:p>
            <a:pPr indent="457200" algn="just"/>
            <a:r>
              <a:rPr lang="ru-RU" altLang="en-US"/>
              <a:t>Недостатки: Может затруднить тестирование и отладку, если не реализован корректно.</a:t>
            </a: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ru-RU" altLang="en-US" sz="3200">
                <a:sym typeface="+mn-ea"/>
              </a:rPr>
              <a:t>Примеры использования</a:t>
            </a:r>
            <a:br>
              <a:rPr lang="ru-RU" altLang="en-US" sz="3200">
                <a:sym typeface="+mn-ea"/>
              </a:rPr>
            </a:br>
            <a:r>
              <a:rPr lang="en-US" altLang="en-US" sz="3200">
                <a:sym typeface="+mn-ea"/>
              </a:rPr>
              <a:t>Factory Method: Создание объектов с разными типами</a:t>
            </a:r>
            <a:endParaRPr lang="en-US" altLang="en-US" sz="3200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3924935"/>
          </a:xfrm>
        </p:spPr>
        <p:txBody>
          <a:bodyPr>
            <a:normAutofit fontScale="90000"/>
          </a:bodyPr>
          <a:p>
            <a:pPr indent="457200" algn="just"/>
            <a:r>
              <a:rPr lang="ru-RU" altLang="en-US"/>
              <a:t>В больших системах, где требуется создавать объекты разных типов в зависимости от контекста, Factory Method помогает избежать дублирования кода. Например, в приложении для обработки документов могут быть различные типы документов. Вместо того чтобы в каждом случае писать код для создания этих объектов, можно использовать фабричный метод, который сам решит, какой тип объекта создавать в зависимости от входных данных.</a:t>
            </a:r>
            <a:endParaRPr lang="ru-RU" altLang="en-US"/>
          </a:p>
          <a:p>
            <a:pPr indent="457200" algn="just"/>
            <a:r>
              <a:rPr lang="ru-RU" altLang="en-US"/>
              <a:t>Преимущества: Упрощает добавление новых типов объектов, улучшает читаемость и масштабируемость кода.</a:t>
            </a:r>
            <a:endParaRPr lang="ru-RU" altLang="en-US"/>
          </a:p>
          <a:p>
            <a:pPr indent="457200" algn="just"/>
            <a:r>
              <a:rPr lang="ru-RU" altLang="en-US"/>
              <a:t>Недостатки: Увеличивает сложность системы при множестве подклассов.</a:t>
            </a:r>
            <a:endParaRPr lang="ru-R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Примеры использования</a:t>
            </a:r>
            <a:br>
              <a:rPr lang="ru-RU" altLang="en-US">
                <a:sym typeface="+mn-ea"/>
              </a:rPr>
            </a:br>
            <a:r>
              <a:rPr lang="en-US" altLang="en-US">
                <a:sym typeface="+mn-ea"/>
              </a:rPr>
              <a:t>Observer: Системы с подписчиками</a:t>
            </a:r>
            <a:endParaRPr lang="en-US" altLang="en-US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173855"/>
          </a:xfrm>
        </p:spPr>
        <p:txBody>
          <a:bodyPr>
            <a:normAutofit lnSpcReduction="10000"/>
          </a:bodyPr>
          <a:p>
            <a:pPr indent="457200" algn="just"/>
            <a:r>
              <a:rPr lang="ru-RU" altLang="en-US"/>
              <a:t>Новостные приложения, такие как RSS-агрегаторы или социальные сети, используют паттерн Observer для реализации подписки на обновления. В программировании это может быть реализовано через механизм подписчиков и подписок, где объекты-подписчики "слушают" объект-издателя и реагируют на его изменения.</a:t>
            </a:r>
            <a:endParaRPr lang="ru-RU" altLang="en-US"/>
          </a:p>
          <a:p>
            <a:pPr indent="457200" algn="just"/>
            <a:r>
              <a:rPr lang="ru-RU" altLang="en-US"/>
              <a:t>Преимущества: Упрощает реализацию систем с динамическими обновлениями, улучшает масштабируемость.</a:t>
            </a:r>
            <a:endParaRPr lang="ru-RU" altLang="en-US"/>
          </a:p>
          <a:p>
            <a:pPr indent="457200" algn="just"/>
            <a:r>
              <a:rPr lang="ru-RU" altLang="en-US"/>
              <a:t>Недостатки: Может привести к сложностям при управлении большим числом подписчиков или обработке большого количества событий.</a:t>
            </a:r>
            <a:endParaRPr lang="ru-R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788795"/>
            <a:ext cx="10515600" cy="3280410"/>
          </a:xfrm>
        </p:spPr>
        <p:txBody>
          <a:bodyPr>
            <a:normAutofit/>
          </a:bodyPr>
          <a:p>
            <a:pPr indent="457200" algn="just"/>
            <a:r>
              <a:rPr lang="ru-RU" altLang="en-US"/>
              <a:t>Стоит отметить, что паттерны проектирования играют ключевую роль в повышении качества и гибкости программного обеспечения. Они предоставляют проверенные решения для типичных задач, позволяя разработчикам создавать более структурированные и легко расширяемые системы. Понимание и правильное использование паттернов не только упрощает процесс разработки, но и снижает сложность поддержания и масштабирования приложений в будущем.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Порождающие паттерны</a:t>
            </a:r>
            <a:br>
              <a:rPr lang="ru-RU" altLang="en-US"/>
            </a:br>
            <a:r>
              <a:rPr lang="en-US" altLang="en-US"/>
              <a:t>Singleton</a:t>
            </a:r>
            <a:endParaRPr lang="en-US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327275"/>
            <a:ext cx="10515600" cy="2202815"/>
          </a:xfrm>
        </p:spPr>
        <p:txBody>
          <a:bodyPr>
            <a:normAutofit lnSpcReduction="20000"/>
          </a:bodyPr>
          <a:p>
            <a:pPr algn="just"/>
            <a:r>
              <a:rPr lang="ru-RU" altLang="en-US"/>
              <a:t>Назначение: Этот паттерн гарантирует, что у класса есть только один экземпляр, и предоставляет глобальную точку доступа к этому экземпляру.</a:t>
            </a:r>
            <a:endParaRPr lang="ru-RU" altLang="en-US"/>
          </a:p>
          <a:p>
            <a:pPr algn="just"/>
            <a:r>
              <a:rPr lang="ru-RU" altLang="en-US"/>
              <a:t>Применение: Singleton часто используется для управления доступом к ресурсам, таким как базы данных, или для объектов, которые должны существовать в единственном экземпляре.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Порождающие паттерны</a:t>
            </a:r>
            <a:br>
              <a:rPr lang="ru-RU" altLang="ru-RU"/>
            </a:br>
            <a:r>
              <a:rPr lang="en-US" altLang="ru-RU"/>
              <a:t>Factory Method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3740785"/>
          </a:xfrm>
        </p:spPr>
        <p:txBody>
          <a:bodyPr/>
          <a:p>
            <a:pPr algn="just"/>
            <a:r>
              <a:rPr lang="ru-RU" altLang="en-US"/>
              <a:t>Назначение: Этот паттерн предоставляет интерфейс для создания объектов, позволяя подклассам решать, какой класс инстанцировать. Таким образом, клиентский код становится независимым от конкретных классов создаваемых объектов.</a:t>
            </a:r>
            <a:endParaRPr lang="ru-RU" altLang="en-US"/>
          </a:p>
          <a:p>
            <a:pPr indent="457200" algn="just"/>
            <a:r>
              <a:rPr lang="ru-RU" altLang="en-US"/>
              <a:t>Применение: Factory Method используется, когда система должна быть независима от способов создания и компоновки объектов. Например, в системе, где тип создаваемого объекта зависит от определенных условий, клиент не должен быть ответственен за выбор нужного класса.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Порождающие паттерны</a:t>
            </a:r>
            <a:br>
              <a:rPr lang="ru-RU" altLang="en-US"/>
            </a:br>
            <a:r>
              <a:rPr lang="en-US" altLang="en-US"/>
              <a:t>Abstract Factory</a:t>
            </a:r>
            <a:endParaRPr lang="en-US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76755"/>
            <a:ext cx="10515600" cy="2953385"/>
          </a:xfrm>
        </p:spPr>
        <p:txBody>
          <a:bodyPr/>
          <a:p>
            <a:pPr algn="just"/>
            <a:r>
              <a:rPr lang="ru-RU" altLang="en-US"/>
              <a:t>Назначение: Этот паттерн предоставляет интерфейс для создания семейств связанных объектов, не уточняя их конкретные классы. В отличие от Factory Method, он создает целые комплексы объектов, которые могут работать вместе.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 в ситуациях, когда нужно создать семейства объектов, которые должны взаимодействовать друг с другом.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Порождающие паттерны</a:t>
            </a:r>
            <a:br>
              <a:rPr lang="ru-RU" altLang="en-US"/>
            </a:br>
            <a:r>
              <a:rPr lang="en-US" altLang="en-US"/>
              <a:t>Builder</a:t>
            </a:r>
            <a:endParaRPr lang="en-US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38655"/>
            <a:ext cx="10515600" cy="3030855"/>
          </a:xfrm>
        </p:spPr>
        <p:txBody>
          <a:bodyPr/>
          <a:p>
            <a:pPr algn="just"/>
            <a:r>
              <a:rPr lang="ru-RU" altLang="en-US"/>
              <a:t>Назначение: Builder разделяет процесс создания сложного объекта на несколько шагов, изолируя этапы и давая возможность поэтапно его конфигурировать.</a:t>
            </a:r>
            <a:endParaRPr lang="ru-RU" altLang="en-US"/>
          </a:p>
          <a:p>
            <a:pPr indent="457200" algn="just"/>
            <a:r>
              <a:rPr lang="ru-RU" altLang="en-US"/>
              <a:t>Применение: Builder используется, когда нужно создавать сложные объекты с множеством параметров или опций. Например, создание объектов с множеством вложенных элементов может быть упрощено с помощью этого паттерна.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Порождающие паттерны</a:t>
            </a:r>
            <a:br>
              <a:rPr lang="ru-RU" altLang="en-US"/>
            </a:br>
            <a:r>
              <a:rPr lang="en-US" altLang="en-US"/>
              <a:t>Prototype</a:t>
            </a:r>
            <a:endParaRPr lang="en-US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56460"/>
            <a:ext cx="10515600" cy="2594610"/>
          </a:xfrm>
        </p:spPr>
        <p:txBody>
          <a:bodyPr/>
          <a:p>
            <a:pPr algn="just"/>
            <a:r>
              <a:rPr lang="ru-RU" altLang="en-US"/>
              <a:t>Назначение: Этот паттерн позволяет создавать новые объекты путем клонирования существующих.</a:t>
            </a:r>
            <a:endParaRPr lang="ru-RU" altLang="en-US"/>
          </a:p>
          <a:p>
            <a:pPr indent="457200" algn="just"/>
            <a:r>
              <a:rPr lang="ru-RU" altLang="en-US"/>
              <a:t>Применение: Prototype используется в ситуациях, когда стоимость создания нового объекта велика или когда объект имеет сложную структуру. Клонирование позволяет избежать затрат на полную инициализацию объекта.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Структурные паттерны</a:t>
            </a:r>
            <a:br>
              <a:rPr lang="ru-RU" altLang="en-US"/>
            </a:br>
            <a:r>
              <a:rPr lang="en-US" altLang="en-US"/>
              <a:t>Adapter</a:t>
            </a:r>
            <a:endParaRPr lang="en-US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762760"/>
            <a:ext cx="10515600" cy="3382010"/>
          </a:xfrm>
        </p:spPr>
        <p:txBody>
          <a:bodyPr/>
          <a:p>
            <a:pPr algn="just"/>
            <a:r>
              <a:rPr lang="ru-RU" altLang="en-US"/>
              <a:t>Назначение: Адаптер позволяет двум несовместимым интерфейсам работать вместе. Он преобразует интерфейс одного класса в интерфейс, который ожидает клиент.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Используется, когда необходимо интегрировать сторонние компоненты, библиотеки или старые классы с новым кодом. Например, если есть класс, работающий с определенным форматом данных, а нужно использовать его с классом, который использует другой формат, адаптер поможет это сделать.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Структурные паттерны</a:t>
            </a:r>
            <a:br>
              <a:rPr lang="ru-RU" altLang="en-US"/>
            </a:br>
            <a:r>
              <a:rPr lang="en-US" altLang="en-US"/>
              <a:t>Composite</a:t>
            </a:r>
            <a:endParaRPr lang="en-US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66620"/>
            <a:ext cx="10515600" cy="2574290"/>
          </a:xfrm>
        </p:spPr>
        <p:txBody>
          <a:bodyPr/>
          <a:p>
            <a:pPr algn="just"/>
            <a:r>
              <a:rPr lang="ru-RU" altLang="en-US"/>
              <a:t>Назначение: Компоновщик позволяет объединять объекты в древовидную структуру для представления иерархий "часть-целое". Это упрощает работу с группами объектов.</a:t>
            </a:r>
            <a:endParaRPr lang="ru-RU" altLang="en-US"/>
          </a:p>
          <a:p>
            <a:pPr indent="457200" algn="just"/>
            <a:r>
              <a:rPr lang="ru-RU" altLang="en-US"/>
              <a:t>Применение: Используется в случаях, когда клиенту необходимо работать как с отдельными объектами, так и с их группами. Например, графические интерфейсы или файловые системы.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10041</Words>
  <Application>WPS Presentation</Application>
  <PresentationFormat>宽屏</PresentationFormat>
  <Paragraphs>128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4</cp:revision>
  <dcterms:created xsi:type="dcterms:W3CDTF">2024-09-29T03:30:53Z</dcterms:created>
  <dcterms:modified xsi:type="dcterms:W3CDTF">2024-09-29T04:52:25Z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C675A64DE95040CC9F628EC6A22CECD9_12</vt:lpwstr>
  </property>
</Properties>
</file>