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4" r:id="rId5"/>
    <p:sldId id="263" r:id="rId6"/>
    <p:sldId id="262" r:id="rId7"/>
    <p:sldId id="261" r:id="rId8"/>
    <p:sldId id="265" r:id="rId9"/>
    <p:sldId id="260" r:id="rId10"/>
    <p:sldId id="259" r:id="rId11"/>
    <p:sldId id="266" r:id="rId12"/>
    <p:sldId id="267" r:id="rId13"/>
    <p:sldId id="258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Автоматизация решения </a:t>
            </a:r>
            <a:r>
              <a:rPr lang="en-US" altLang="en-US"/>
              <a:t>CAPTCHA </a:t>
            </a:r>
            <a:r>
              <a:rPr lang="ru-RU" altLang="en-US"/>
              <a:t>в текстовом формате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Тестирование модели нейронной сети</a:t>
            </a:r>
            <a:endParaRPr lang="ru-RU" altLang="en-US"/>
          </a:p>
        </p:txBody>
      </p:sp>
      <p:pic>
        <p:nvPicPr>
          <p:cNvPr id="4" name="Замещающее содержимое 3" descr="Confusion_matrix"/>
          <p:cNvPicPr>
            <a:picLocks noChangeAspect="1"/>
          </p:cNvPicPr>
          <p:nvPr>
            <p:ph idx="1"/>
          </p:nvPr>
        </p:nvPicPr>
        <p:blipFill>
          <a:blip r:embed="rId1"/>
          <a:srcRect l="8966" t="10492" r="16017" b="7836"/>
          <a:stretch>
            <a:fillRect/>
          </a:stretch>
        </p:blipFill>
        <p:spPr>
          <a:xfrm>
            <a:off x="3672840" y="1583690"/>
            <a:ext cx="4881880" cy="425259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672840" y="5836285"/>
            <a:ext cx="4882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Рис. 7. Матрица ошибок предсказания отдельных символов.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Тестирование модели нейронной сети</a:t>
            </a:r>
            <a:endParaRPr lang="ru-RU" altLang="en-US"/>
          </a:p>
        </p:txBody>
      </p:sp>
      <p:graphicFrame>
        <p:nvGraphicFramePr>
          <p:cNvPr id="7" name="Замещающее содержимое 6"/>
          <p:cNvGraphicFramePr/>
          <p:nvPr>
            <p:ph idx="1"/>
          </p:nvPr>
        </p:nvGraphicFramePr>
        <p:xfrm>
          <a:off x="6477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Длина последовательности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Точность распознавания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4</a:t>
                      </a:r>
                      <a:r>
                        <a:rPr lang="ru-RU" altLang="en-US" sz="1800">
                          <a:sym typeface="+mn-ea"/>
                        </a:rPr>
                        <a:t> символов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0,9305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5</a:t>
                      </a:r>
                      <a:r>
                        <a:rPr lang="ru-RU" altLang="en-US" sz="1800">
                          <a:sym typeface="+mn-ea"/>
                        </a:rPr>
                        <a:t> символов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0,7450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6</a:t>
                      </a:r>
                      <a:r>
                        <a:rPr lang="ru-RU" altLang="en-US" sz="1800">
                          <a:sym typeface="+mn-ea"/>
                        </a:rPr>
                        <a:t> символов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0,4575</a:t>
                      </a:r>
                      <a:endParaRPr lang="ru-RU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7 символов</a:t>
                      </a:r>
                      <a:endParaRPr lang="ru-RU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/>
                        <a:t>0,1915</a:t>
                      </a:r>
                      <a:endParaRPr lang="ru-RU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Текстовое поле 7"/>
          <p:cNvSpPr txBox="1"/>
          <p:nvPr/>
        </p:nvSpPr>
        <p:spPr>
          <a:xfrm>
            <a:off x="1973580" y="3971925"/>
            <a:ext cx="786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Таблица 1. </a:t>
            </a:r>
            <a:r>
              <a:rPr lang="en-US" altLang="en-US"/>
              <a:t>Точность</a:t>
            </a:r>
            <a:r>
              <a:rPr lang="en-US" altLang="ru-RU"/>
              <a:t> </a:t>
            </a:r>
            <a:r>
              <a:rPr lang="en-US" altLang="en-US"/>
              <a:t>предсказаний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последовательностей</a:t>
            </a:r>
            <a:r>
              <a:rPr lang="en-US" altLang="ru-RU"/>
              <a:t> </a:t>
            </a:r>
            <a:r>
              <a:rPr lang="en-US" altLang="en-US"/>
              <a:t>различной</a:t>
            </a:r>
            <a:r>
              <a:rPr lang="en-US" altLang="ru-RU"/>
              <a:t> </a:t>
            </a:r>
            <a:r>
              <a:rPr lang="en-US" altLang="en-US"/>
              <a:t>длины</a:t>
            </a:r>
            <a:r>
              <a:rPr lang="ru-RU" altLang="en-US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решения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автоматизированному</a:t>
            </a:r>
            <a:r>
              <a:rPr lang="en-US" altLang="ru-RU"/>
              <a:t> </a:t>
            </a:r>
            <a:r>
              <a:rPr lang="en-US" altLang="en-US"/>
              <a:t>решению</a:t>
            </a:r>
            <a:r>
              <a:rPr lang="en-US" altLang="ru-RU"/>
              <a:t> </a:t>
            </a:r>
            <a:r>
              <a:rPr lang="en-US" altLang="en-US"/>
              <a:t>текстовых</a:t>
            </a:r>
            <a:r>
              <a:rPr lang="en-US" altLang="ru-RU"/>
              <a:t> CAPTCHA </a:t>
            </a:r>
            <a:r>
              <a:rPr lang="en-US" altLang="en-US"/>
              <a:t>была</a:t>
            </a:r>
            <a:r>
              <a:rPr lang="en-US" altLang="ru-RU"/>
              <a:t> </a:t>
            </a:r>
            <a:r>
              <a:rPr lang="en-US" altLang="en-US"/>
              <a:t>разработана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реализована</a:t>
            </a:r>
            <a:r>
              <a:rPr lang="en-US" altLang="ru-RU"/>
              <a:t> </a:t>
            </a:r>
            <a:r>
              <a:rPr lang="en-US" altLang="en-US"/>
              <a:t>нейросетевая</a:t>
            </a:r>
            <a:r>
              <a:rPr lang="en-US" altLang="ru-RU"/>
              <a:t> </a:t>
            </a:r>
            <a:r>
              <a:rPr lang="en-US" altLang="en-US"/>
              <a:t>модель</a:t>
            </a:r>
            <a:r>
              <a:rPr lang="en-US" altLang="ru-RU"/>
              <a:t>, </a:t>
            </a:r>
            <a:r>
              <a:rPr lang="en-US" altLang="en-US"/>
              <a:t>основанная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архитектуре</a:t>
            </a:r>
            <a:r>
              <a:rPr lang="en-US" altLang="ru-RU"/>
              <a:t> Seq-to-Seq.</a:t>
            </a:r>
            <a:endParaRPr lang="en-US" altLang="ru-RU"/>
          </a:p>
          <a:p>
            <a:pPr indent="457200" algn="just"/>
            <a:r>
              <a:rPr lang="en-US" altLang="en-US"/>
              <a:t>Результаты</a:t>
            </a:r>
            <a:r>
              <a:rPr lang="en-US" altLang="ru-RU"/>
              <a:t> </a:t>
            </a:r>
            <a:r>
              <a:rPr lang="en-US" altLang="en-US"/>
              <a:t>тестирования</a:t>
            </a:r>
            <a:r>
              <a:rPr lang="en-US" altLang="ru-RU"/>
              <a:t> </a:t>
            </a:r>
            <a:r>
              <a:rPr lang="en-US" altLang="en-US"/>
              <a:t>продемонстрировали</a:t>
            </a:r>
            <a:r>
              <a:rPr lang="en-US" altLang="ru-RU"/>
              <a:t> </a:t>
            </a:r>
            <a:r>
              <a:rPr lang="en-US" altLang="en-US"/>
              <a:t>способность</a:t>
            </a:r>
            <a:r>
              <a:rPr lang="en-US" altLang="ru-RU"/>
              <a:t> </a:t>
            </a:r>
            <a:r>
              <a:rPr lang="en-US" altLang="en-US"/>
              <a:t>модели</a:t>
            </a:r>
            <a:r>
              <a:rPr lang="en-US" altLang="ru-RU"/>
              <a:t> </a:t>
            </a:r>
            <a:r>
              <a:rPr lang="en-US" altLang="en-US"/>
              <a:t>эффективно</a:t>
            </a:r>
            <a:r>
              <a:rPr lang="en-US" altLang="ru-RU"/>
              <a:t> </a:t>
            </a:r>
            <a:r>
              <a:rPr lang="en-US" altLang="en-US"/>
              <a:t>распознавать</a:t>
            </a:r>
            <a:r>
              <a:rPr lang="en-US" altLang="ru-RU"/>
              <a:t> </a:t>
            </a:r>
            <a:r>
              <a:rPr lang="en-US" altLang="en-US"/>
              <a:t>текстовые</a:t>
            </a:r>
            <a:r>
              <a:rPr lang="en-US" altLang="ru-RU"/>
              <a:t> CAPTCHA </a:t>
            </a:r>
            <a:r>
              <a:rPr lang="en-US" altLang="en-US"/>
              <a:t>различной</a:t>
            </a:r>
            <a:r>
              <a:rPr lang="en-US" altLang="ru-RU"/>
              <a:t> </a:t>
            </a:r>
            <a:r>
              <a:rPr lang="en-US" altLang="en-US"/>
              <a:t>сложности</a:t>
            </a:r>
            <a:r>
              <a:rPr lang="en-US" altLang="ru-RU"/>
              <a:t>, </a:t>
            </a:r>
            <a:r>
              <a:rPr lang="en-US" altLang="en-US"/>
              <a:t>подтверждая</a:t>
            </a:r>
            <a:r>
              <a:rPr lang="en-US" altLang="ru-RU"/>
              <a:t> </a:t>
            </a:r>
            <a:r>
              <a:rPr lang="en-US" altLang="en-US"/>
              <a:t>её</a:t>
            </a:r>
            <a:r>
              <a:rPr lang="en-US" altLang="ru-RU"/>
              <a:t> </a:t>
            </a:r>
            <a:r>
              <a:rPr lang="en-US" altLang="en-US"/>
              <a:t>применимость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задачах</a:t>
            </a:r>
            <a:r>
              <a:rPr lang="en-US" altLang="ru-RU"/>
              <a:t> </a:t>
            </a:r>
            <a:r>
              <a:rPr lang="en-US" altLang="en-US"/>
              <a:t>автоматизации</a:t>
            </a:r>
            <a:r>
              <a:rPr lang="en-US" altLang="ru-RU"/>
              <a:t> </a:t>
            </a:r>
            <a:r>
              <a:rPr lang="en-US" altLang="en-US"/>
              <a:t>тестирования</a:t>
            </a:r>
            <a:r>
              <a:rPr lang="en-US" altLang="ru-RU"/>
              <a:t> web-</a:t>
            </a:r>
            <a:r>
              <a:rPr lang="en-US" altLang="en-US"/>
              <a:t>приложений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655"/>
          </a:xfrm>
        </p:spPr>
        <p:txBody>
          <a:bodyPr>
            <a:noAutofit/>
          </a:bodyPr>
          <a:p>
            <a:pPr indent="457200" algn="just"/>
            <a:r>
              <a:rPr lang="en-US" altLang="ru-RU"/>
              <a:t>CAPTCHA </a:t>
            </a:r>
            <a:r>
              <a:rPr lang="en-US" altLang="en-US"/>
              <a:t>представляет</a:t>
            </a:r>
            <a:r>
              <a:rPr lang="en-US" altLang="ru-RU"/>
              <a:t> </a:t>
            </a:r>
            <a:r>
              <a:rPr lang="en-US" altLang="en-US"/>
              <a:t>собой</a:t>
            </a:r>
            <a:r>
              <a:rPr lang="en-US" altLang="ru-RU"/>
              <a:t> </a:t>
            </a:r>
            <a:r>
              <a:rPr lang="en-US" altLang="en-US"/>
              <a:t>широко</a:t>
            </a:r>
            <a:r>
              <a:rPr lang="en-US" altLang="ru-RU"/>
              <a:t> </a:t>
            </a:r>
            <a:r>
              <a:rPr lang="en-US" altLang="en-US"/>
              <a:t>используемый</a:t>
            </a:r>
            <a:r>
              <a:rPr lang="en-US" altLang="ru-RU"/>
              <a:t> </a:t>
            </a:r>
            <a:r>
              <a:rPr lang="en-US" altLang="en-US"/>
              <a:t>механизм</a:t>
            </a:r>
            <a:r>
              <a:rPr lang="en-US" altLang="ru-RU"/>
              <a:t> </a:t>
            </a:r>
            <a:r>
              <a:rPr lang="en-US" altLang="en-US"/>
              <a:t>защиты</a:t>
            </a:r>
            <a:r>
              <a:rPr lang="en-US" altLang="ru-RU"/>
              <a:t> web-</a:t>
            </a:r>
            <a:r>
              <a:rPr lang="en-US" altLang="en-US"/>
              <a:t>ресурсов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автоматизированного</a:t>
            </a:r>
            <a:r>
              <a:rPr lang="en-US" altLang="ru-RU"/>
              <a:t> </a:t>
            </a:r>
            <a:r>
              <a:rPr lang="en-US" altLang="en-US"/>
              <a:t>доступа</a:t>
            </a:r>
            <a:r>
              <a:rPr lang="en-US" altLang="ru-RU"/>
              <a:t>, </a:t>
            </a:r>
            <a:r>
              <a:rPr lang="en-US" altLang="en-US"/>
              <a:t>спама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несанкционированного</a:t>
            </a:r>
            <a:r>
              <a:rPr lang="en-US" altLang="ru-RU"/>
              <a:t> </a:t>
            </a:r>
            <a:r>
              <a:rPr lang="en-US" altLang="en-US"/>
              <a:t>извлечения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  <a:p>
            <a:pPr indent="457200" algn="just"/>
            <a:r>
              <a:rPr lang="en-US" altLang="ru-RU"/>
              <a:t> </a:t>
            </a:r>
            <a:r>
              <a:rPr lang="en-US" altLang="en-US"/>
              <a:t>Одной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актуальных</a:t>
            </a:r>
            <a:r>
              <a:rPr lang="en-US" altLang="ru-RU"/>
              <a:t> </a:t>
            </a:r>
            <a:r>
              <a:rPr lang="en-US" altLang="en-US"/>
              <a:t>задач</a:t>
            </a:r>
            <a:r>
              <a:rPr lang="en-US" altLang="ru-RU"/>
              <a:t> </a:t>
            </a:r>
            <a:r>
              <a:rPr lang="en-US" altLang="en-US"/>
              <a:t>является</a:t>
            </a:r>
            <a:r>
              <a:rPr lang="en-US" altLang="ru-RU"/>
              <a:t> </a:t>
            </a:r>
            <a:r>
              <a:rPr lang="en-US" altLang="en-US"/>
              <a:t>разработка</a:t>
            </a:r>
            <a:r>
              <a:rPr lang="en-US" altLang="ru-RU"/>
              <a:t> </a:t>
            </a:r>
            <a:r>
              <a:rPr lang="en-US" altLang="en-US"/>
              <a:t>методов</a:t>
            </a:r>
            <a:r>
              <a:rPr lang="en-US" altLang="ru-RU"/>
              <a:t>, </a:t>
            </a:r>
            <a:r>
              <a:rPr lang="en-US" altLang="en-US"/>
              <a:t>способных</a:t>
            </a:r>
            <a:r>
              <a:rPr lang="en-US" altLang="ru-RU"/>
              <a:t> </a:t>
            </a:r>
            <a:r>
              <a:rPr lang="en-US" altLang="en-US"/>
              <a:t>автоматически</a:t>
            </a:r>
            <a:r>
              <a:rPr lang="en-US" altLang="ru-RU"/>
              <a:t> </a:t>
            </a:r>
            <a:r>
              <a:rPr lang="en-US" altLang="en-US"/>
              <a:t>распознавать</a:t>
            </a:r>
            <a:r>
              <a:rPr lang="en-US" altLang="ru-RU"/>
              <a:t> </a:t>
            </a:r>
            <a:r>
              <a:rPr lang="en-US" altLang="en-US"/>
              <a:t>символы</a:t>
            </a:r>
            <a:r>
              <a:rPr lang="en-US" altLang="ru-RU"/>
              <a:t>, </a:t>
            </a:r>
            <a:r>
              <a:rPr lang="en-US" altLang="en-US"/>
              <a:t>представленные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виде</a:t>
            </a:r>
            <a:r>
              <a:rPr lang="en-US" altLang="ru-RU"/>
              <a:t> </a:t>
            </a:r>
            <a:r>
              <a:rPr lang="en-US" altLang="en-US"/>
              <a:t>искажённого</a:t>
            </a:r>
            <a:r>
              <a:rPr lang="en-US" altLang="ru-RU"/>
              <a:t> </a:t>
            </a:r>
            <a:r>
              <a:rPr lang="en-US" altLang="en-US"/>
              <a:t>текста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CAPTCHA-</a:t>
            </a:r>
            <a:r>
              <a:rPr lang="en-US" altLang="en-US"/>
              <a:t>изображениях</a:t>
            </a:r>
            <a:r>
              <a:rPr lang="en-US" altLang="ru-RU"/>
              <a:t>. </a:t>
            </a:r>
            <a:r>
              <a:rPr lang="en-US" altLang="en-US"/>
              <a:t>Решение</a:t>
            </a:r>
            <a:r>
              <a:rPr lang="en-US" altLang="ru-RU"/>
              <a:t> </a:t>
            </a:r>
            <a:r>
              <a:rPr lang="en-US" altLang="en-US"/>
              <a:t>данной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 </a:t>
            </a:r>
            <a:r>
              <a:rPr lang="en-US" altLang="en-US"/>
              <a:t>позволяет</a:t>
            </a:r>
            <a:r>
              <a:rPr lang="en-US" altLang="ru-RU"/>
              <a:t> </a:t>
            </a:r>
            <a:r>
              <a:rPr lang="en-US" altLang="en-US"/>
              <a:t>существенно</a:t>
            </a:r>
            <a:r>
              <a:rPr lang="en-US" altLang="ru-RU"/>
              <a:t> </a:t>
            </a:r>
            <a:r>
              <a:rPr lang="en-US" altLang="en-US"/>
              <a:t>повысить</a:t>
            </a:r>
            <a:r>
              <a:rPr lang="en-US" altLang="ru-RU"/>
              <a:t> </a:t>
            </a:r>
            <a:r>
              <a:rPr lang="en-US" altLang="en-US"/>
              <a:t>эффективность</a:t>
            </a:r>
            <a:r>
              <a:rPr lang="en-US" altLang="ru-RU"/>
              <a:t> </a:t>
            </a:r>
            <a:r>
              <a:rPr lang="en-US" altLang="en-US"/>
              <a:t>средств</a:t>
            </a:r>
            <a:r>
              <a:rPr lang="en-US" altLang="ru-RU"/>
              <a:t> </a:t>
            </a:r>
            <a:r>
              <a:rPr lang="en-US" altLang="en-US"/>
              <a:t>автоматизированного</a:t>
            </a:r>
            <a:r>
              <a:rPr lang="en-US" altLang="ru-RU"/>
              <a:t> </a:t>
            </a:r>
            <a:r>
              <a:rPr lang="en-US" altLang="en-US"/>
              <a:t>тестирования</a:t>
            </a:r>
            <a:r>
              <a:rPr lang="en-US" altLang="ru-RU"/>
              <a:t>, </a:t>
            </a:r>
            <a:r>
              <a:rPr lang="en-US" altLang="en-US"/>
              <a:t>снижая</a:t>
            </a:r>
            <a:r>
              <a:rPr lang="en-US" altLang="ru-RU"/>
              <a:t> </a:t>
            </a:r>
            <a:r>
              <a:rPr lang="en-US" altLang="en-US"/>
              <a:t>зависимость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ручных</a:t>
            </a:r>
            <a:r>
              <a:rPr lang="en-US" altLang="ru-RU"/>
              <a:t> </a:t>
            </a:r>
            <a:r>
              <a:rPr lang="en-US" altLang="en-US"/>
              <a:t>проверок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Современная реализация текстовых </a:t>
            </a:r>
            <a:r>
              <a:rPr lang="en-US" altLang="en-US"/>
              <a:t>CAPTCHA</a:t>
            </a:r>
            <a:endParaRPr lang="en-US" altLang="en-US"/>
          </a:p>
        </p:txBody>
      </p:sp>
      <p:pic>
        <p:nvPicPr>
          <p:cNvPr id="4" name="Замещающее содержимое 3" descr="Пример текстовой CAPTCH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8240" y="2771775"/>
            <a:ext cx="7335520" cy="146748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140835" y="4239260"/>
            <a:ext cx="3528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Рис. 1. Пример </a:t>
            </a:r>
            <a:r>
              <a:rPr lang="en-US" altLang="en-US"/>
              <a:t>CAPTCHA </a:t>
            </a:r>
            <a:r>
              <a:rPr lang="ru-RU" altLang="en-US"/>
              <a:t>с текстом.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Подготовка датасета с изображениями</a:t>
            </a:r>
            <a:endParaRPr lang="ru-RU" altLang="en-US" b="1"/>
          </a:p>
        </p:txBody>
      </p:sp>
      <p:pic>
        <p:nvPicPr>
          <p:cNvPr id="6" name="Замещающее содержимое 5" descr="YKQ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436370" y="3169920"/>
            <a:ext cx="4653915" cy="1116965"/>
          </a:xfrm>
          <a:prstGeom prst="rect">
            <a:avLst/>
          </a:prstGeom>
        </p:spPr>
      </p:pic>
      <p:pic>
        <p:nvPicPr>
          <p:cNvPr id="7" name="Замещающее содержимое 6" descr="out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0285" y="3169920"/>
            <a:ext cx="4653915" cy="1116965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437005" y="4286885"/>
            <a:ext cx="9307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371600" lvl="3" indent="457200"/>
            <a:r>
              <a:rPr lang="ru-RU" altLang="en-US"/>
              <a:t>а)					б)</a:t>
            </a:r>
            <a:endParaRPr lang="en-US" altLang="en-US"/>
          </a:p>
          <a:p>
            <a:pPr algn="ctr"/>
            <a:r>
              <a:rPr lang="en-US" altLang="en-US"/>
              <a:t>Рис</a:t>
            </a:r>
            <a:r>
              <a:rPr lang="en-US" altLang="ru-RU"/>
              <a:t>. </a:t>
            </a:r>
            <a:r>
              <a:rPr lang="ru-RU" altLang="en-US"/>
              <a:t>2</a:t>
            </a:r>
            <a:r>
              <a:rPr lang="en-US" altLang="ru-RU"/>
              <a:t>. </a:t>
            </a:r>
            <a:r>
              <a:rPr lang="en-US" altLang="en-US"/>
              <a:t>Примеры</a:t>
            </a:r>
            <a:r>
              <a:rPr lang="en-US" altLang="ru-RU"/>
              <a:t> CAPTCHA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распознавания</a:t>
            </a:r>
            <a:r>
              <a:rPr lang="en-US" altLang="ru-RU"/>
              <a:t>: </a:t>
            </a:r>
            <a:r>
              <a:rPr lang="en-US" altLang="en-US"/>
              <a:t>а</a:t>
            </a:r>
            <a:r>
              <a:rPr lang="en-US" altLang="ru-RU"/>
              <a:t> – </a:t>
            </a:r>
            <a:r>
              <a:rPr lang="en-US" altLang="en-US"/>
              <a:t>сгенерированное</a:t>
            </a:r>
            <a:r>
              <a:rPr lang="en-US" altLang="ru-RU"/>
              <a:t> </a:t>
            </a:r>
            <a:r>
              <a:rPr lang="en-US" altLang="en-US"/>
              <a:t>изображение</a:t>
            </a:r>
            <a:r>
              <a:rPr lang="en-US" altLang="ru-RU"/>
              <a:t>; </a:t>
            </a:r>
            <a:r>
              <a:rPr lang="en-US" altLang="en-US"/>
              <a:t>б</a:t>
            </a:r>
            <a:r>
              <a:rPr lang="en-US" altLang="ru-RU"/>
              <a:t> – </a:t>
            </a:r>
            <a:r>
              <a:rPr lang="en-US" altLang="en-US"/>
              <a:t>изображение</a:t>
            </a:r>
            <a:r>
              <a:rPr lang="en-US" altLang="ru-RU"/>
              <a:t> </a:t>
            </a:r>
            <a:r>
              <a:rPr lang="en-US" altLang="en-US"/>
              <a:t>после</a:t>
            </a:r>
            <a:r>
              <a:rPr lang="en-US" altLang="ru-RU"/>
              <a:t> </a:t>
            </a:r>
            <a:r>
              <a:rPr lang="en-US" altLang="en-US"/>
              <a:t>предобработки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Выбор модели нейронной сети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 algn="just"/>
            <a:r>
              <a:rPr lang="en-US" altLang="en-US" sz="3200"/>
              <a:t>Для</a:t>
            </a:r>
            <a:r>
              <a:rPr lang="en-US" altLang="ru-RU" sz="3200"/>
              <a:t> </a:t>
            </a:r>
            <a:r>
              <a:rPr lang="en-US" altLang="en-US" sz="3200"/>
              <a:t>распознавания</a:t>
            </a:r>
            <a:r>
              <a:rPr lang="en-US" altLang="ru-RU" sz="3200"/>
              <a:t> </a:t>
            </a:r>
            <a:r>
              <a:rPr lang="en-US" altLang="en-US" sz="3200"/>
              <a:t>текста</a:t>
            </a:r>
            <a:r>
              <a:rPr lang="en-US" altLang="ru-RU" sz="3200"/>
              <a:t> </a:t>
            </a:r>
            <a:r>
              <a:rPr lang="en-US" altLang="en-US" sz="3200"/>
              <a:t>с</a:t>
            </a:r>
            <a:r>
              <a:rPr lang="en-US" altLang="ru-RU" sz="3200"/>
              <a:t> </a:t>
            </a:r>
            <a:r>
              <a:rPr lang="en-US" altLang="en-US" sz="3200"/>
              <a:t>переменной</a:t>
            </a:r>
            <a:r>
              <a:rPr lang="en-US" altLang="ru-RU" sz="3200"/>
              <a:t> </a:t>
            </a:r>
            <a:r>
              <a:rPr lang="en-US" altLang="en-US" sz="3200"/>
              <a:t>длиной</a:t>
            </a:r>
            <a:r>
              <a:rPr lang="en-US" altLang="ru-RU" sz="3200"/>
              <a:t> </a:t>
            </a:r>
            <a:r>
              <a:rPr lang="en-US" altLang="en-US" sz="3200"/>
              <a:t>последовательности</a:t>
            </a:r>
            <a:r>
              <a:rPr lang="en-US" altLang="ru-RU" sz="3200"/>
              <a:t> </a:t>
            </a:r>
            <a:r>
              <a:rPr lang="en-US" altLang="en-US" sz="3200"/>
              <a:t>в</a:t>
            </a:r>
            <a:r>
              <a:rPr lang="en-US" altLang="ru-RU" sz="3200"/>
              <a:t> </a:t>
            </a:r>
            <a:r>
              <a:rPr lang="en-US" altLang="en-US" sz="3200"/>
              <a:t>задачах</a:t>
            </a:r>
            <a:r>
              <a:rPr lang="en-US" altLang="ru-RU" sz="3200"/>
              <a:t> CAPTCHA </a:t>
            </a:r>
            <a:r>
              <a:rPr lang="en-US" altLang="en-US" sz="3200"/>
              <a:t>наиболее</a:t>
            </a:r>
            <a:r>
              <a:rPr lang="en-US" altLang="ru-RU" sz="3200"/>
              <a:t> </a:t>
            </a:r>
            <a:r>
              <a:rPr lang="en-US" altLang="en-US" sz="3200"/>
              <a:t>часто</a:t>
            </a:r>
            <a:r>
              <a:rPr lang="en-US" altLang="ru-RU" sz="3200"/>
              <a:t> </a:t>
            </a:r>
            <a:r>
              <a:rPr lang="en-US" altLang="en-US" sz="3200"/>
              <a:t>применяются</a:t>
            </a:r>
            <a:r>
              <a:rPr lang="en-US" altLang="ru-RU" sz="3200"/>
              <a:t> </a:t>
            </a:r>
            <a:r>
              <a:rPr lang="en-US" altLang="en-US" sz="3200"/>
              <a:t>следующие</a:t>
            </a:r>
            <a:r>
              <a:rPr lang="en-US" altLang="ru-RU" sz="3200"/>
              <a:t> </a:t>
            </a:r>
            <a:r>
              <a:rPr lang="en-US" altLang="en-US" sz="3200"/>
              <a:t>архитектуры</a:t>
            </a:r>
            <a:r>
              <a:rPr lang="en-US" altLang="ru-RU" sz="3200"/>
              <a:t> </a:t>
            </a:r>
            <a:r>
              <a:rPr lang="en-US" altLang="en-US" sz="3200"/>
              <a:t>нейронных</a:t>
            </a:r>
            <a:r>
              <a:rPr lang="en-US" altLang="ru-RU" sz="3200"/>
              <a:t> </a:t>
            </a:r>
            <a:r>
              <a:rPr lang="en-US" altLang="en-US" sz="3200"/>
              <a:t>сетей</a:t>
            </a:r>
            <a:r>
              <a:rPr lang="en-US" altLang="ru-RU" sz="3200"/>
              <a:t>:</a:t>
            </a:r>
            <a:endParaRPr lang="en-US" altLang="ru-RU" sz="3200"/>
          </a:p>
          <a:p>
            <a:pPr algn="just"/>
            <a:r>
              <a:rPr lang="en-US" altLang="ru-RU" sz="3200"/>
              <a:t>1.</a:t>
            </a:r>
            <a:r>
              <a:rPr lang="ru-RU" altLang="en-US" sz="3200"/>
              <a:t> </a:t>
            </a:r>
            <a:r>
              <a:rPr lang="en-US" altLang="en-US" sz="3200"/>
              <a:t>Оптическое</a:t>
            </a:r>
            <a:r>
              <a:rPr lang="en-US" altLang="ru-RU" sz="3200"/>
              <a:t> </a:t>
            </a:r>
            <a:r>
              <a:rPr lang="en-US" altLang="en-US" sz="3200"/>
              <a:t>распознавание</a:t>
            </a:r>
            <a:r>
              <a:rPr lang="en-US" altLang="ru-RU" sz="3200"/>
              <a:t> </a:t>
            </a:r>
            <a:r>
              <a:rPr lang="en-US" altLang="en-US" sz="3200"/>
              <a:t>символов</a:t>
            </a:r>
            <a:r>
              <a:rPr lang="en-US" altLang="ru-RU" sz="3200"/>
              <a:t> (OCR).</a:t>
            </a:r>
            <a:endParaRPr lang="en-US" altLang="ru-RU" sz="3200"/>
          </a:p>
          <a:p>
            <a:pPr algn="just"/>
            <a:r>
              <a:rPr lang="en-US" altLang="ru-RU" sz="3200"/>
              <a:t>2.</a:t>
            </a:r>
            <a:r>
              <a:rPr lang="ru-RU" altLang="en-US" sz="3200"/>
              <a:t> </a:t>
            </a:r>
            <a:r>
              <a:rPr lang="en-US" altLang="en-US" sz="3200"/>
              <a:t>Рекуррентные</a:t>
            </a:r>
            <a:r>
              <a:rPr lang="en-US" altLang="ru-RU" sz="3200"/>
              <a:t> </a:t>
            </a:r>
            <a:r>
              <a:rPr lang="en-US" altLang="en-US" sz="3200"/>
              <a:t>сверточные</a:t>
            </a:r>
            <a:r>
              <a:rPr lang="en-US" altLang="ru-RU" sz="3200"/>
              <a:t> </a:t>
            </a:r>
            <a:r>
              <a:rPr lang="en-US" altLang="en-US" sz="3200"/>
              <a:t>нейронные</a:t>
            </a:r>
            <a:r>
              <a:rPr lang="en-US" altLang="ru-RU" sz="3200"/>
              <a:t> </a:t>
            </a:r>
            <a:r>
              <a:rPr lang="en-US" altLang="en-US" sz="3200"/>
              <a:t>сети</a:t>
            </a:r>
            <a:r>
              <a:rPr lang="en-US" altLang="ru-RU" sz="3200"/>
              <a:t> (CRNN).</a:t>
            </a:r>
            <a:endParaRPr lang="en-US" altLang="ru-RU" sz="3200"/>
          </a:p>
          <a:p>
            <a:pPr algn="just"/>
            <a:r>
              <a:rPr lang="ru-RU" altLang="en-US" sz="3200"/>
              <a:t>3. </a:t>
            </a:r>
            <a:r>
              <a:rPr lang="en-US" altLang="en-US" sz="3200"/>
              <a:t>Архитектуры</a:t>
            </a:r>
            <a:r>
              <a:rPr lang="en-US" altLang="ru-RU" sz="3200"/>
              <a:t> </a:t>
            </a:r>
            <a:r>
              <a:rPr lang="en-US" altLang="en-US" sz="3200"/>
              <a:t>последовательного</a:t>
            </a:r>
            <a:r>
              <a:rPr lang="en-US" altLang="ru-RU" sz="3200"/>
              <a:t> </a:t>
            </a:r>
            <a:r>
              <a:rPr lang="en-US" altLang="en-US" sz="3200"/>
              <a:t>обучения</a:t>
            </a:r>
            <a:r>
              <a:rPr lang="en-US" altLang="ru-RU" sz="3200"/>
              <a:t> (Seq-to-Seq).</a:t>
            </a:r>
            <a:endParaRPr lang="en-US" altLang="ru-RU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Оптическое распознавание символов (</a:t>
            </a:r>
            <a:r>
              <a:rPr lang="en-US" altLang="en-US" sz="3600"/>
              <a:t>OCR Tesseract</a:t>
            </a:r>
            <a:r>
              <a:rPr lang="ru-RU" altLang="en-US" sz="3600"/>
              <a:t>)</a:t>
            </a:r>
            <a:endParaRPr lang="ru-RU" altLang="en-US" sz="3600"/>
          </a:p>
        </p:txBody>
      </p:sp>
      <p:pic>
        <p:nvPicPr>
          <p:cNvPr id="4" name="Замещающее содержимое 3" descr="OC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5365" y="1671955"/>
            <a:ext cx="7620000" cy="35147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743325" y="5274310"/>
            <a:ext cx="4705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Рис. 3. Упрощенная архитектура </a:t>
            </a:r>
            <a:r>
              <a:rPr lang="en-US" altLang="ru-RU"/>
              <a:t>OCR-</a:t>
            </a:r>
            <a:r>
              <a:rPr lang="ru-RU" altLang="ru-RU"/>
              <a:t>моделей.</a:t>
            </a:r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600"/>
              <a:t>Сверточные рекурсивные нейронные сети </a:t>
            </a:r>
            <a:r>
              <a:rPr lang="en-US" altLang="en-US" sz="3600"/>
              <a:t>(CRNN)</a:t>
            </a:r>
            <a:endParaRPr lang="en-US" altLang="en-US" sz="3600"/>
          </a:p>
        </p:txBody>
      </p:sp>
      <p:pic>
        <p:nvPicPr>
          <p:cNvPr id="4" name="Замещающее содержимое 3" descr="CRN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47875" y="1710055"/>
            <a:ext cx="8096250" cy="343852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736340" y="5274310"/>
            <a:ext cx="471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Рис. 4. Упрощенная архитектура </a:t>
            </a:r>
            <a:r>
              <a:rPr lang="en-US" altLang="ru-RU"/>
              <a:t>CRNN-</a:t>
            </a:r>
            <a:r>
              <a:rPr lang="ru-RU" altLang="ru-RU"/>
              <a:t>модели.</a:t>
            </a:r>
            <a:endParaRPr lang="ru-RU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3200"/>
              <a:t>Архитектура последовательного обучения </a:t>
            </a:r>
            <a:r>
              <a:rPr lang="en-US" altLang="en-US" sz="3200"/>
              <a:t>(Seq-to-Seq)</a:t>
            </a:r>
            <a:endParaRPr lang="en-US" altLang="en-US" sz="3200"/>
          </a:p>
        </p:txBody>
      </p:sp>
      <p:pic>
        <p:nvPicPr>
          <p:cNvPr id="4" name="Замещающее содержимое 3" descr="sequence-to-sequen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8215" y="1584325"/>
            <a:ext cx="7735570" cy="43516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504565" y="5876290"/>
            <a:ext cx="518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Рис. 5. Упрощенная архитектура </a:t>
            </a:r>
            <a:r>
              <a:rPr lang="en-US" altLang="ru-RU"/>
              <a:t>Seq-to-Seq </a:t>
            </a:r>
            <a:r>
              <a:rPr lang="ru-RU" altLang="ru-RU"/>
              <a:t>модели.</a:t>
            </a:r>
            <a:endParaRPr lang="ru-RU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Тестирование модели нейронной сети</a:t>
            </a:r>
            <a:endParaRPr lang="ru-RU" altLang="ru-RU"/>
          </a:p>
        </p:txBody>
      </p:sp>
      <p:pic>
        <p:nvPicPr>
          <p:cNvPr id="4" name="Замещающее содержимое 3" descr="Model_los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4685" y="1584325"/>
            <a:ext cx="5801995" cy="43516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262630" y="5935980"/>
            <a:ext cx="5801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Рис. 6. График сходимости функции потерь для тренировочной и валидационной выборок.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2150</Words>
  <Application>WPS Presentation</Application>
  <PresentationFormat>宽屏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3</cp:revision>
  <dcterms:created xsi:type="dcterms:W3CDTF">2025-05-01T07:15:13Z</dcterms:created>
  <dcterms:modified xsi:type="dcterms:W3CDTF">2025-05-01T09:53:23Z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1049-12.2.0.20326</vt:lpwstr>
  </property>
  <property fmtid="{D5CDD505-2E9C-101B-9397-08002B2CF9AE}" pid="3" name="ICV">
    <vt:lpwstr>F0071D1AEFD142A3A232198ABAFD5FF5_12</vt:lpwstr>
  </property>
</Properties>
</file>