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77390"/>
            <a:ext cx="12192000" cy="2896870"/>
          </a:xfrm>
        </p:spPr>
        <p:txBody>
          <a:bodyPr>
            <a:normAutofit fontScale="90000"/>
          </a:bodyPr>
          <a:p>
            <a:pPr algn="ctr"/>
            <a:r>
              <a:rPr lang="ru-RU" altLang="en-US" sz="4800"/>
              <a:t>Обзор языков искусственного интеллекта</a:t>
            </a:r>
            <a:br>
              <a:rPr lang="ru-RU" altLang="en-US" sz="4800"/>
            </a:br>
            <a:r>
              <a:rPr lang="ru-RU" altLang="en-US" sz="4800"/>
              <a:t>Проблема выбора языка искусственного интеллекта</a:t>
            </a:r>
            <a:endParaRPr lang="ru-RU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	Haskell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>
                <a:sym typeface="+mn-ea"/>
              </a:rPr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Строгая статическая типизация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Хорошая совместимость</a:t>
            </a:r>
            <a:endParaRPr lang="ru-RU" altLang="en-US"/>
          </a:p>
          <a:p>
            <a:r>
              <a:rPr lang="ru-RU" altLang="en-US">
                <a:sym typeface="+mn-ea"/>
              </a:rPr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Крутая кривая обучения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Нечасто используется в ИИ</a:t>
            </a:r>
            <a:endParaRPr lang="ru-RU" altLang="en-US"/>
          </a:p>
          <a:p>
            <a:r>
              <a:rPr lang="ru-RU" altLang="en-US">
                <a:sym typeface="+mn-ea"/>
              </a:rPr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Исследования в ИИ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Логическое программирование</a:t>
            </a:r>
            <a:endParaRPr lang="ru-RU" altLang="en-US"/>
          </a:p>
          <a:p>
            <a:r>
              <a:rPr lang="ru-RU" altLang="en-US">
                <a:sym typeface="+mn-ea"/>
              </a:rPr>
              <a:t>Популярность: низкая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haskell"/>
          <p:cNvPicPr>
            <a:picLocks noChangeAspect="1"/>
          </p:cNvPicPr>
          <p:nvPr/>
        </p:nvPicPr>
        <p:blipFill>
          <a:blip r:embed="rId1"/>
          <a:srcRect t="17934" r="65078" b="17025"/>
          <a:stretch>
            <a:fillRect/>
          </a:stretch>
        </p:blipFill>
        <p:spPr>
          <a:xfrm>
            <a:off x="756920" y="525780"/>
            <a:ext cx="848995" cy="790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211070"/>
            <a:ext cx="10515600" cy="2436495"/>
          </a:xfrm>
        </p:spPr>
        <p:txBody>
          <a:bodyPr/>
          <a:p>
            <a:pPr indent="457200" algn="just"/>
            <a:r>
              <a:rPr lang="ru-RU" altLang="en-US"/>
              <a:t>Каждый из представленных языков имеет свои преимущества для различных проектов ИИ, будь то модели машинного обучения, инструменты для веба или сложные системы принятия решений. Учитывая возможности и области применения этих языков, нужно выбрать наиболее подходящий для конкретных целей разработки ИИ.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cs typeface="Calibri Light" panose="020F0302020204030204" pitchFamily="34" charset="0"/>
              </a:rPr>
              <a:t>Введение</a:t>
            </a:r>
            <a:endParaRPr lang="ru-RU" altLang="en-US">
              <a:cs typeface="Calibri Light" panose="020F0302020204030204" pitchFamily="3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2590800"/>
            <a:ext cx="10515600" cy="1673225"/>
          </a:xfrm>
        </p:spPr>
        <p:txBody>
          <a:bodyPr/>
          <a:p>
            <a:pPr indent="457200" algn="just"/>
            <a:r>
              <a:rPr lang="ru-RU" altLang="en-US"/>
              <a:t>Использование ИИ становится все более распространенным и включает в себя различные области, от анализа данных и обработки естественного языка до робототехники, каждая из которых часто требует определенного языка программирования ИИ.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	Python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732020"/>
          </a:xfrm>
        </p:spPr>
        <p:txBody>
          <a:bodyPr>
            <a:normAutofit fontScale="80000"/>
          </a:bodyPr>
          <a:p>
            <a:r>
              <a:rPr lang="ru-RU" altLang="en-US"/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Простой синтаксис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Большое количество библиотеки для ИИ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Эффективная обработка данных</a:t>
            </a:r>
            <a:endParaRPr lang="ru-RU" altLang="en-US"/>
          </a:p>
          <a:p>
            <a:r>
              <a:rPr lang="ru-RU" altLang="en-US"/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Высокая сложность обучения, характерная для логического программирования</a:t>
            </a:r>
            <a:endParaRPr lang="ru-RU" altLang="en-US"/>
          </a:p>
          <a:p>
            <a:r>
              <a:rPr lang="ru-RU" altLang="en-US"/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Анализ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Машинное обучение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Алгоритмы ИИ</a:t>
            </a:r>
            <a:endParaRPr lang="ru-RU" altLang="en-US"/>
          </a:p>
          <a:p>
            <a:r>
              <a:rPr lang="ru-RU" altLang="en-US"/>
              <a:t>Популярность: очень высокая</a:t>
            </a:r>
            <a:endParaRPr lang="ru-RU" altLang="en-US"/>
          </a:p>
        </p:txBody>
      </p:sp>
      <p:pic>
        <p:nvPicPr>
          <p:cNvPr id="7" name="Изображение 6" descr="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02590"/>
            <a:ext cx="1037590" cy="1037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	Java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722495"/>
          </a:xfrm>
        </p:spPr>
        <p:txBody>
          <a:bodyPr>
            <a:normAutofit fontScale="80000"/>
          </a:bodyPr>
          <a:p>
            <a:r>
              <a:rPr lang="ru-RU" altLang="en-US">
                <a:sym typeface="+mn-ea"/>
              </a:rPr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Подходит для статистического анализа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Поддержка ИИ-ориентируемых библиотек</a:t>
            </a:r>
            <a:endParaRPr lang="ru-RU" altLang="en-US"/>
          </a:p>
          <a:p>
            <a:r>
              <a:rPr lang="ru-RU" altLang="en-US">
                <a:sym typeface="+mn-ea"/>
              </a:rPr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Не лучшая многопоточность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Сложность для универсального кодирования</a:t>
            </a:r>
            <a:endParaRPr lang="ru-RU" altLang="en-US"/>
          </a:p>
          <a:p>
            <a:r>
              <a:rPr lang="ru-RU" altLang="en-US">
                <a:sym typeface="+mn-ea"/>
              </a:rPr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Обработка естественного языка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Алгоритмы поиска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Нейронные сети</a:t>
            </a:r>
            <a:endParaRPr lang="ru-RU" altLang="en-US"/>
          </a:p>
          <a:p>
            <a:r>
              <a:rPr lang="ru-RU" altLang="en-US">
                <a:sym typeface="+mn-ea"/>
              </a:rPr>
              <a:t>Популярность: высокая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jav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87350"/>
            <a:ext cx="979805" cy="979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	R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>
                <a:sym typeface="+mn-ea"/>
              </a:rPr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Подходит для статистики</a:t>
            </a:r>
            <a:r>
              <a:rPr lang="en-US" altLang="ru-RU"/>
              <a:t>, </a:t>
            </a:r>
            <a:r>
              <a:rPr lang="ru-RU" altLang="ru-RU"/>
              <a:t>в</a:t>
            </a:r>
            <a:r>
              <a:rPr lang="ru-RU" altLang="en-US"/>
              <a:t>изуализации и анализа данных</a:t>
            </a:r>
            <a:endParaRPr lang="ru-RU" altLang="en-US"/>
          </a:p>
          <a:p>
            <a:r>
              <a:rPr lang="ru-RU" altLang="en-US">
                <a:sym typeface="+mn-ea"/>
              </a:rPr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Крутая кривая обучения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Уступает в универсальности </a:t>
            </a:r>
            <a:r>
              <a:rPr lang="en-US" altLang="en-US"/>
              <a:t>Python</a:t>
            </a:r>
            <a:endParaRPr lang="ru-RU" altLang="en-US"/>
          </a:p>
          <a:p>
            <a:r>
              <a:rPr lang="ru-RU" altLang="en-US">
                <a:sym typeface="+mn-ea"/>
              </a:rPr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Статистические вычисления в ИИ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Анализ данных</a:t>
            </a:r>
            <a:endParaRPr lang="ru-RU" altLang="en-US"/>
          </a:p>
          <a:p>
            <a:r>
              <a:rPr lang="ru-RU" altLang="en-US">
                <a:sym typeface="+mn-ea"/>
              </a:rPr>
              <a:t>Популярность: умеренная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29895"/>
            <a:ext cx="9239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	C++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713605"/>
          </a:xfrm>
        </p:spPr>
        <p:txBody>
          <a:bodyPr>
            <a:normAutofit fontScale="80000"/>
          </a:bodyPr>
          <a:p>
            <a:r>
              <a:rPr lang="ru-RU" altLang="en-US">
                <a:sym typeface="+mn-ea"/>
              </a:rPr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Производительный язык программирования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Дает полный контроль над системными ресурсами</a:t>
            </a:r>
            <a:endParaRPr lang="ru-RU" altLang="en-US"/>
          </a:p>
          <a:p>
            <a:r>
              <a:rPr lang="ru-RU" altLang="en-US">
                <a:sym typeface="+mn-ea"/>
              </a:rPr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Сложный синтаксис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Высокая кривая обучения</a:t>
            </a:r>
            <a:endParaRPr lang="ru-RU" altLang="en-US"/>
          </a:p>
          <a:p>
            <a:r>
              <a:rPr lang="ru-RU" altLang="en-US">
                <a:sym typeface="+mn-ea"/>
              </a:rPr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Игровой ИИ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Построение моделей машинного обучения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Поисковая оптимизация</a:t>
            </a:r>
            <a:endParaRPr lang="ru-RU" altLang="en-US"/>
          </a:p>
          <a:p>
            <a:r>
              <a:rPr lang="ru-RU" altLang="en-US">
                <a:sym typeface="+mn-ea"/>
              </a:rPr>
              <a:t>Популярность: высокая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c++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14020"/>
            <a:ext cx="945515" cy="945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	LISP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ru-RU" altLang="en-US">
                <a:sym typeface="+mn-ea"/>
              </a:rPr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Хорошо подходит для создания прототипов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Эффективен при обработке символьных вычислений</a:t>
            </a:r>
            <a:endParaRPr lang="ru-RU" altLang="en-US"/>
          </a:p>
          <a:p>
            <a:r>
              <a:rPr lang="ru-RU" altLang="en-US">
                <a:sym typeface="+mn-ea"/>
              </a:rPr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Малое количество библиотек из-за низкой популярности языка</a:t>
            </a:r>
            <a:endParaRPr lang="ru-RU" altLang="en-US"/>
          </a:p>
          <a:p>
            <a:r>
              <a:rPr lang="ru-RU" altLang="en-US">
                <a:sym typeface="+mn-ea"/>
              </a:rPr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Использовалось в ранних исследованиях ИИ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Распознавание образов</a:t>
            </a:r>
            <a:endParaRPr lang="ru-RU" altLang="en-US"/>
          </a:p>
          <a:p>
            <a:r>
              <a:rPr lang="ru-RU" altLang="en-US">
                <a:sym typeface="+mn-ea"/>
              </a:rPr>
              <a:t>Популярность: низкая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Lisp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33705"/>
            <a:ext cx="932180" cy="925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	Prolog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623435"/>
          </a:xfrm>
        </p:spPr>
        <p:txBody>
          <a:bodyPr>
            <a:normAutofit lnSpcReduction="20000"/>
          </a:bodyPr>
          <a:p>
            <a:r>
              <a:rPr lang="ru-RU" altLang="en-US">
                <a:sym typeface="+mn-ea"/>
              </a:rPr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Автоматический возврат и древовидная структуризация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Возможность сопоставления с образцом</a:t>
            </a:r>
            <a:endParaRPr lang="ru-RU" altLang="en-US"/>
          </a:p>
          <a:p>
            <a:r>
              <a:rPr lang="ru-RU" altLang="en-US">
                <a:sym typeface="+mn-ea"/>
              </a:rPr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Малое количество библиотек из-за низкой популярности языка</a:t>
            </a:r>
            <a:endParaRPr lang="ru-RU" altLang="en-US"/>
          </a:p>
          <a:p>
            <a:r>
              <a:rPr lang="ru-RU" altLang="en-US">
                <a:sym typeface="+mn-ea"/>
              </a:rPr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Чат-боты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Голосовые помощники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Графические пользовательские интерфейсы (GUI)</a:t>
            </a:r>
            <a:endParaRPr lang="ru-RU" altLang="en-US"/>
          </a:p>
          <a:p>
            <a:r>
              <a:rPr lang="ru-RU" altLang="en-US">
                <a:sym typeface="+mn-ea"/>
              </a:rPr>
              <a:t>Популярность: низкая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prolo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65455"/>
            <a:ext cx="91122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	Julia</a:t>
            </a:r>
            <a:endParaRPr lang="en-US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4960"/>
            <a:ext cx="10515600" cy="5066030"/>
          </a:xfrm>
        </p:spPr>
        <p:txBody>
          <a:bodyPr>
            <a:normAutofit fontScale="70000"/>
          </a:bodyPr>
          <a:p>
            <a:r>
              <a:rPr lang="ru-RU" altLang="en-US">
                <a:sym typeface="+mn-ea"/>
              </a:rPr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Подходит для математических вычислений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Высокая скорость выполнения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Легкость в изучении</a:t>
            </a:r>
            <a:endParaRPr lang="ru-RU" altLang="en-US"/>
          </a:p>
          <a:p>
            <a:r>
              <a:rPr lang="ru-RU" altLang="en-US">
                <a:sym typeface="+mn-ea"/>
              </a:rPr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Небольшое количество библиотек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Малое сообщество разработчиков</a:t>
            </a:r>
            <a:endParaRPr lang="ru-RU" altLang="en-US"/>
          </a:p>
          <a:p>
            <a:r>
              <a:rPr lang="ru-RU" altLang="en-US">
                <a:sym typeface="+mn-ea"/>
              </a:rPr>
              <a:t>Область преминения: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Математическое моделирование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Анализ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Исследования ИИ</a:t>
            </a:r>
            <a:endParaRPr lang="ru-RU" altLang="en-US"/>
          </a:p>
          <a:p>
            <a:r>
              <a:rPr lang="ru-RU" altLang="en-US">
                <a:sym typeface="+mn-ea"/>
              </a:rPr>
              <a:t>Популярность: среднняя, растущая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3" name="Изображение 2" descr="julia-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7700" y="485775"/>
            <a:ext cx="871220" cy="871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WPS Presentation</Application>
  <PresentationFormat>宽屏</PresentationFormat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Gotham Pro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4</cp:revision>
  <dcterms:created xsi:type="dcterms:W3CDTF">2024-09-22T05:36:43Z</dcterms:created>
  <dcterms:modified xsi:type="dcterms:W3CDTF">2024-09-22T06:56:44Z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74F93B193A694E948E80983F0D4153E8_12</vt:lpwstr>
  </property>
</Properties>
</file>