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57" r:id="rId4"/>
    <p:sldId id="267" r:id="rId5"/>
    <p:sldId id="266" r:id="rId6"/>
    <p:sldId id="265" r:id="rId7"/>
    <p:sldId id="264" r:id="rId8"/>
    <p:sldId id="271" r:id="rId9"/>
    <p:sldId id="263" r:id="rId10"/>
    <p:sldId id="262" r:id="rId11"/>
    <p:sldId id="261" r:id="rId12"/>
    <p:sldId id="260" r:id="rId13"/>
    <p:sldId id="259" r:id="rId14"/>
    <p:sldId id="258" r:id="rId15"/>
    <p:sldId id="268" r:id="rId16"/>
    <p:sldId id="270" r:id="rId17"/>
    <p:sldId id="269" r:id="rId18"/>
    <p:sldId id="272" r:id="rId19"/>
    <p:sldId id="274" r:id="rId20"/>
    <p:sldId id="275" r:id="rId21"/>
    <p:sldId id="278" r:id="rId22"/>
    <p:sldId id="276" r:id="rId23"/>
    <p:sldId id="279" r:id="rId24"/>
    <p:sldId id="273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335530"/>
            <a:ext cx="12192000" cy="2186940"/>
          </a:xfrm>
        </p:spPr>
        <p:txBody>
          <a:bodyPr>
            <a:noAutofit/>
          </a:bodyPr>
          <a:p>
            <a:r>
              <a:rPr lang="ru-RU" altLang="en-US" sz="5400"/>
              <a:t>Проблемы обработки графической информации</a:t>
            </a:r>
            <a:endParaRPr lang="ru-RU" altLang="en-US"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Сегментация изображений.</a:t>
            </a:r>
            <a:br>
              <a:rPr lang="ru-RU" altLang="en-US"/>
            </a:br>
            <a:r>
              <a:rPr lang="ru-RU" altLang="en-US"/>
              <a:t>Современные методы сегментезации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464435"/>
            <a:ext cx="10515600" cy="1929130"/>
          </a:xfrm>
        </p:spPr>
        <p:txBody>
          <a:bodyPr/>
          <a:p>
            <a:pPr indent="457200" algn="just"/>
            <a:r>
              <a:rPr lang="ru-RU" altLang="en-US"/>
              <a:t>Среди современных методов сегментации используются следующие: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/>
              <a:t>Семантическая сегментация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/>
              <a:t>Инстанс-сегментация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Сегментация изображений.</a:t>
            </a:r>
            <a:br>
              <a:rPr lang="ru-RU" altLang="en-US"/>
            </a:br>
            <a:r>
              <a:rPr lang="ru-RU" altLang="en-US"/>
              <a:t>Гибридные архитектуры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702560"/>
            <a:ext cx="10515600" cy="1452880"/>
          </a:xfrm>
        </p:spPr>
        <p:txBody>
          <a:bodyPr/>
          <a:p>
            <a:pPr indent="457200" algn="just"/>
            <a:r>
              <a:rPr lang="ru-RU" altLang="en-US"/>
              <a:t>Для повышения точности и скорости сегментации разрабатываются гибридные архитектуры, которые комбинируют сверточные слои с операциями на различных масштабах.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Сегментация изображений.</a:t>
            </a:r>
            <a:br>
              <a:rPr lang="ru-RU" altLang="en-US"/>
            </a:br>
            <a:r>
              <a:rPr lang="ru-RU" altLang="en-US"/>
              <a:t>Сложности использования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007870"/>
            <a:ext cx="10515600" cy="2842260"/>
          </a:xfrm>
        </p:spPr>
        <p:txBody>
          <a:bodyPr/>
          <a:p>
            <a:pPr indent="457200" algn="just"/>
            <a:r>
              <a:rPr lang="ru-RU" altLang="en-US">
                <a:sym typeface="+mn-ea"/>
              </a:rPr>
              <a:t>Несмотря на достижения в области сегментации с использованием глубоких нейронных сетей, при их использовании сталкиваются со сложностями: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Большие вычислительные затраты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Потребность в больших объемах данных для обучения</a:t>
            </a:r>
            <a:endParaRPr lang="ru-RU" altLang="en-US">
              <a:sym typeface="+mn-e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/>
              <a:t>Трудности с интерпретацией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Компрессия и хранение данных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379980"/>
            <a:ext cx="10515600" cy="2098675"/>
          </a:xfrm>
        </p:spPr>
        <p:txBody>
          <a:bodyPr/>
          <a:p>
            <a:pPr indent="457200" algn="just"/>
            <a:r>
              <a:rPr lang="ru-RU" altLang="en-US"/>
              <a:t>С развитием технологий возникает необходимость сохранять, передавать и обрабатывать огромные объемы графических данных. Эффективная компрессия изображений и видео позволяет не только снизить объем данных, но и уменьшить требования к пропускной способности сети.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Компрессия и хранение данных.</a:t>
            </a:r>
            <a:br>
              <a:rPr lang="ru-RU" altLang="en-US"/>
            </a:br>
            <a:r>
              <a:rPr lang="ru-RU" altLang="en-US"/>
              <a:t>Компрессия видео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762250"/>
            <a:ext cx="10515600" cy="1333500"/>
          </a:xfrm>
        </p:spPr>
        <p:txBody>
          <a:bodyPr/>
          <a:p>
            <a:pPr indent="457200" algn="just"/>
            <a:r>
              <a:rPr lang="ru-RU" altLang="en-US"/>
              <a:t>Для видео используются специальные кодеки, которые комбинируют методы компрессии с потерями и без потерь, а также эффективно кодируют динамические изменения в кадрах.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Компрессия и хранение данных.</a:t>
            </a:r>
            <a:br>
              <a:rPr lang="ru-RU" altLang="en-US"/>
            </a:br>
            <a:r>
              <a:rPr lang="ru-RU" altLang="en-US"/>
              <a:t>Компрессия для </a:t>
            </a:r>
            <a:r>
              <a:rPr lang="en-US" altLang="en-US"/>
              <a:t>VR/AR</a:t>
            </a:r>
            <a:endParaRPr lang="en-US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399665"/>
            <a:ext cx="10515600" cy="2058670"/>
          </a:xfrm>
        </p:spPr>
        <p:txBody>
          <a:bodyPr/>
          <a:p>
            <a:pPr indent="457200" algn="just"/>
            <a:r>
              <a:rPr lang="ru-RU" altLang="en-US"/>
              <a:t>Виртуальная и дополненная реальность (VR/AR) предъявляют особые требования к качеству и скорости передачи данных. В этих приложениях используются 3D-изображения и видео, которые должны отображаться с высокой чёткостью и практически без задержек.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Компрессия и хранение данных.</a:t>
            </a:r>
            <a:br>
              <a:rPr lang="ru-RU" altLang="en-US"/>
            </a:br>
            <a:r>
              <a:rPr lang="ru-RU" altLang="en-US"/>
              <a:t>Инновации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355215"/>
            <a:ext cx="10515600" cy="2147570"/>
          </a:xfrm>
        </p:spPr>
        <p:txBody>
          <a:bodyPr>
            <a:normAutofit lnSpcReduction="20000"/>
          </a:bodyPr>
          <a:p>
            <a:pPr indent="457200" algn="just"/>
            <a:r>
              <a:rPr lang="ru-RU" altLang="en-US"/>
              <a:t>Одной из инноваций в этой области является использование адаптивных методов сжатия, которые динамически регулируют степень сжатия в зависимости от содержимого кадра.</a:t>
            </a:r>
            <a:endParaRPr lang="ru-RU" altLang="en-US"/>
          </a:p>
          <a:p>
            <a:pPr indent="457200" algn="just"/>
            <a:r>
              <a:rPr lang="ru-RU" altLang="en-US"/>
              <a:t>Также в VR/AR активно применяются алгоритмы компрессии с использованием глубокого обучения. Такие методы, как автокодировщики и вариационные автокодировщики.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Компрессия и хранение данных.</a:t>
            </a:r>
            <a:br>
              <a:rPr lang="ru-RU" altLang="en-US"/>
            </a:br>
            <a:r>
              <a:rPr lang="ru-RU" altLang="en-US"/>
              <a:t>Сложности использования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191385"/>
            <a:ext cx="10515600" cy="2475865"/>
          </a:xfrm>
        </p:spPr>
        <p:txBody>
          <a:bodyPr/>
          <a:p>
            <a:pPr indent="457200" algn="just"/>
            <a:r>
              <a:rPr lang="ru-RU" altLang="en-US"/>
              <a:t>Среди сложностей в использовании текущих методов компрессии и хранения данных можно выделить следующие: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/>
              <a:t>Сжатие без значительных потерь качества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/>
              <a:t>Вычислительные ресурсы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/>
              <a:t>Разработка новых стандартов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Повышение разрешения и детализация изображений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767330"/>
            <a:ext cx="10515600" cy="1323975"/>
          </a:xfrm>
        </p:spPr>
        <p:txBody>
          <a:bodyPr/>
          <a:p>
            <a:pPr indent="457200" algn="just"/>
            <a:r>
              <a:rPr lang="ru-RU" altLang="en-US"/>
              <a:t>Современные технологии, такие как световые поля и облака точек, позволяют значительно улучшить качество изображений, обеспечивая высокую степень детализации и реализма.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ru-RU" altLang="en-US" sz="3200"/>
              <a:t>Повышение разрешения и детализация изображений.</a:t>
            </a:r>
            <a:br>
              <a:rPr lang="ru-RU" altLang="en-US" sz="3200"/>
            </a:br>
            <a:r>
              <a:rPr lang="ru-RU" altLang="en-US" sz="3200"/>
              <a:t>Световые поля</a:t>
            </a:r>
            <a:endParaRPr lang="ru-RU" altLang="en-US" sz="32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007235"/>
            <a:ext cx="10515600" cy="2843530"/>
          </a:xfrm>
        </p:spPr>
        <p:txBody>
          <a:bodyPr/>
          <a:p>
            <a:pPr indent="457200" algn="just"/>
            <a:r>
              <a:rPr lang="ru-RU" altLang="en-US"/>
              <a:t>Световые поля — это технология, которая захватывает информацию о направлении света в каждой точке пространства. Вместо традиционного двухмерного изображения, которое содержит данные только о яркости пикселей, световые поля фиксируют угловую информацию о каждом луче света, что позволяет создавать более реалистичные изображения и изменять угол обзора на изображение постфактум.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>
          <a:xfrm>
            <a:off x="647700" y="2012315"/>
            <a:ext cx="10515600" cy="2833370"/>
          </a:xfrm>
        </p:spPr>
        <p:txBody>
          <a:bodyPr>
            <a:normAutofit/>
          </a:bodyPr>
          <a:p>
            <a:pPr indent="457200" algn="just"/>
            <a:r>
              <a:rPr lang="ru-RU" altLang="en-US"/>
              <a:t>Обработка графической информации — это одна из ключевых задач в современных приложениях, в особенности компьютерного зрения, требующая высоких вычислительных мощностей и точности. Основные проблемы включают шумы и артефакты, возникающие при захвате и передаче изображений, сложность сегментации объектов на изображении, а также задачи сжатия и повышения качества изображения без потери данных.</a:t>
            </a:r>
            <a:endParaRPr lang="ru-RU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ru-RU" altLang="en-US" sz="3200">
                <a:sym typeface="+mn-ea"/>
              </a:rPr>
              <a:t>Повышение разрешения и детализация изображений.</a:t>
            </a:r>
            <a:br>
              <a:rPr lang="ru-RU" altLang="en-US" sz="3200">
                <a:sym typeface="+mn-ea"/>
              </a:rPr>
            </a:br>
            <a:r>
              <a:rPr lang="ru-RU" altLang="en-US" sz="3200">
                <a:sym typeface="+mn-ea"/>
              </a:rPr>
              <a:t>Световые поля (достоинства и недостатки)</a:t>
            </a:r>
            <a:endParaRPr lang="ru-RU" altLang="en-US" sz="3200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64360"/>
            <a:ext cx="10515600" cy="3129915"/>
          </a:xfrm>
        </p:spPr>
        <p:txBody>
          <a:bodyPr/>
          <a:p>
            <a:pPr indent="457200"/>
            <a:r>
              <a:rPr lang="ru-RU" altLang="en-US"/>
              <a:t>Достоинства: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Повышенная детализация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Гибкость обработки</a:t>
            </a:r>
            <a:endParaRPr lang="ru-RU" altLang="en-US"/>
          </a:p>
          <a:p>
            <a:pPr indent="457200"/>
            <a:r>
              <a:rPr lang="ru-RU" altLang="en-US"/>
              <a:t>Недостатки: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Объем данных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Баланс между угловым и пространственным разрешением</a:t>
            </a:r>
            <a:endParaRPr lang="ru-R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ru-RU" altLang="en-US" sz="3200"/>
              <a:t>Повышение разрешения и детализация изображений.</a:t>
            </a:r>
            <a:br>
              <a:rPr lang="ru-RU" altLang="en-US" sz="3200"/>
            </a:br>
            <a:r>
              <a:rPr lang="ru-RU" altLang="en-US" sz="3200"/>
              <a:t>Облака точек</a:t>
            </a:r>
            <a:endParaRPr lang="ru-RU" altLang="en-US" sz="32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394585"/>
            <a:ext cx="10515600" cy="2068195"/>
          </a:xfrm>
        </p:spPr>
        <p:txBody>
          <a:bodyPr/>
          <a:p>
            <a:pPr indent="457200" algn="just"/>
            <a:r>
              <a:rPr lang="ru-RU" altLang="en-US"/>
              <a:t>Облака точек — это еще одна технология, активно применяемая для создания 3D-изображений и моделей. Облака точек состоят из множества точек, каждая из которых имеет свои координаты в пространстве и может содержать дополнительные данные, такие как цвет и нормали.</a:t>
            </a:r>
            <a:endParaRPr lang="ru-RU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lang="ru-RU" altLang="en-US" sz="3200">
                <a:sym typeface="+mn-ea"/>
              </a:rPr>
              <a:t>Повышение разрешения и детализация изображений.</a:t>
            </a:r>
            <a:br>
              <a:rPr lang="ru-RU" altLang="en-US" sz="3200">
                <a:sym typeface="+mn-ea"/>
              </a:rPr>
            </a:br>
            <a:r>
              <a:rPr lang="ru-RU" altLang="en-US" sz="3200">
                <a:sym typeface="+mn-ea"/>
              </a:rPr>
              <a:t>Облака точек (достоинства и недостатки)</a:t>
            </a:r>
            <a:endParaRPr lang="ru-RU" altLang="en-US" sz="3200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58645"/>
            <a:ext cx="10515600" cy="3140710"/>
          </a:xfrm>
        </p:spPr>
        <p:txBody>
          <a:bodyPr/>
          <a:p>
            <a:pPr indent="457200"/>
            <a:r>
              <a:rPr lang="ru-RU" altLang="en-US"/>
              <a:t>Достоинства: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Точное представление 3D-объектов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Возможности масштабирования</a:t>
            </a:r>
            <a:endParaRPr lang="ru-RU" altLang="en-US"/>
          </a:p>
          <a:p>
            <a:pPr indent="457200"/>
            <a:r>
              <a:rPr lang="ru-RU" altLang="en-US"/>
              <a:t>Недостатки: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Огромные объемы данных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Реконструкция и рендеринг</a:t>
            </a:r>
            <a:endParaRPr lang="ru-RU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Заключение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468880"/>
            <a:ext cx="10515600" cy="1920240"/>
          </a:xfrm>
        </p:spPr>
        <p:txBody>
          <a:bodyPr>
            <a:normAutofit lnSpcReduction="10000"/>
          </a:bodyPr>
          <a:p>
            <a:pPr indent="457200" algn="just"/>
            <a:r>
              <a:rPr lang="ru-RU" altLang="en-US"/>
              <a:t>Обработка графической информации — это важная и сложная область, сталкивающаяся с множеством вызовов. Хотя современные методы, такие как глубокие нейронные сети, значительно повысили качество обработки, остаются задачи, требующие дальнейшего совершенствования.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Шумы и артефакты в изображениях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913890"/>
            <a:ext cx="10515600" cy="3030855"/>
          </a:xfrm>
        </p:spPr>
        <p:txBody>
          <a:bodyPr/>
          <a:p>
            <a:pPr indent="457200" algn="just"/>
            <a:r>
              <a:rPr lang="ru-RU" altLang="en-US"/>
              <a:t>Шумы и артефакты — одни из главных проблем при обработке изображений, особенно в компьютерном зрении и системах автоматической обработки визуальной информации.</a:t>
            </a:r>
            <a:endParaRPr lang="ru-RU" altLang="en-US"/>
          </a:p>
          <a:p>
            <a:pPr indent="457200" algn="just"/>
            <a:r>
              <a:rPr lang="ru-RU" altLang="en-US"/>
              <a:t>Для борьбы с шумами применяются различные методы обработки изображений, начиная от традиционных фильтров и заканчивая современными подходами на основе глубокого обучения.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 sz="4000">
                <a:sym typeface="+mn-ea"/>
              </a:rPr>
              <a:t>Шумы и артефакты в изображениях.</a:t>
            </a:r>
            <a:br>
              <a:rPr lang="ru-RU" altLang="en-US" sz="4000">
                <a:sym typeface="+mn-ea"/>
              </a:rPr>
            </a:br>
            <a:r>
              <a:rPr lang="ru-RU" altLang="en-US" sz="4000">
                <a:sym typeface="+mn-ea"/>
              </a:rPr>
              <a:t>Традиционные фильтры</a:t>
            </a:r>
            <a:endParaRPr lang="ru-RU" altLang="en-US" sz="4000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468880"/>
            <a:ext cx="10515600" cy="1920240"/>
          </a:xfrm>
        </p:spPr>
        <p:txBody>
          <a:bodyPr>
            <a:normAutofit lnSpcReduction="10000"/>
          </a:bodyPr>
          <a:p>
            <a:pPr indent="457200"/>
            <a:r>
              <a:rPr lang="ru-RU" altLang="en-US"/>
              <a:t>Среди традиционных фильтров наиболее часто используются: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Фильтр Гаусса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Медианный фильтр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Билатеральный фильтр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Шумы и артефакты в изображениях.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Методы глубокого обучения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285365"/>
            <a:ext cx="10515600" cy="2287270"/>
          </a:xfrm>
        </p:spPr>
        <p:txBody>
          <a:bodyPr>
            <a:normAutofit lnSpcReduction="20000"/>
          </a:bodyPr>
          <a:p>
            <a:pPr indent="457200" algn="just"/>
            <a:r>
              <a:rPr lang="ru-RU" altLang="en-US"/>
              <a:t>Современные методы устранения шумов основываются на использовании сверточных нейронных сетей, которые способны эффективно учиться распознавать и удалять шумы из изображений, но при этом сталкиваются с проблемами: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/>
              <a:t>Реалистичные шумы</a:t>
            </a:r>
            <a:endParaRPr lang="ru-RU" altLang="en-US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altLang="en-US"/>
              <a:t>Увеличение сложности моделей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Шумы и артефакты в изображениях.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Комбинированный подход</a:t>
            </a:r>
            <a:endParaRPr lang="ru-RU" altLang="en-US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988185"/>
            <a:ext cx="10515600" cy="2882265"/>
          </a:xfrm>
        </p:spPr>
        <p:txBody>
          <a:bodyPr/>
          <a:p>
            <a:pPr indent="457200" algn="just"/>
            <a:r>
              <a:rPr lang="ru-RU" altLang="en-US"/>
              <a:t>Многие современные методы обработки изображений объединяют традиционные фильтры с методами глубокого обучения. Например, комбинации сверточных нейронных сетей с медианными фильтрами и адаптивными методами сглаживания позволяют создавать гибридные решения, которые обеспечивают высокое качество удаления шума при сохранении деталей изображения.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>
                <a:sym typeface="+mn-ea"/>
              </a:rPr>
              <a:t>Шумы и артефакты в изображениях.</a:t>
            </a:r>
            <a:br>
              <a:rPr lang="ru-RU" altLang="en-US">
                <a:sym typeface="+mn-ea"/>
              </a:rPr>
            </a:br>
            <a:r>
              <a:rPr lang="ru-RU" altLang="en-US">
                <a:sym typeface="+mn-ea"/>
              </a:rPr>
              <a:t>Сложности использования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364740"/>
            <a:ext cx="10515600" cy="2127885"/>
          </a:xfrm>
        </p:spPr>
        <p:txBody>
          <a:bodyPr>
            <a:normAutofit lnSpcReduction="10000"/>
          </a:bodyPr>
          <a:p>
            <a:pPr indent="457200"/>
            <a:r>
              <a:rPr lang="ru-RU" altLang="en-US"/>
              <a:t>Несмотря на успехи в устранении шумов с использованием глубоких нейронных сетей, при их использовании сталкиваются со сложностями: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Большие вычислительные затраты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Потребность в больших объемах данных для обучения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Сегментация изображений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131695"/>
            <a:ext cx="10515600" cy="2594610"/>
          </a:xfrm>
        </p:spPr>
        <p:txBody>
          <a:bodyPr/>
          <a:p>
            <a:pPr indent="457200" algn="just"/>
            <a:r>
              <a:rPr lang="ru-RU" altLang="en-US"/>
              <a:t>Сегментация изображений — это ключевая задача в компьютерном зрении, которая заключается в разделении изображения на значимые области, такие как объекты или участки с одинаковыми характеристиками.</a:t>
            </a:r>
            <a:endParaRPr lang="ru-RU" altLang="en-US"/>
          </a:p>
          <a:p>
            <a:pPr indent="457200" algn="just"/>
            <a:r>
              <a:rPr lang="ru-RU" altLang="en-US"/>
              <a:t>Для задач сегментации применяются как традиционные методы, так и современные методы на основе нейронных сетей.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Сегментация изображений.</a:t>
            </a:r>
            <a:br>
              <a:rPr lang="ru-RU" altLang="en-US"/>
            </a:br>
            <a:r>
              <a:rPr lang="ru-RU" altLang="en-US"/>
              <a:t>Традиционные методы сегментезации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007870"/>
            <a:ext cx="10515600" cy="2842260"/>
          </a:xfrm>
        </p:spPr>
        <p:txBody>
          <a:bodyPr/>
          <a:p>
            <a:pPr indent="457200"/>
            <a:r>
              <a:rPr lang="ru-RU" altLang="en-US"/>
              <a:t>Среди традиционных методов сементации выделяют: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Методы на основе порогов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Региональные методы</a:t>
            </a:r>
            <a:endParaRPr lang="ru-RU" alt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/>
              <a:t>Алгоритмы разбиения и слияния</a:t>
            </a:r>
            <a:endParaRPr lang="ru-RU" altLang="en-US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altLang="en-US"/>
              <a:t>Алгоритм регионального роста</a:t>
            </a:r>
            <a:endParaRPr lang="ru-RU" altLang="en-US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altLang="en-US"/>
              <a:t>Методы на основе кластеризации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6231</Words>
  <Application>WPS Presentation</Application>
  <PresentationFormat>宽屏</PresentationFormat>
  <Paragraphs>123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Александр Лаптев</cp:lastModifiedBy>
  <cp:revision>14</cp:revision>
  <dcterms:created xsi:type="dcterms:W3CDTF">2024-09-22T10:39:02Z</dcterms:created>
  <dcterms:modified xsi:type="dcterms:W3CDTF">2024-09-22T15:03:25Z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F9362EBC2483481E9192F3B2634BFF01_12</vt:lpwstr>
  </property>
</Properties>
</file>