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60" r:id="rId6"/>
    <p:sldId id="262" r:id="rId7"/>
    <p:sldId id="263" r:id="rId8"/>
    <p:sldId id="264" r:id="rId9"/>
    <p:sldId id="265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января 2024 г.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января 2024 г.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января 2024 г.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января 2024 г.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января 2024 г.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января 2024 г.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января 2024 г.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января 2024 г.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января 2024 г.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января 2024 г.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Лаптев А. В. Барнаул 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 января 2024 г.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 января 2024 г.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Лаптев А. В. Барнаул 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705"/>
            <a:ext cx="9144000" cy="2230120"/>
          </a:xfrm>
        </p:spPr>
        <p:txBody>
          <a:bodyPr>
            <a:noAutofit/>
          </a:bodyPr>
          <a:lstStyle/>
          <a:p>
            <a:r>
              <a:rPr lang="en-US" sz="2800"/>
              <a:t>Реконструкция архитектуры и состава программного комплекса для моделирования формирования слоистой структуры функциональных покрытий в процессе их газотермического напыления</a:t>
            </a:r>
            <a:endParaRPr lang="en-US" sz="280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891915"/>
            <a:ext cx="9144000" cy="2012315"/>
          </a:xfrm>
        </p:spPr>
        <p:txBody>
          <a:bodyPr>
            <a:noAutofit/>
          </a:bodyPr>
          <a:lstStyle/>
          <a:p>
            <a:r>
              <a:rPr lang="ru-RU" sz="2800"/>
              <a:t>Студент группы 5.306М: Лаптев А. В.</a:t>
            </a:r>
            <a:endParaRPr lang="ru-RU" sz="2800"/>
          </a:p>
          <a:p>
            <a:r>
              <a:rPr lang="ru-RU" sz="2800"/>
              <a:t>Научный руководитель: Иордан В. В.</a:t>
            </a:r>
            <a:endParaRPr lang="ru-RU" sz="2800"/>
          </a:p>
          <a:p>
            <a:endParaRPr lang="ru-RU" sz="2800"/>
          </a:p>
          <a:p>
            <a:r>
              <a:rPr lang="ru-RU" sz="2800"/>
              <a:t>9 января 2024 г.</a:t>
            </a:r>
            <a:endParaRPr lang="ru-RU" sz="2800"/>
          </a:p>
        </p:txBody>
      </p:sp>
      <p:sp>
        <p:nvSpPr>
          <p:cNvPr id="3" name="Замещающий 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9 января 2024 г.</a:t>
            </a:r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Лаптев А. В. Барнаул 2024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05435" y="0"/>
            <a:ext cx="11543665" cy="1259205"/>
          </a:xfrm>
        </p:spPr>
        <p:txBody>
          <a:bodyPr/>
          <a:p>
            <a:r>
              <a:rPr lang="ru-RU" altLang="en-US"/>
              <a:t>Введение</a:t>
            </a:r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305435" y="1259205"/>
            <a:ext cx="11543665" cy="4996815"/>
          </a:xfrm>
        </p:spPr>
        <p:txBody>
          <a:bodyPr>
            <a:noAutofit/>
          </a:bodyPr>
          <a:p>
            <a:pPr indent="457200" algn="just">
              <a:lnSpc>
                <a:spcPct val="100000"/>
              </a:lnSpc>
            </a:pPr>
            <a:r>
              <a:rPr lang="ru-RU" altLang="en-US"/>
              <a:t>В настоящее время существует два наиболее часто применяемых на практике способа для нанесения материала тонким слоем на поверхность – газотермическое напыление и холодное газодинамическое напыление. Каждый из этих методов имеет свои особенности.</a:t>
            </a:r>
            <a:endParaRPr lang="ru-RU" altLang="en-US"/>
          </a:p>
          <a:p>
            <a:pPr indent="457200" algn="just">
              <a:lnSpc>
                <a:spcPct val="100000"/>
              </a:lnSpc>
            </a:pPr>
            <a:r>
              <a:rPr lang="ru-RU" altLang="en-US"/>
              <a:t>Разработанный программный комплекс обладает возможностями для работы с газотермическим напылением для моделирования процессов формирования слоистой структуры функциональных покрытий. Однако, помимо этого, был обнаружен ряд архитектурных решений программного комплекса, которые не являются оптимальными и требуют реконструкции и доработки архитектуры.</a:t>
            </a:r>
            <a:endParaRPr lang="ru-RU" alt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9 января 2024 г.</a:t>
            </a:r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Лаптев А. В. Барнаул 2024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0"/>
            <a:ext cx="11562080" cy="1268730"/>
          </a:xfrm>
        </p:spPr>
        <p:txBody>
          <a:bodyPr/>
          <a:p>
            <a:r>
              <a:rPr lang="ru-RU" altLang="en-US"/>
              <a:t>Цель и задачи работы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04800" y="1268730"/>
            <a:ext cx="11562715" cy="5088255"/>
          </a:xfrm>
        </p:spPr>
        <p:txBody>
          <a:bodyPr>
            <a:noAutofit/>
          </a:bodyPr>
          <a:p>
            <a:pPr indent="457200" algn="just">
              <a:lnSpc>
                <a:spcPct val="100000"/>
              </a:lnSpc>
            </a:pPr>
            <a:r>
              <a:rPr lang="ru-RU" altLang="en-US"/>
              <a:t>Целью работы является обзор комплекса и его недостатков для реконструкции архитектуры комплекса и создания программного </a:t>
            </a:r>
            <a:r>
              <a:rPr lang="ru-RU" altLang="en-US"/>
              <a:t>комплекса для моделирования формирования слоистой структуры функциональных покрытий в процессе их холодного газодинамического напыления.</a:t>
            </a:r>
            <a:endParaRPr lang="ru-RU" altLang="en-US"/>
          </a:p>
          <a:p>
            <a:pPr indent="457200" algn="just">
              <a:lnSpc>
                <a:spcPct val="100000"/>
              </a:lnSpc>
            </a:pPr>
            <a:r>
              <a:rPr lang="ru-RU" altLang="en-US"/>
              <a:t>Для достижения поставленной цели необходимо решить ряд задач:</a:t>
            </a:r>
            <a:endParaRPr lang="ru-RU" altLang="en-US"/>
          </a:p>
          <a:p>
            <a:pPr marL="514350" indent="-514350" algn="just">
              <a:lnSpc>
                <a:spcPct val="100000"/>
              </a:lnSpc>
              <a:buAutoNum type="arabicPeriod"/>
            </a:pPr>
            <a:r>
              <a:rPr lang="ru-RU" altLang="en-US"/>
              <a:t>краткий обзор наиболее часто применяемых на практике способов для нанесения материала тонким слоем на поверхность;</a:t>
            </a:r>
            <a:endParaRPr lang="ru-RU" altLang="en-US"/>
          </a:p>
          <a:p>
            <a:pPr marL="514350" indent="-514350" algn="just">
              <a:lnSpc>
                <a:spcPct val="100000"/>
              </a:lnSpc>
              <a:buAutoNum type="arabicPeriod"/>
            </a:pPr>
            <a:r>
              <a:rPr lang="ru-RU" altLang="en-US"/>
              <a:t>обзор комплекса для выявления недостатков в его реализации;</a:t>
            </a:r>
            <a:endParaRPr lang="ru-RU" altLang="en-US"/>
          </a:p>
          <a:p>
            <a:pPr marL="514350" indent="-514350" algn="just">
              <a:lnSpc>
                <a:spcPct val="100000"/>
              </a:lnSpc>
              <a:buAutoNum type="arabicPeriod"/>
            </a:pPr>
            <a:r>
              <a:rPr lang="ru-RU" altLang="en-US"/>
              <a:t>определение дальнейших действий для реконструкции архитектуры программного комплекса для устранения выявленных недостатков.</a:t>
            </a:r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9 января 2024 г.</a:t>
            </a:r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Лаптев А. В. Барнаул 2024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35915" y="0"/>
            <a:ext cx="11523980" cy="1268730"/>
          </a:xfrm>
        </p:spPr>
        <p:txBody>
          <a:bodyPr/>
          <a:p>
            <a:r>
              <a:rPr lang="ru-RU" altLang="en-US" sz="3400" b="1"/>
              <a:t>Методы нанесения материала тонким слоем на поверхность</a:t>
            </a:r>
            <a:endParaRPr lang="ru-RU" altLang="en-US" sz="3400" b="1"/>
          </a:p>
        </p:txBody>
      </p:sp>
      <p:sp>
        <p:nvSpPr>
          <p:cNvPr id="5" name="Замещающий текст 4"/>
          <p:cNvSpPr>
            <a:spLocks noGrp="1"/>
          </p:cNvSpPr>
          <p:nvPr>
            <p:ph type="body" idx="1"/>
          </p:nvPr>
        </p:nvSpPr>
        <p:spPr>
          <a:xfrm>
            <a:off x="335915" y="1268730"/>
            <a:ext cx="5670550" cy="823595"/>
          </a:xfrm>
        </p:spPr>
        <p:txBody>
          <a:bodyPr anchor="ctr" anchorCtr="0"/>
          <a:p>
            <a:pPr algn="ctr"/>
            <a:r>
              <a:rPr lang="ru-RU" altLang="en-US" sz="2800"/>
              <a:t>Газотермическое напыление</a:t>
            </a:r>
            <a:endParaRPr lang="ru-RU" altLang="en-US" sz="2800"/>
          </a:p>
        </p:txBody>
      </p:sp>
      <p:sp>
        <p:nvSpPr>
          <p:cNvPr id="7" name="Замещающий текст 6"/>
          <p:cNvSpPr>
            <a:spLocks noGrp="1"/>
          </p:cNvSpPr>
          <p:nvPr>
            <p:ph type="body" sz="quarter" idx="3"/>
          </p:nvPr>
        </p:nvSpPr>
        <p:spPr>
          <a:xfrm>
            <a:off x="6181090" y="1268730"/>
            <a:ext cx="5678805" cy="823595"/>
          </a:xfrm>
        </p:spPr>
        <p:txBody>
          <a:bodyPr anchor="ctr" anchorCtr="0">
            <a:normAutofit lnSpcReduction="20000"/>
          </a:bodyPr>
          <a:p>
            <a:pPr algn="ctr"/>
            <a:r>
              <a:rPr lang="ru-RU" altLang="en-US" sz="2800"/>
              <a:t>Холодное газодинамическое напыление</a:t>
            </a:r>
            <a:endParaRPr lang="ru-RU" altLang="en-US" sz="2800"/>
          </a:p>
        </p:txBody>
      </p:sp>
      <p:pic>
        <p:nvPicPr>
          <p:cNvPr id="9" name="Изображение 4" descr="газотермическое_напыление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27025" y="2984500"/>
            <a:ext cx="5670550" cy="2835275"/>
          </a:xfrm>
          <a:prstGeom prst="rect">
            <a:avLst/>
          </a:prstGeom>
        </p:spPr>
      </p:pic>
      <p:pic>
        <p:nvPicPr>
          <p:cNvPr id="10" name="Изображение 3" descr="газодинамический_тракт"/>
          <p:cNvPicPr>
            <a:picLocks noChangeAspect="1"/>
          </p:cNvPicPr>
          <p:nvPr>
            <p:ph sz="quarter" idx="4"/>
          </p:nvPr>
        </p:nvPicPr>
        <p:blipFill>
          <a:blip r:embed="rId2"/>
          <a:srcRect b="33291"/>
          <a:stretch>
            <a:fillRect/>
          </a:stretch>
        </p:blipFill>
        <p:spPr>
          <a:xfrm>
            <a:off x="6181725" y="2948305"/>
            <a:ext cx="5678170" cy="2871470"/>
          </a:xfrm>
          <a:prstGeom prst="rect">
            <a:avLst/>
          </a:prstGeom>
        </p:spPr>
      </p:pic>
      <p:sp>
        <p:nvSpPr>
          <p:cNvPr id="11" name="Замещающий 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12" name="Замещающая дата 1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9 января 2024 г.</a:t>
            </a:r>
            <a:endParaRPr lang="en-US"/>
          </a:p>
        </p:txBody>
      </p:sp>
      <p:sp>
        <p:nvSpPr>
          <p:cNvPr id="13" name="Замещающий нижний колонтитул 1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Лаптев А. В. Барнаул 2024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42900" y="0"/>
            <a:ext cx="11505565" cy="1259840"/>
          </a:xfrm>
        </p:spPr>
        <p:txBody>
          <a:bodyPr/>
          <a:p>
            <a:r>
              <a:rPr lang="ru-RU" altLang="en-US" sz="3600"/>
              <a:t>Концепция реконструкции программного комплекса</a:t>
            </a:r>
            <a:endParaRPr lang="ru-RU" altLang="en-US" sz="3600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342900" y="1259840"/>
            <a:ext cx="11505565" cy="4417695"/>
          </a:xfrm>
        </p:spPr>
        <p:txBody>
          <a:bodyPr>
            <a:normAutofit lnSpcReduction="10000"/>
          </a:bodyPr>
          <a:p>
            <a:pPr indent="457200" algn="just">
              <a:lnSpc>
                <a:spcPct val="100000"/>
              </a:lnSpc>
            </a:pPr>
            <a:r>
              <a:rPr lang="ru-RU" altLang="en-US"/>
              <a:t>Реконструкция разработанного программного комплекса продиктована необходимостью качественного улучшения набора характеристик имеющегося программного комплекса (производительность вычислений, оптимизация архитектуры и состава компонент-подсистем, расширение функциональных возможностей комплекса и т.д.), так как улучшенная версия существующего комплекса будет взята за основу для последующей разработки нового программного комплекса, предназначенного для моделирования формирования слоистой структуры функциональных покрытий в процессе их «холодного газодинамического напыления (ХГН)».</a:t>
            </a:r>
            <a:endParaRPr lang="ru-RU" alt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9 января 2024 г.</a:t>
            </a:r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Лаптев А. В. Барнаул 2024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0" y="0"/>
            <a:ext cx="11505565" cy="1268730"/>
          </a:xfrm>
        </p:spPr>
        <p:txBody>
          <a:bodyPr/>
          <a:p>
            <a:r>
              <a:rPr lang="ru-RU" altLang="en-US" sz="3600"/>
              <a:t>Недостатки разработанного программного комплекса</a:t>
            </a:r>
            <a:endParaRPr lang="ru-RU" altLang="en-US" sz="360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23215" y="1268730"/>
            <a:ext cx="11505565" cy="5087620"/>
          </a:xfrm>
        </p:spPr>
        <p:txBody>
          <a:bodyPr>
            <a:noAutofit/>
          </a:bodyPr>
          <a:p>
            <a:pPr marL="514350" indent="-514350" algn="just">
              <a:buAutoNum type="arabicPeriod"/>
            </a:pPr>
            <a:r>
              <a:rPr lang="ru-RU" altLang="en-US" sz="2000"/>
              <a:t>некорректная организационная структура комплекса</a:t>
            </a:r>
            <a:r>
              <a:rPr lang="en-US" altLang="en-US" sz="2000"/>
              <a:t>;</a:t>
            </a:r>
            <a:endParaRPr lang="en-US" altLang="en-US" sz="2000"/>
          </a:p>
          <a:p>
            <a:pPr marL="514350" indent="-514350" algn="just">
              <a:buAutoNum type="arabicPeriod"/>
            </a:pPr>
            <a:r>
              <a:rPr lang="en-US" altLang="en-US" sz="2000"/>
              <a:t>потребность в реализации новой подсистемы: планировщик заданий;</a:t>
            </a:r>
            <a:endParaRPr lang="en-US" altLang="en-US" sz="2000"/>
          </a:p>
          <a:p>
            <a:pPr marL="514350" indent="-514350" algn="just">
              <a:buAutoNum type="arabicPeriod"/>
            </a:pPr>
            <a:r>
              <a:rPr lang="ru-RU" altLang="en-US" sz="2000"/>
              <a:t>потребность в</a:t>
            </a:r>
            <a:r>
              <a:rPr lang="en-US" altLang="en-US" sz="2000"/>
              <a:t> подсистем</a:t>
            </a:r>
            <a:r>
              <a:rPr lang="ru-RU" altLang="en-US" sz="2000"/>
              <a:t>е</a:t>
            </a:r>
            <a:r>
              <a:rPr lang="en-US" altLang="en-US" sz="2000"/>
              <a:t>, которая объединя</a:t>
            </a:r>
            <a:r>
              <a:rPr lang="ru-RU" altLang="en-US" sz="2000"/>
              <a:t>ет</a:t>
            </a:r>
            <a:r>
              <a:rPr lang="en-US" altLang="en-US" sz="2000"/>
              <a:t> все результаты экспериментов в единый архив;</a:t>
            </a:r>
            <a:endParaRPr lang="en-US" altLang="en-US" sz="2000"/>
          </a:p>
          <a:p>
            <a:pPr marL="514350" indent="-514350" algn="just">
              <a:buAutoNum type="arabicPeriod"/>
            </a:pPr>
            <a:r>
              <a:rPr lang="ru-RU" altLang="en-US" sz="2000"/>
              <a:t>необходимость выделить подсистему визуализации </a:t>
            </a:r>
            <a:r>
              <a:rPr lang="en-US" altLang="ru-RU" sz="2000"/>
              <a:t>2D </a:t>
            </a:r>
            <a:r>
              <a:rPr lang="ru-RU" altLang="ru-RU" sz="2000"/>
              <a:t>и </a:t>
            </a:r>
            <a:r>
              <a:rPr lang="en-US" altLang="ru-RU" sz="2000"/>
              <a:t>3D</a:t>
            </a:r>
            <a:r>
              <a:rPr lang="ru-RU" altLang="ru-RU" sz="2000"/>
              <a:t> </a:t>
            </a:r>
            <a:r>
              <a:rPr lang="ru-RU" altLang="en-US" sz="2000"/>
              <a:t>в отдельное приложение</a:t>
            </a:r>
            <a:r>
              <a:rPr lang="en-US" altLang="en-US" sz="2000"/>
              <a:t>;</a:t>
            </a:r>
            <a:endParaRPr lang="en-US" altLang="en-US" sz="2000"/>
          </a:p>
          <a:p>
            <a:pPr marL="514350" indent="-514350" algn="just">
              <a:buAutoNum type="arabicPeriod"/>
            </a:pPr>
            <a:r>
              <a:rPr lang="ru-RU" sz="2000">
                <a:sym typeface="+mn-ea"/>
              </a:rPr>
              <a:t>необходимость расширения функционала</a:t>
            </a:r>
            <a:r>
              <a:rPr lang="ru-RU" altLang="en-US" sz="2000">
                <a:sym typeface="+mn-ea"/>
              </a:rPr>
              <a:t> </a:t>
            </a:r>
            <a:r>
              <a:rPr lang="en-US" altLang="en-US" sz="2000"/>
              <a:t>подсистем</a:t>
            </a:r>
            <a:r>
              <a:rPr lang="ru-RU" altLang="en-US" sz="2000"/>
              <a:t>ы</a:t>
            </a:r>
            <a:r>
              <a:rPr lang="en-US" altLang="en-US" sz="2000"/>
              <a:t> визуализации поверхности покрытия;</a:t>
            </a:r>
            <a:endParaRPr lang="en-US" altLang="en-US" sz="2000"/>
          </a:p>
          <a:p>
            <a:pPr marL="514350" indent="-514350" algn="just">
              <a:buAutoNum type="arabicPeriod"/>
            </a:pPr>
            <a:r>
              <a:rPr lang="ru-RU" sz="2000">
                <a:sym typeface="+mn-ea"/>
              </a:rPr>
              <a:t>необходимость расширения функционала</a:t>
            </a:r>
            <a:r>
              <a:rPr lang="en-US" altLang="en-US" sz="2000">
                <a:sym typeface="+mn-ea"/>
              </a:rPr>
              <a:t> </a:t>
            </a:r>
            <a:r>
              <a:rPr lang="en-US" altLang="en-US" sz="2000"/>
              <a:t>подсистем</a:t>
            </a:r>
            <a:r>
              <a:rPr lang="ru-RU" altLang="en-US" sz="2000"/>
              <a:t>ы</a:t>
            </a:r>
            <a:r>
              <a:rPr lang="en-US" altLang="en-US" sz="2000"/>
              <a:t> «База данных»;</a:t>
            </a:r>
            <a:endParaRPr lang="en-US" altLang="en-US" sz="2000"/>
          </a:p>
          <a:p>
            <a:pPr marL="514350" indent="-514350" algn="just">
              <a:buAutoNum type="arabicPeriod"/>
            </a:pPr>
            <a:r>
              <a:rPr lang="ru-RU" altLang="en-US" sz="2000"/>
              <a:t>осуществить переход комплекса на платформу x64;</a:t>
            </a:r>
            <a:endParaRPr lang="ru-RU" altLang="en-US" sz="2000"/>
          </a:p>
          <a:p>
            <a:pPr marL="514350" indent="-514350" algn="just">
              <a:buAutoNum type="arabicPeriod"/>
            </a:pPr>
            <a:r>
              <a:rPr lang="ru-RU" altLang="en-US" sz="2000"/>
              <a:t>оптимизация алгоритма укладки сплэта;</a:t>
            </a:r>
            <a:endParaRPr lang="en-US" altLang="en-US" sz="2000"/>
          </a:p>
          <a:p>
            <a:pPr marL="514350" indent="-514350" algn="just">
              <a:buAutoNum type="arabicPeriod"/>
            </a:pPr>
            <a:r>
              <a:rPr lang="ru-RU" altLang="en-US" sz="2000"/>
              <a:t>необходимость </a:t>
            </a:r>
            <a:r>
              <a:rPr lang="en-US" altLang="en-US" sz="2000"/>
              <a:t>доработ</a:t>
            </a:r>
            <a:r>
              <a:rPr lang="ru-RU" altLang="en-US" sz="2000"/>
              <a:t>ки</a:t>
            </a:r>
            <a:r>
              <a:rPr lang="en-US" altLang="en-US" sz="2000"/>
              <a:t> подсистем</a:t>
            </a:r>
            <a:r>
              <a:rPr lang="ru-RU" altLang="en-US" sz="2000"/>
              <a:t>ы</a:t>
            </a:r>
            <a:r>
              <a:rPr lang="en-US" altLang="en-US" sz="2000"/>
              <a:t> моделирования покрытия</a:t>
            </a:r>
            <a:r>
              <a:rPr lang="ru-RU" altLang="en-US" sz="2000"/>
              <a:t>;</a:t>
            </a:r>
            <a:endParaRPr lang="en-US" altLang="en-US" sz="2000"/>
          </a:p>
          <a:p>
            <a:pPr marL="514350" indent="-514350" algn="just">
              <a:buAutoNum type="arabicPeriod"/>
            </a:pPr>
            <a:r>
              <a:rPr lang="ru-RU" altLang="en-US" sz="2000">
                <a:sym typeface="+mn-ea"/>
              </a:rPr>
              <a:t>необходимость </a:t>
            </a:r>
            <a:r>
              <a:rPr lang="en-US" altLang="en-US" sz="2000">
                <a:sym typeface="+mn-ea"/>
              </a:rPr>
              <a:t>доработ</a:t>
            </a:r>
            <a:r>
              <a:rPr lang="ru-RU" altLang="en-US" sz="2000">
                <a:sym typeface="+mn-ea"/>
              </a:rPr>
              <a:t>ки</a:t>
            </a:r>
            <a:r>
              <a:rPr lang="en-US" altLang="en-US" sz="2000">
                <a:sym typeface="+mn-ea"/>
              </a:rPr>
              <a:t> </a:t>
            </a:r>
            <a:r>
              <a:rPr lang="ru-RU" altLang="en-US" sz="2000">
                <a:sym typeface="+mn-ea"/>
              </a:rPr>
              <a:t>функции построения изображений в векторном формате;</a:t>
            </a:r>
            <a:endParaRPr lang="en-US" altLang="en-US" sz="2000"/>
          </a:p>
          <a:p>
            <a:pPr marL="514350" indent="-514350" algn="just">
              <a:buAutoNum type="arabicPeriod"/>
            </a:pPr>
            <a:r>
              <a:rPr lang="ru-RU" altLang="en-US" sz="2000"/>
              <a:t>доработка реализации моделирования многослойных покрытий;</a:t>
            </a:r>
            <a:endParaRPr lang="en-US" altLang="en-US" sz="2000"/>
          </a:p>
          <a:p>
            <a:pPr marL="514350" indent="-514350" algn="just">
              <a:buAutoNum type="arabicPeriod"/>
            </a:pPr>
            <a:r>
              <a:rPr lang="en-US" altLang="en-US" sz="2000"/>
              <a:t>проработ</a:t>
            </a:r>
            <a:r>
              <a:rPr lang="ru-RU" altLang="en-US" sz="2000"/>
              <a:t>ка</a:t>
            </a:r>
            <a:r>
              <a:rPr lang="en-US" altLang="en-US" sz="2000"/>
              <a:t> возможност</a:t>
            </a:r>
            <a:r>
              <a:rPr lang="ru-RU" altLang="en-US" sz="2000"/>
              <a:t>и</a:t>
            </a:r>
            <a:r>
              <a:rPr lang="en-US" altLang="en-US" sz="2000"/>
              <a:t> использования СУБД для организации хранения данных во время работы</a:t>
            </a:r>
            <a:r>
              <a:rPr lang="ru-RU" altLang="en-US" sz="2000"/>
              <a:t>;</a:t>
            </a:r>
            <a:endParaRPr lang="en-US" altLang="en-US" sz="2000"/>
          </a:p>
          <a:p>
            <a:pPr marL="514350" indent="-514350" algn="just">
              <a:buAutoNum type="arabicPeriod"/>
            </a:pPr>
            <a:r>
              <a:rPr lang="ru-RU" altLang="en-US" sz="2000"/>
              <a:t>переработка подсистемы «Покрытие».</a:t>
            </a:r>
            <a:endParaRPr lang="ru-RU" altLang="en-US" sz="2000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9 января 2024 г.</a:t>
            </a:r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Лаптев А. В. Барнаул 2024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485" y="0"/>
            <a:ext cx="11523980" cy="1252855"/>
          </a:xfrm>
        </p:spPr>
        <p:txBody>
          <a:bodyPr/>
          <a:p>
            <a:r>
              <a:rPr lang="ru-RU" altLang="en-US" sz="3600" b="1"/>
              <a:t>Функциональные подсистемы программного комплекса</a:t>
            </a:r>
            <a:endParaRPr lang="ru-RU" altLang="en-US" sz="3600" b="1"/>
          </a:p>
        </p:txBody>
      </p:sp>
      <p:sp>
        <p:nvSpPr>
          <p:cNvPr id="10" name="Замещающее содержимое 9"/>
          <p:cNvSpPr>
            <a:spLocks noGrp="1"/>
          </p:cNvSpPr>
          <p:nvPr>
            <p:ph sz="half" idx="1"/>
          </p:nvPr>
        </p:nvSpPr>
        <p:spPr>
          <a:xfrm>
            <a:off x="325120" y="1252220"/>
            <a:ext cx="6466205" cy="4742815"/>
          </a:xfrm>
        </p:spPr>
        <p:txBody>
          <a:bodyPr>
            <a:noAutofit/>
          </a:bodyPr>
          <a:p>
            <a:pPr indent="457200" algn="just">
              <a:lnSpc>
                <a:spcPct val="100000"/>
              </a:lnSpc>
            </a:pPr>
            <a:r>
              <a:rPr lang="ru-RU" altLang="en-US"/>
              <a:t>Для последующей реконструкции необходимо разбить всю систему программного комплекса на блоки (подсистемы), что позволит решить самую большую проблему из выделенных, а именно – некорректную организацию структуры комплекса. Данный недостаток не позволяет автоматизировать работу комплекса и снижает его вычислительную эффективность.</a:t>
            </a:r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9 января 2024 г.</a:t>
            </a:r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Лаптев А. В. Барнаул 2024</a:t>
            </a:r>
            <a:endParaRPr lang="en-US"/>
          </a:p>
        </p:txBody>
      </p:sp>
      <p:pic>
        <p:nvPicPr>
          <p:cNvPr id="12" name="Замещающее содержимое 1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90690" y="2058035"/>
            <a:ext cx="5057775" cy="31280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0" y="0"/>
            <a:ext cx="11524615" cy="1294130"/>
          </a:xfrm>
        </p:spPr>
        <p:txBody>
          <a:bodyPr/>
          <a:p>
            <a:r>
              <a:rPr lang="ru-RU" altLang="en-US"/>
              <a:t>Заключение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35915" y="1294765"/>
            <a:ext cx="11524615" cy="5029835"/>
          </a:xfrm>
        </p:spPr>
        <p:txBody>
          <a:bodyPr>
            <a:noAutofit/>
          </a:bodyPr>
          <a:p>
            <a:pPr indent="457200" algn="just">
              <a:lnSpc>
                <a:spcPct val="100000"/>
              </a:lnSpc>
            </a:pPr>
            <a:r>
              <a:rPr lang="ru-RU" altLang="en-US"/>
              <a:t>В ходе работы были коротко рассмотрены методы газотермического и холодного газодинамического напыления, которые представляют собой основные технологии нанесения материала тонким слоем на поверхность.</a:t>
            </a:r>
            <a:endParaRPr lang="ru-RU" altLang="en-US"/>
          </a:p>
          <a:p>
            <a:pPr indent="457200" algn="just">
              <a:lnSpc>
                <a:spcPct val="100000"/>
              </a:lnSpc>
            </a:pPr>
            <a:r>
              <a:rPr lang="ru-RU" altLang="en-US"/>
              <a:t>Также, в рамках работы были рассмотрены архитектурные недостатки программного комплекса для моделирования формирования слоистой структуры функциональных покрытий в процессе их газотермического напыления. Это позволило выявить необходимость реконструкции и доработки архитектуры комплекса с целью повышения его эффективности и функциональности.</a:t>
            </a:r>
            <a:endParaRPr lang="ru-RU" altLang="en-US"/>
          </a:p>
          <a:p>
            <a:pPr indent="457200" algn="just">
              <a:lnSpc>
                <a:spcPct val="100000"/>
              </a:lnSpc>
            </a:pPr>
            <a:r>
              <a:rPr lang="ru-RU" altLang="en-US"/>
              <a:t>На основании проведенного анализа был сформулирован ряд задач для реконструкции и доработки архитектуры программного комплекса.</a:t>
            </a:r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smtClean="0"/>
              <a:t>9 января 2024 г.</a:t>
            </a:r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Лаптев А. В. Барнаул 2024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4501</Words>
  <Application>WPS Presentation</Application>
  <PresentationFormat>宽屏</PresentationFormat>
  <Paragraphs>104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Александр Лаптев</cp:lastModifiedBy>
  <cp:revision>10</cp:revision>
  <dcterms:created xsi:type="dcterms:W3CDTF">2024-01-07T06:20:00Z</dcterms:created>
  <dcterms:modified xsi:type="dcterms:W3CDTF">2024-01-07T09:25:03Z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1049-12.2.0.13359</vt:lpwstr>
  </property>
  <property fmtid="{D5CDD505-2E9C-101B-9397-08002B2CF9AE}" pid="3" name="ICV">
    <vt:lpwstr>325F5133FC0549BAB582228381CA635E_11</vt:lpwstr>
  </property>
</Properties>
</file>