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Lst>
  <p:sldSz cx="18288000" cy="10287000"/>
  <p:notesSz cx="6858000" cy="9144000"/>
  <p:embeddedFontLst>
    <p:embeddedFont>
      <p:font typeface="Helvetica World Bold" panose="020B0604020202020204" charset="-128"/>
      <p:regular r:id="rId16"/>
    </p:embeddedFont>
    <p:embeddedFont>
      <p:font typeface="Brice SemiExpanded" panose="020B0604020202020204" charset="0"/>
      <p:regular r:id="rId17"/>
    </p:embeddedFont>
    <p:embeddedFont>
      <p:font typeface="Canva Sans" panose="020B0604020202020204" charset="0"/>
      <p:regular r:id="rId18"/>
    </p:embeddedFont>
    <p:embeddedFont>
      <p:font typeface="Canva Sans Bold" panose="020B0604020202020204" charset="0"/>
      <p:regular r:id="rId19"/>
    </p:embeddedFont>
    <p:embeddedFont>
      <p:font typeface="Clear Sans" panose="020B0604020202020204" charset="0"/>
      <p:regular r:id="rId20"/>
    </p:embeddedFont>
    <p:embeddedFont>
      <p:font typeface="Now" panose="020B0604020202020204" charset="0"/>
      <p:regular r:id="rId21"/>
    </p:embeddedFont>
    <p:embeddedFont>
      <p:font typeface="Quicksand" panose="020B0604020202020204" charset="0"/>
      <p:regular r:id="rId22"/>
    </p:embeddedFont>
    <p:embeddedFont>
      <p:font typeface="Quicksand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22" autoAdjust="0"/>
  </p:normalViewPr>
  <p:slideViewPr>
    <p:cSldViewPr>
      <p:cViewPr varScale="1">
        <p:scale>
          <a:sx n="64" d="100"/>
          <a:sy n="64" d="100"/>
        </p:scale>
        <p:origin x="50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JOHANIS ALEXANDER LONGDONG" userId="5901eb2d-11a6-4871-a2d9-47311d6c3a35" providerId="ADAL" clId="{01D43C1B-4108-43D3-8315-A7CA5A135BBF}"/>
    <pc:docChg chg="undo custSel delSld modSld">
      <pc:chgData name="KENNETH JOHANIS ALEXANDER LONGDONG" userId="5901eb2d-11a6-4871-a2d9-47311d6c3a35" providerId="ADAL" clId="{01D43C1B-4108-43D3-8315-A7CA5A135BBF}" dt="2024-11-05T02:41:35.509" v="12" actId="478"/>
      <pc:docMkLst>
        <pc:docMk/>
      </pc:docMkLst>
      <pc:sldChg chg="addSp delSp modSp mod">
        <pc:chgData name="KENNETH JOHANIS ALEXANDER LONGDONG" userId="5901eb2d-11a6-4871-a2d9-47311d6c3a35" providerId="ADAL" clId="{01D43C1B-4108-43D3-8315-A7CA5A135BBF}" dt="2024-11-05T02:41:35.509" v="12" actId="478"/>
        <pc:sldMkLst>
          <pc:docMk/>
          <pc:sldMk cId="0" sldId="256"/>
        </pc:sldMkLst>
        <pc:spChg chg="add del">
          <ac:chgData name="KENNETH JOHANIS ALEXANDER LONGDONG" userId="5901eb2d-11a6-4871-a2d9-47311d6c3a35" providerId="ADAL" clId="{01D43C1B-4108-43D3-8315-A7CA5A135BBF}" dt="2024-11-05T02:33:36.883" v="4" actId="478"/>
          <ac:spMkLst>
            <pc:docMk/>
            <pc:sldMk cId="0" sldId="256"/>
            <ac:spMk id="3" creationId="{00000000-0000-0000-0000-000000000000}"/>
          </ac:spMkLst>
        </pc:spChg>
        <pc:spChg chg="del mod">
          <ac:chgData name="KENNETH JOHANIS ALEXANDER LONGDONG" userId="5901eb2d-11a6-4871-a2d9-47311d6c3a35" providerId="ADAL" clId="{01D43C1B-4108-43D3-8315-A7CA5A135BBF}" dt="2024-11-05T02:41:35.509" v="12" actId="478"/>
          <ac:spMkLst>
            <pc:docMk/>
            <pc:sldMk cId="0" sldId="256"/>
            <ac:spMk id="7" creationId="{00000000-0000-0000-0000-000000000000}"/>
          </ac:spMkLst>
        </pc:spChg>
        <pc:spChg chg="del mod">
          <ac:chgData name="KENNETH JOHANIS ALEXANDER LONGDONG" userId="5901eb2d-11a6-4871-a2d9-47311d6c3a35" providerId="ADAL" clId="{01D43C1B-4108-43D3-8315-A7CA5A135BBF}" dt="2024-11-05T02:33:39.552" v="5" actId="478"/>
          <ac:spMkLst>
            <pc:docMk/>
            <pc:sldMk cId="0" sldId="256"/>
            <ac:spMk id="16" creationId="{00000000-0000-0000-0000-000000000000}"/>
          </ac:spMkLst>
        </pc:spChg>
      </pc:sldChg>
      <pc:sldChg chg="del">
        <pc:chgData name="KENNETH JOHANIS ALEXANDER LONGDONG" userId="5901eb2d-11a6-4871-a2d9-47311d6c3a35" providerId="ADAL" clId="{01D43C1B-4108-43D3-8315-A7CA5A135BBF}" dt="2024-11-05T02:33:27.961" v="0" actId="47"/>
        <pc:sldMkLst>
          <pc:docMk/>
          <pc:sldMk cId="0" sldId="257"/>
        </pc:sldMkLst>
      </pc:sldChg>
      <pc:sldChg chg="del">
        <pc:chgData name="KENNETH JOHANIS ALEXANDER LONGDONG" userId="5901eb2d-11a6-4871-a2d9-47311d6c3a35" providerId="ADAL" clId="{01D43C1B-4108-43D3-8315-A7CA5A135BBF}" dt="2024-11-05T02:33:28.106" v="1" actId="47"/>
        <pc:sldMkLst>
          <pc:docMk/>
          <pc:sldMk cId="0" sldId="258"/>
        </pc:sldMkLst>
      </pc:sldChg>
      <pc:sldChg chg="modSp mod">
        <pc:chgData name="KENNETH JOHANIS ALEXANDER LONGDONG" userId="5901eb2d-11a6-4871-a2d9-47311d6c3a35" providerId="ADAL" clId="{01D43C1B-4108-43D3-8315-A7CA5A135BBF}" dt="2024-11-05T02:35:40.266" v="9" actId="6549"/>
        <pc:sldMkLst>
          <pc:docMk/>
          <pc:sldMk cId="0" sldId="259"/>
        </pc:sldMkLst>
        <pc:spChg chg="mod">
          <ac:chgData name="KENNETH JOHANIS ALEXANDER LONGDONG" userId="5901eb2d-11a6-4871-a2d9-47311d6c3a35" providerId="ADAL" clId="{01D43C1B-4108-43D3-8315-A7CA5A135BBF}" dt="2024-11-05T02:35:40.266" v="9" actId="6549"/>
          <ac:spMkLst>
            <pc:docMk/>
            <pc:sldMk cId="0" sldId="259"/>
            <ac:spMk id="7" creationId="{00000000-0000-0000-0000-000000000000}"/>
          </ac:spMkLst>
        </pc:spChg>
      </pc:sldChg>
      <pc:sldChg chg="del">
        <pc:chgData name="KENNETH JOHANIS ALEXANDER LONGDONG" userId="5901eb2d-11a6-4871-a2d9-47311d6c3a35" providerId="ADAL" clId="{01D43C1B-4108-43D3-8315-A7CA5A135BBF}" dt="2024-11-05T02:35:43.129" v="10" actId="47"/>
        <pc:sldMkLst>
          <pc:docMk/>
          <pc:sldMk cId="0" sldId="260"/>
        </pc:sldMkLst>
      </pc:sldChg>
      <pc:sldChg chg="del">
        <pc:chgData name="KENNETH JOHANIS ALEXANDER LONGDONG" userId="5901eb2d-11a6-4871-a2d9-47311d6c3a35" providerId="ADAL" clId="{01D43C1B-4108-43D3-8315-A7CA5A135BBF}" dt="2024-11-05T02:35:35.929" v="8" actId="47"/>
        <pc:sldMkLst>
          <pc:docMk/>
          <pc:sldMk cId="0" sldId="261"/>
        </pc:sldMkLst>
      </pc:sldChg>
      <pc:sldChg chg="modSp mod">
        <pc:chgData name="KENNETH JOHANIS ALEXANDER LONGDONG" userId="5901eb2d-11a6-4871-a2d9-47311d6c3a35" providerId="ADAL" clId="{01D43C1B-4108-43D3-8315-A7CA5A135BBF}" dt="2024-11-05T02:35:29.468" v="7"/>
        <pc:sldMkLst>
          <pc:docMk/>
          <pc:sldMk cId="0" sldId="262"/>
        </pc:sldMkLst>
        <pc:spChg chg="mod">
          <ac:chgData name="KENNETH JOHANIS ALEXANDER LONGDONG" userId="5901eb2d-11a6-4871-a2d9-47311d6c3a35" providerId="ADAL" clId="{01D43C1B-4108-43D3-8315-A7CA5A135BBF}" dt="2024-11-05T02:35:29.468" v="7"/>
          <ac:spMkLst>
            <pc:docMk/>
            <pc:sldMk cId="0" sldId="262"/>
            <ac:spMk id="4" creationId="{00000000-0000-0000-0000-000000000000}"/>
          </ac:spMkLst>
        </pc:spChg>
      </pc:sldChg>
      <pc:sldChg chg="del">
        <pc:chgData name="KENNETH JOHANIS ALEXANDER LONGDONG" userId="5901eb2d-11a6-4871-a2d9-47311d6c3a35" providerId="ADAL" clId="{01D43C1B-4108-43D3-8315-A7CA5A135BBF}" dt="2024-11-05T02:33:51.564" v="6" actId="47"/>
        <pc:sldMkLst>
          <pc:docMk/>
          <pc:sldMk cId="0"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2.jpe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6.svg"/><Relationship Id="rId4" Type="http://schemas.openxmlformats.org/officeDocument/2006/relationships/image" Target="../media/image11.sv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a:off x="3865723" y="1942381"/>
            <a:ext cx="10556554" cy="6402239"/>
          </a:xfrm>
          <a:custGeom>
            <a:avLst/>
            <a:gdLst/>
            <a:ahLst/>
            <a:cxnLst/>
            <a:rect l="l" t="t" r="r" b="b"/>
            <a:pathLst>
              <a:path w="10556554" h="6402239">
                <a:moveTo>
                  <a:pt x="0" y="0"/>
                </a:moveTo>
                <a:lnTo>
                  <a:pt x="10556554" y="0"/>
                </a:lnTo>
                <a:lnTo>
                  <a:pt x="10556554" y="6402238"/>
                </a:lnTo>
                <a:lnTo>
                  <a:pt x="0" y="6402238"/>
                </a:lnTo>
                <a:lnTo>
                  <a:pt x="0" y="0"/>
                </a:lnTo>
                <a:close/>
              </a:path>
            </a:pathLst>
          </a:custGeom>
          <a:blipFill>
            <a:blip r:embed="rId3"/>
            <a:stretch>
              <a:fillRect t="-54253" r="-40325"/>
            </a:stretch>
          </a:blipFill>
          <a:ln w="142875" cap="sq">
            <a:solidFill>
              <a:srgbClr val="000000"/>
            </a:solidFill>
            <a:prstDash val="lgDash"/>
            <a:miter/>
          </a:ln>
        </p:spPr>
        <p:txBody>
          <a:bodyPr/>
          <a:lstStyle/>
          <a:p>
            <a:endParaRPr lang="en-ID"/>
          </a:p>
        </p:txBody>
      </p:sp>
      <p:sp>
        <p:nvSpPr>
          <p:cNvPr id="4" name="TextBox 4"/>
          <p:cNvSpPr txBox="1"/>
          <p:nvPr/>
        </p:nvSpPr>
        <p:spPr>
          <a:xfrm>
            <a:off x="5339475" y="3759519"/>
            <a:ext cx="7609051" cy="1383981"/>
          </a:xfrm>
          <a:prstGeom prst="rect">
            <a:avLst/>
          </a:prstGeom>
        </p:spPr>
        <p:txBody>
          <a:bodyPr lIns="0" tIns="0" rIns="0" bIns="0" rtlCol="0" anchor="t">
            <a:spAutoFit/>
          </a:bodyPr>
          <a:lstStyle/>
          <a:p>
            <a:pPr marL="0" lvl="1" indent="0" algn="ctr">
              <a:lnSpc>
                <a:spcPts val="5357"/>
              </a:lnSpc>
            </a:pPr>
            <a:r>
              <a:rPr lang="en-US" sz="5151">
                <a:solidFill>
                  <a:srgbClr val="000000"/>
                </a:solidFill>
                <a:latin typeface="Quicksand Bold"/>
              </a:rPr>
              <a:t>DNA Classification 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flipH="1">
            <a:off x="-753778" y="-808404"/>
            <a:ext cx="4947445" cy="1942997"/>
          </a:xfrm>
          <a:custGeom>
            <a:avLst/>
            <a:gdLst/>
            <a:ahLst/>
            <a:cxnLst/>
            <a:rect l="l" t="t" r="r" b="b"/>
            <a:pathLst>
              <a:path w="4947445" h="1942997">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5400000">
            <a:off x="4969627" y="-2806335"/>
            <a:ext cx="8222286" cy="16104140"/>
          </a:xfrm>
          <a:custGeom>
            <a:avLst/>
            <a:gdLst/>
            <a:ahLst/>
            <a:cxnLst/>
            <a:rect l="l" t="t" r="r" b="b"/>
            <a:pathLst>
              <a:path w="8222286" h="16104140">
                <a:moveTo>
                  <a:pt x="0" y="0"/>
                </a:moveTo>
                <a:lnTo>
                  <a:pt x="8222286" y="0"/>
                </a:lnTo>
                <a:lnTo>
                  <a:pt x="8222286" y="16104140"/>
                </a:lnTo>
                <a:lnTo>
                  <a:pt x="0" y="16104140"/>
                </a:lnTo>
                <a:lnTo>
                  <a:pt x="0" y="0"/>
                </a:lnTo>
                <a:close/>
              </a:path>
            </a:pathLst>
          </a:custGeom>
          <a:blipFill>
            <a:blip r:embed="rId5"/>
            <a:stretch>
              <a:fillRect l="-6229" r="-44582"/>
            </a:stretch>
          </a:blipFill>
          <a:ln cap="sq">
            <a:noFill/>
            <a:prstDash val="lgDash"/>
            <a:miter/>
          </a:ln>
        </p:spPr>
        <p:txBody>
          <a:bodyPr/>
          <a:lstStyle/>
          <a:p>
            <a:endParaRPr lang="en-ID"/>
          </a:p>
        </p:txBody>
      </p:sp>
      <p:sp>
        <p:nvSpPr>
          <p:cNvPr id="5" name="TextBox 5"/>
          <p:cNvSpPr txBox="1"/>
          <p:nvPr/>
        </p:nvSpPr>
        <p:spPr>
          <a:xfrm>
            <a:off x="3542714" y="1784728"/>
            <a:ext cx="10955286" cy="1032086"/>
          </a:xfrm>
          <a:prstGeom prst="rect">
            <a:avLst/>
          </a:prstGeom>
        </p:spPr>
        <p:txBody>
          <a:bodyPr lIns="0" tIns="0" rIns="0" bIns="0" rtlCol="0" anchor="t">
            <a:spAutoFit/>
          </a:bodyPr>
          <a:lstStyle/>
          <a:p>
            <a:pPr algn="ctr">
              <a:lnSpc>
                <a:spcPts val="7331"/>
              </a:lnSpc>
            </a:pPr>
            <a:r>
              <a:rPr lang="en-US" sz="8940">
                <a:solidFill>
                  <a:srgbClr val="000000"/>
                </a:solidFill>
                <a:latin typeface="Quicksand Bold"/>
              </a:rPr>
              <a:t>State Of The Art</a:t>
            </a:r>
          </a:p>
        </p:txBody>
      </p:sp>
      <p:sp>
        <p:nvSpPr>
          <p:cNvPr id="9" name="TextBox 9"/>
          <p:cNvSpPr txBox="1"/>
          <p:nvPr/>
        </p:nvSpPr>
        <p:spPr>
          <a:xfrm>
            <a:off x="5029087" y="3020098"/>
            <a:ext cx="6943554" cy="4542557"/>
          </a:xfrm>
          <a:prstGeom prst="rect">
            <a:avLst/>
          </a:prstGeom>
        </p:spPr>
        <p:txBody>
          <a:bodyPr lIns="0" tIns="0" rIns="0" bIns="0" rtlCol="0" anchor="t">
            <a:spAutoFit/>
          </a:bodyPr>
          <a:lstStyle/>
          <a:p>
            <a:pPr algn="ctr">
              <a:lnSpc>
                <a:spcPts val="34295"/>
              </a:lnSpc>
            </a:pPr>
            <a:r>
              <a:rPr lang="en-US" sz="24496">
                <a:solidFill>
                  <a:srgbClr val="040606"/>
                </a:solidFill>
                <a:latin typeface="Helvetica World Bold"/>
              </a:rPr>
              <a:t>CNN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flipH="1">
            <a:off x="-753778" y="-808404"/>
            <a:ext cx="4947445" cy="1942997"/>
          </a:xfrm>
          <a:custGeom>
            <a:avLst/>
            <a:gdLst/>
            <a:ahLst/>
            <a:cxnLst/>
            <a:rect l="l" t="t" r="r" b="b"/>
            <a:pathLst>
              <a:path w="4947445" h="1942997">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TextBox 4"/>
          <p:cNvSpPr txBox="1"/>
          <p:nvPr/>
        </p:nvSpPr>
        <p:spPr>
          <a:xfrm>
            <a:off x="3857393" y="713271"/>
            <a:ext cx="10955286" cy="916607"/>
          </a:xfrm>
          <a:prstGeom prst="rect">
            <a:avLst/>
          </a:prstGeom>
        </p:spPr>
        <p:txBody>
          <a:bodyPr lIns="0" tIns="0" rIns="0" bIns="0" rtlCol="0" anchor="t">
            <a:spAutoFit/>
          </a:bodyPr>
          <a:lstStyle/>
          <a:p>
            <a:pPr algn="ctr">
              <a:lnSpc>
                <a:spcPts val="6511"/>
              </a:lnSpc>
            </a:pPr>
            <a:r>
              <a:rPr lang="en-US" sz="7940">
                <a:solidFill>
                  <a:srgbClr val="FFFFFF"/>
                </a:solidFill>
                <a:latin typeface="Quicksand Bold"/>
              </a:rPr>
              <a:t>Performance Metrics</a:t>
            </a:r>
          </a:p>
        </p:txBody>
      </p:sp>
      <p:sp>
        <p:nvSpPr>
          <p:cNvPr id="5" name="Freeform 5"/>
          <p:cNvSpPr/>
          <p:nvPr/>
        </p:nvSpPr>
        <p:spPr>
          <a:xfrm rot="-820966">
            <a:off x="15680547" y="482016"/>
            <a:ext cx="1128957" cy="1305152"/>
          </a:xfrm>
          <a:custGeom>
            <a:avLst/>
            <a:gdLst/>
            <a:ahLst/>
            <a:cxnLst/>
            <a:rect l="l" t="t" r="r" b="b"/>
            <a:pathLst>
              <a:path w="1128957" h="1305152">
                <a:moveTo>
                  <a:pt x="0" y="0"/>
                </a:moveTo>
                <a:lnTo>
                  <a:pt x="1128957" y="0"/>
                </a:lnTo>
                <a:lnTo>
                  <a:pt x="1128957" y="1305152"/>
                </a:lnTo>
                <a:lnTo>
                  <a:pt x="0" y="1305152"/>
                </a:lnTo>
                <a:lnTo>
                  <a:pt x="0" y="0"/>
                </a:lnTo>
                <a:close/>
              </a:path>
            </a:pathLst>
          </a:custGeom>
          <a:blipFill>
            <a:blip r:embed="rId5"/>
            <a:stretch>
              <a:fillRect/>
            </a:stretch>
          </a:blipFill>
        </p:spPr>
        <p:txBody>
          <a:bodyPr/>
          <a:lstStyle/>
          <a:p>
            <a:endParaRPr lang="en-ID"/>
          </a:p>
        </p:txBody>
      </p:sp>
      <p:sp>
        <p:nvSpPr>
          <p:cNvPr id="6" name="Freeform 6"/>
          <p:cNvSpPr/>
          <p:nvPr/>
        </p:nvSpPr>
        <p:spPr>
          <a:xfrm rot="4730892">
            <a:off x="-78308" y="5009128"/>
            <a:ext cx="2176024" cy="2490442"/>
          </a:xfrm>
          <a:custGeom>
            <a:avLst/>
            <a:gdLst/>
            <a:ahLst/>
            <a:cxnLst/>
            <a:rect l="l" t="t" r="r" b="b"/>
            <a:pathLst>
              <a:path w="2176024" h="2490442">
                <a:moveTo>
                  <a:pt x="0" y="0"/>
                </a:moveTo>
                <a:lnTo>
                  <a:pt x="2176024" y="0"/>
                </a:lnTo>
                <a:lnTo>
                  <a:pt x="2176024" y="2490443"/>
                </a:lnTo>
                <a:lnTo>
                  <a:pt x="0" y="2490443"/>
                </a:lnTo>
                <a:lnTo>
                  <a:pt x="0" y="0"/>
                </a:lnTo>
                <a:close/>
              </a:path>
            </a:pathLst>
          </a:custGeom>
          <a:blipFill>
            <a:blip r:embed="rId6"/>
            <a:stretch>
              <a:fillRect/>
            </a:stretch>
          </a:blipFill>
        </p:spPr>
        <p:txBody>
          <a:bodyPr/>
          <a:lstStyle/>
          <a:p>
            <a:endParaRPr lang="en-ID"/>
          </a:p>
        </p:txBody>
      </p:sp>
      <p:sp>
        <p:nvSpPr>
          <p:cNvPr id="7" name="Freeform 7"/>
          <p:cNvSpPr/>
          <p:nvPr/>
        </p:nvSpPr>
        <p:spPr>
          <a:xfrm rot="877202">
            <a:off x="16908495" y="4126959"/>
            <a:ext cx="2165277" cy="2499598"/>
          </a:xfrm>
          <a:custGeom>
            <a:avLst/>
            <a:gdLst/>
            <a:ahLst/>
            <a:cxnLst/>
            <a:rect l="l" t="t" r="r" b="b"/>
            <a:pathLst>
              <a:path w="2165277" h="2499598">
                <a:moveTo>
                  <a:pt x="0" y="0"/>
                </a:moveTo>
                <a:lnTo>
                  <a:pt x="2165277" y="0"/>
                </a:lnTo>
                <a:lnTo>
                  <a:pt x="2165277" y="2499598"/>
                </a:lnTo>
                <a:lnTo>
                  <a:pt x="0" y="2499598"/>
                </a:lnTo>
                <a:lnTo>
                  <a:pt x="0" y="0"/>
                </a:lnTo>
                <a:close/>
              </a:path>
            </a:pathLst>
          </a:custGeom>
          <a:blipFill>
            <a:blip r:embed="rId7"/>
            <a:stretch>
              <a:fillRect/>
            </a:stretch>
          </a:blipFill>
        </p:spPr>
        <p:txBody>
          <a:bodyPr/>
          <a:lstStyle/>
          <a:p>
            <a:endParaRPr lang="en-ID"/>
          </a:p>
        </p:txBody>
      </p:sp>
      <p:grpSp>
        <p:nvGrpSpPr>
          <p:cNvPr id="8" name="Group 8"/>
          <p:cNvGrpSpPr/>
          <p:nvPr/>
        </p:nvGrpSpPr>
        <p:grpSpPr>
          <a:xfrm>
            <a:off x="2145684" y="3110953"/>
            <a:ext cx="2459145" cy="1112891"/>
            <a:chOff x="0" y="0"/>
            <a:chExt cx="898018" cy="406400"/>
          </a:xfrm>
        </p:grpSpPr>
        <p:sp>
          <p:nvSpPr>
            <p:cNvPr id="9" name="Freeform 9">
              <a:extLst>
                <a:ext uri="{C183D7F6-B498-43B3-948B-1728B52AA6E4}">
                  <adec:decorative xmlns:adec="http://schemas.microsoft.com/office/drawing/2017/decorative" val="1"/>
                </a:ext>
              </a:extLst>
            </p:cNvPr>
            <p:cNvSpPr/>
            <p:nvPr/>
          </p:nvSpPr>
          <p:spPr>
            <a:xfrm>
              <a:off x="17780" y="22860"/>
              <a:ext cx="872618" cy="360680"/>
            </a:xfrm>
            <a:custGeom>
              <a:avLst/>
              <a:gdLst/>
              <a:ahLst/>
              <a:cxnLst/>
              <a:rect l="l" t="t" r="r" b="b"/>
              <a:pathLst>
                <a:path w="872618" h="360680">
                  <a:moveTo>
                    <a:pt x="872618" y="180340"/>
                  </a:moveTo>
                  <a:cubicBezTo>
                    <a:pt x="872618" y="81280"/>
                    <a:pt x="792608" y="0"/>
                    <a:pt x="692278" y="0"/>
                  </a:cubicBezTo>
                  <a:lnTo>
                    <a:pt x="172720" y="0"/>
                  </a:lnTo>
                  <a:lnTo>
                    <a:pt x="172720" y="1270"/>
                  </a:lnTo>
                  <a:cubicBezTo>
                    <a:pt x="76200" y="5080"/>
                    <a:pt x="0" y="83820"/>
                    <a:pt x="0" y="180340"/>
                  </a:cubicBezTo>
                  <a:cubicBezTo>
                    <a:pt x="0" y="276860"/>
                    <a:pt x="77470" y="355600"/>
                    <a:pt x="172720" y="359410"/>
                  </a:cubicBezTo>
                  <a:lnTo>
                    <a:pt x="172720" y="360680"/>
                  </a:lnTo>
                  <a:lnTo>
                    <a:pt x="692278" y="360680"/>
                  </a:lnTo>
                  <a:cubicBezTo>
                    <a:pt x="791338" y="360680"/>
                    <a:pt x="872618" y="279400"/>
                    <a:pt x="872618" y="180340"/>
                  </a:cubicBezTo>
                  <a:close/>
                </a:path>
              </a:pathLst>
            </a:custGeom>
            <a:solidFill>
              <a:srgbClr val="B4F2BC"/>
            </a:solidFill>
          </p:spPr>
          <p:txBody>
            <a:bodyPr/>
            <a:lstStyle/>
            <a:p>
              <a:endParaRPr lang="en-ID"/>
            </a:p>
          </p:txBody>
        </p:sp>
      </p:grpSp>
      <p:grpSp>
        <p:nvGrpSpPr>
          <p:cNvPr id="10" name="Group 10"/>
          <p:cNvGrpSpPr/>
          <p:nvPr/>
        </p:nvGrpSpPr>
        <p:grpSpPr>
          <a:xfrm>
            <a:off x="2145684" y="4411827"/>
            <a:ext cx="2459145" cy="1112891"/>
            <a:chOff x="0" y="0"/>
            <a:chExt cx="898018" cy="406400"/>
          </a:xfrm>
        </p:grpSpPr>
        <p:sp>
          <p:nvSpPr>
            <p:cNvPr id="11" name="Freeform 11">
              <a:extLst>
                <a:ext uri="{C183D7F6-B498-43B3-948B-1728B52AA6E4}">
                  <adec:decorative xmlns:adec="http://schemas.microsoft.com/office/drawing/2017/decorative" val="1"/>
                </a:ext>
              </a:extLst>
            </p:cNvPr>
            <p:cNvSpPr/>
            <p:nvPr/>
          </p:nvSpPr>
          <p:spPr>
            <a:xfrm>
              <a:off x="17780" y="22860"/>
              <a:ext cx="872618" cy="360680"/>
            </a:xfrm>
            <a:custGeom>
              <a:avLst/>
              <a:gdLst/>
              <a:ahLst/>
              <a:cxnLst/>
              <a:rect l="l" t="t" r="r" b="b"/>
              <a:pathLst>
                <a:path w="872618" h="360680">
                  <a:moveTo>
                    <a:pt x="872618" y="180340"/>
                  </a:moveTo>
                  <a:cubicBezTo>
                    <a:pt x="872618" y="81280"/>
                    <a:pt x="792608" y="0"/>
                    <a:pt x="692278" y="0"/>
                  </a:cubicBezTo>
                  <a:lnTo>
                    <a:pt x="172720" y="0"/>
                  </a:lnTo>
                  <a:lnTo>
                    <a:pt x="172720" y="1270"/>
                  </a:lnTo>
                  <a:cubicBezTo>
                    <a:pt x="76200" y="5080"/>
                    <a:pt x="0" y="83820"/>
                    <a:pt x="0" y="180340"/>
                  </a:cubicBezTo>
                  <a:cubicBezTo>
                    <a:pt x="0" y="276860"/>
                    <a:pt x="77470" y="355600"/>
                    <a:pt x="172720" y="359410"/>
                  </a:cubicBezTo>
                  <a:lnTo>
                    <a:pt x="172720" y="360680"/>
                  </a:lnTo>
                  <a:lnTo>
                    <a:pt x="692278" y="360680"/>
                  </a:lnTo>
                  <a:cubicBezTo>
                    <a:pt x="791338" y="360680"/>
                    <a:pt x="872618" y="279400"/>
                    <a:pt x="872618" y="180340"/>
                  </a:cubicBezTo>
                  <a:close/>
                </a:path>
              </a:pathLst>
            </a:custGeom>
            <a:solidFill>
              <a:srgbClr val="B4F2BC"/>
            </a:solidFill>
          </p:spPr>
          <p:txBody>
            <a:bodyPr/>
            <a:lstStyle/>
            <a:p>
              <a:endParaRPr lang="en-ID"/>
            </a:p>
          </p:txBody>
        </p:sp>
      </p:grpSp>
      <p:grpSp>
        <p:nvGrpSpPr>
          <p:cNvPr id="12" name="Group 12"/>
          <p:cNvGrpSpPr/>
          <p:nvPr/>
        </p:nvGrpSpPr>
        <p:grpSpPr>
          <a:xfrm>
            <a:off x="2145684" y="5732366"/>
            <a:ext cx="2459145" cy="1112891"/>
            <a:chOff x="0" y="0"/>
            <a:chExt cx="898018" cy="406400"/>
          </a:xfrm>
        </p:grpSpPr>
        <p:sp>
          <p:nvSpPr>
            <p:cNvPr id="13" name="Freeform 13">
              <a:extLst>
                <a:ext uri="{C183D7F6-B498-43B3-948B-1728B52AA6E4}">
                  <adec:decorative xmlns:adec="http://schemas.microsoft.com/office/drawing/2017/decorative" val="1"/>
                </a:ext>
              </a:extLst>
            </p:cNvPr>
            <p:cNvSpPr/>
            <p:nvPr/>
          </p:nvSpPr>
          <p:spPr>
            <a:xfrm>
              <a:off x="17780" y="22860"/>
              <a:ext cx="872618" cy="360680"/>
            </a:xfrm>
            <a:custGeom>
              <a:avLst/>
              <a:gdLst/>
              <a:ahLst/>
              <a:cxnLst/>
              <a:rect l="l" t="t" r="r" b="b"/>
              <a:pathLst>
                <a:path w="872618" h="360680">
                  <a:moveTo>
                    <a:pt x="872618" y="180340"/>
                  </a:moveTo>
                  <a:cubicBezTo>
                    <a:pt x="872618" y="81280"/>
                    <a:pt x="792608" y="0"/>
                    <a:pt x="692278" y="0"/>
                  </a:cubicBezTo>
                  <a:lnTo>
                    <a:pt x="172720" y="0"/>
                  </a:lnTo>
                  <a:lnTo>
                    <a:pt x="172720" y="1270"/>
                  </a:lnTo>
                  <a:cubicBezTo>
                    <a:pt x="76200" y="5080"/>
                    <a:pt x="0" y="83820"/>
                    <a:pt x="0" y="180340"/>
                  </a:cubicBezTo>
                  <a:cubicBezTo>
                    <a:pt x="0" y="276860"/>
                    <a:pt x="77470" y="355600"/>
                    <a:pt x="172720" y="359410"/>
                  </a:cubicBezTo>
                  <a:lnTo>
                    <a:pt x="172720" y="360680"/>
                  </a:lnTo>
                  <a:lnTo>
                    <a:pt x="692278" y="360680"/>
                  </a:lnTo>
                  <a:cubicBezTo>
                    <a:pt x="791338" y="360680"/>
                    <a:pt x="872618" y="279400"/>
                    <a:pt x="872618" y="180340"/>
                  </a:cubicBezTo>
                  <a:close/>
                </a:path>
              </a:pathLst>
            </a:custGeom>
            <a:solidFill>
              <a:srgbClr val="B4F2BC"/>
            </a:solidFill>
          </p:spPr>
          <p:txBody>
            <a:bodyPr/>
            <a:lstStyle/>
            <a:p>
              <a:endParaRPr lang="en-ID"/>
            </a:p>
          </p:txBody>
        </p:sp>
      </p:grpSp>
      <p:grpSp>
        <p:nvGrpSpPr>
          <p:cNvPr id="14" name="Group 14"/>
          <p:cNvGrpSpPr/>
          <p:nvPr/>
        </p:nvGrpSpPr>
        <p:grpSpPr>
          <a:xfrm>
            <a:off x="2145684" y="7044478"/>
            <a:ext cx="2459145" cy="1112891"/>
            <a:chOff x="0" y="0"/>
            <a:chExt cx="898018" cy="406400"/>
          </a:xfrm>
        </p:grpSpPr>
        <p:sp>
          <p:nvSpPr>
            <p:cNvPr id="15" name="Freeform 15">
              <a:extLst>
                <a:ext uri="{C183D7F6-B498-43B3-948B-1728B52AA6E4}">
                  <adec:decorative xmlns:adec="http://schemas.microsoft.com/office/drawing/2017/decorative" val="1"/>
                </a:ext>
              </a:extLst>
            </p:cNvPr>
            <p:cNvSpPr/>
            <p:nvPr/>
          </p:nvSpPr>
          <p:spPr>
            <a:xfrm>
              <a:off x="17780" y="22860"/>
              <a:ext cx="872618" cy="360680"/>
            </a:xfrm>
            <a:custGeom>
              <a:avLst/>
              <a:gdLst/>
              <a:ahLst/>
              <a:cxnLst/>
              <a:rect l="l" t="t" r="r" b="b"/>
              <a:pathLst>
                <a:path w="872618" h="360680">
                  <a:moveTo>
                    <a:pt x="872618" y="180340"/>
                  </a:moveTo>
                  <a:cubicBezTo>
                    <a:pt x="872618" y="81280"/>
                    <a:pt x="792608" y="0"/>
                    <a:pt x="692278" y="0"/>
                  </a:cubicBezTo>
                  <a:lnTo>
                    <a:pt x="172720" y="0"/>
                  </a:lnTo>
                  <a:lnTo>
                    <a:pt x="172720" y="1270"/>
                  </a:lnTo>
                  <a:cubicBezTo>
                    <a:pt x="76200" y="5080"/>
                    <a:pt x="0" y="83820"/>
                    <a:pt x="0" y="180340"/>
                  </a:cubicBezTo>
                  <a:cubicBezTo>
                    <a:pt x="0" y="276860"/>
                    <a:pt x="77470" y="355600"/>
                    <a:pt x="172720" y="359410"/>
                  </a:cubicBezTo>
                  <a:lnTo>
                    <a:pt x="172720" y="360680"/>
                  </a:lnTo>
                  <a:lnTo>
                    <a:pt x="692278" y="360680"/>
                  </a:lnTo>
                  <a:cubicBezTo>
                    <a:pt x="791338" y="360680"/>
                    <a:pt x="872618" y="279400"/>
                    <a:pt x="872618" y="180340"/>
                  </a:cubicBezTo>
                  <a:close/>
                </a:path>
              </a:pathLst>
            </a:custGeom>
            <a:solidFill>
              <a:srgbClr val="B4F2BC"/>
            </a:solidFill>
          </p:spPr>
          <p:txBody>
            <a:bodyPr/>
            <a:lstStyle/>
            <a:p>
              <a:endParaRPr lang="en-ID"/>
            </a:p>
          </p:txBody>
        </p:sp>
      </p:grpSp>
      <p:grpSp>
        <p:nvGrpSpPr>
          <p:cNvPr id="16" name="Group 16"/>
          <p:cNvGrpSpPr/>
          <p:nvPr/>
        </p:nvGrpSpPr>
        <p:grpSpPr>
          <a:xfrm>
            <a:off x="2145684" y="8418537"/>
            <a:ext cx="2459145" cy="1112891"/>
            <a:chOff x="0" y="0"/>
            <a:chExt cx="898018" cy="406400"/>
          </a:xfrm>
        </p:grpSpPr>
        <p:sp>
          <p:nvSpPr>
            <p:cNvPr id="17" name="Freeform 17">
              <a:extLst>
                <a:ext uri="{C183D7F6-B498-43B3-948B-1728B52AA6E4}">
                  <adec:decorative xmlns:adec="http://schemas.microsoft.com/office/drawing/2017/decorative" val="1"/>
                </a:ext>
              </a:extLst>
            </p:cNvPr>
            <p:cNvSpPr/>
            <p:nvPr/>
          </p:nvSpPr>
          <p:spPr>
            <a:xfrm>
              <a:off x="17780" y="22860"/>
              <a:ext cx="872618" cy="360680"/>
            </a:xfrm>
            <a:custGeom>
              <a:avLst/>
              <a:gdLst/>
              <a:ahLst/>
              <a:cxnLst/>
              <a:rect l="l" t="t" r="r" b="b"/>
              <a:pathLst>
                <a:path w="872618" h="360680">
                  <a:moveTo>
                    <a:pt x="872618" y="180340"/>
                  </a:moveTo>
                  <a:cubicBezTo>
                    <a:pt x="872618" y="81280"/>
                    <a:pt x="792608" y="0"/>
                    <a:pt x="692278" y="0"/>
                  </a:cubicBezTo>
                  <a:lnTo>
                    <a:pt x="172720" y="0"/>
                  </a:lnTo>
                  <a:lnTo>
                    <a:pt x="172720" y="1270"/>
                  </a:lnTo>
                  <a:cubicBezTo>
                    <a:pt x="76200" y="5080"/>
                    <a:pt x="0" y="83820"/>
                    <a:pt x="0" y="180340"/>
                  </a:cubicBezTo>
                  <a:cubicBezTo>
                    <a:pt x="0" y="276860"/>
                    <a:pt x="77470" y="355600"/>
                    <a:pt x="172720" y="359410"/>
                  </a:cubicBezTo>
                  <a:lnTo>
                    <a:pt x="172720" y="360680"/>
                  </a:lnTo>
                  <a:lnTo>
                    <a:pt x="692278" y="360680"/>
                  </a:lnTo>
                  <a:cubicBezTo>
                    <a:pt x="791338" y="360680"/>
                    <a:pt x="872618" y="279400"/>
                    <a:pt x="872618" y="180340"/>
                  </a:cubicBezTo>
                  <a:close/>
                </a:path>
              </a:pathLst>
            </a:custGeom>
            <a:solidFill>
              <a:srgbClr val="B4F2BC"/>
            </a:solidFill>
          </p:spPr>
          <p:txBody>
            <a:bodyPr/>
            <a:lstStyle/>
            <a:p>
              <a:endParaRPr lang="en-ID"/>
            </a:p>
          </p:txBody>
        </p:sp>
      </p:grpSp>
      <p:grpSp>
        <p:nvGrpSpPr>
          <p:cNvPr id="18" name="Group 18"/>
          <p:cNvGrpSpPr/>
          <p:nvPr/>
        </p:nvGrpSpPr>
        <p:grpSpPr>
          <a:xfrm>
            <a:off x="4979259" y="3077572"/>
            <a:ext cx="2615865" cy="1174034"/>
            <a:chOff x="0" y="0"/>
            <a:chExt cx="2521067" cy="1131487"/>
          </a:xfrm>
        </p:grpSpPr>
        <p:sp>
          <p:nvSpPr>
            <p:cNvPr id="19" name="Freeform 19">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20" name="Group 20"/>
          <p:cNvGrpSpPr/>
          <p:nvPr/>
        </p:nvGrpSpPr>
        <p:grpSpPr>
          <a:xfrm>
            <a:off x="4979259" y="4381256"/>
            <a:ext cx="2615865" cy="1174034"/>
            <a:chOff x="0" y="0"/>
            <a:chExt cx="2521067" cy="1131487"/>
          </a:xfrm>
        </p:grpSpPr>
        <p:sp>
          <p:nvSpPr>
            <p:cNvPr id="21" name="Freeform 21">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22" name="Group 22"/>
          <p:cNvGrpSpPr/>
          <p:nvPr/>
        </p:nvGrpSpPr>
        <p:grpSpPr>
          <a:xfrm>
            <a:off x="4979259" y="5708238"/>
            <a:ext cx="2615865" cy="1174034"/>
            <a:chOff x="0" y="0"/>
            <a:chExt cx="2521067" cy="1131487"/>
          </a:xfrm>
        </p:grpSpPr>
        <p:sp>
          <p:nvSpPr>
            <p:cNvPr id="23" name="Freeform 23">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24" name="Group 24"/>
          <p:cNvGrpSpPr/>
          <p:nvPr/>
        </p:nvGrpSpPr>
        <p:grpSpPr>
          <a:xfrm>
            <a:off x="4979259" y="7013907"/>
            <a:ext cx="2615865" cy="1174034"/>
            <a:chOff x="0" y="0"/>
            <a:chExt cx="2521067" cy="1131487"/>
          </a:xfrm>
        </p:grpSpPr>
        <p:sp>
          <p:nvSpPr>
            <p:cNvPr id="25" name="Freeform 25">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26" name="Group 26"/>
          <p:cNvGrpSpPr/>
          <p:nvPr/>
        </p:nvGrpSpPr>
        <p:grpSpPr>
          <a:xfrm>
            <a:off x="4979259" y="8387965"/>
            <a:ext cx="2615865" cy="1174034"/>
            <a:chOff x="0" y="0"/>
            <a:chExt cx="2521067" cy="1131487"/>
          </a:xfrm>
        </p:grpSpPr>
        <p:sp>
          <p:nvSpPr>
            <p:cNvPr id="27" name="Freeform 27">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28" name="Group 28"/>
          <p:cNvGrpSpPr/>
          <p:nvPr/>
        </p:nvGrpSpPr>
        <p:grpSpPr>
          <a:xfrm>
            <a:off x="7821086" y="3077572"/>
            <a:ext cx="2615865" cy="1174034"/>
            <a:chOff x="0" y="0"/>
            <a:chExt cx="2521067" cy="1131487"/>
          </a:xfrm>
        </p:grpSpPr>
        <p:sp>
          <p:nvSpPr>
            <p:cNvPr id="29" name="Freeform 29">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30" name="Group 30"/>
          <p:cNvGrpSpPr/>
          <p:nvPr/>
        </p:nvGrpSpPr>
        <p:grpSpPr>
          <a:xfrm>
            <a:off x="7821086" y="4381256"/>
            <a:ext cx="2615865" cy="1174034"/>
            <a:chOff x="0" y="0"/>
            <a:chExt cx="2521067" cy="1131487"/>
          </a:xfrm>
        </p:grpSpPr>
        <p:sp>
          <p:nvSpPr>
            <p:cNvPr id="31" name="Freeform 31">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32" name="Group 32"/>
          <p:cNvGrpSpPr/>
          <p:nvPr/>
        </p:nvGrpSpPr>
        <p:grpSpPr>
          <a:xfrm>
            <a:off x="7821086" y="5708238"/>
            <a:ext cx="2615865" cy="1174034"/>
            <a:chOff x="0" y="0"/>
            <a:chExt cx="2521067" cy="1131487"/>
          </a:xfrm>
        </p:grpSpPr>
        <p:sp>
          <p:nvSpPr>
            <p:cNvPr id="33" name="Freeform 33">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34" name="Group 34"/>
          <p:cNvGrpSpPr/>
          <p:nvPr/>
        </p:nvGrpSpPr>
        <p:grpSpPr>
          <a:xfrm>
            <a:off x="7821086" y="7013907"/>
            <a:ext cx="2615865" cy="1174034"/>
            <a:chOff x="0" y="0"/>
            <a:chExt cx="2521067" cy="1131487"/>
          </a:xfrm>
        </p:grpSpPr>
        <p:sp>
          <p:nvSpPr>
            <p:cNvPr id="35" name="Freeform 35">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36" name="Group 36"/>
          <p:cNvGrpSpPr/>
          <p:nvPr/>
        </p:nvGrpSpPr>
        <p:grpSpPr>
          <a:xfrm>
            <a:off x="7821086" y="8387965"/>
            <a:ext cx="2615865" cy="1174034"/>
            <a:chOff x="0" y="0"/>
            <a:chExt cx="2521067" cy="1131487"/>
          </a:xfrm>
        </p:grpSpPr>
        <p:sp>
          <p:nvSpPr>
            <p:cNvPr id="37" name="Freeform 37">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38" name="Group 38"/>
          <p:cNvGrpSpPr/>
          <p:nvPr/>
        </p:nvGrpSpPr>
        <p:grpSpPr>
          <a:xfrm>
            <a:off x="10661076" y="3077572"/>
            <a:ext cx="2615865" cy="1174034"/>
            <a:chOff x="0" y="0"/>
            <a:chExt cx="2521067" cy="1131487"/>
          </a:xfrm>
        </p:grpSpPr>
        <p:sp>
          <p:nvSpPr>
            <p:cNvPr id="39" name="Freeform 39">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40" name="Group 40"/>
          <p:cNvGrpSpPr/>
          <p:nvPr/>
        </p:nvGrpSpPr>
        <p:grpSpPr>
          <a:xfrm>
            <a:off x="10661076" y="4381256"/>
            <a:ext cx="2615865" cy="1174034"/>
            <a:chOff x="0" y="0"/>
            <a:chExt cx="2521067" cy="1131487"/>
          </a:xfrm>
        </p:grpSpPr>
        <p:sp>
          <p:nvSpPr>
            <p:cNvPr id="41" name="Freeform 41">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42" name="Group 42"/>
          <p:cNvGrpSpPr/>
          <p:nvPr/>
        </p:nvGrpSpPr>
        <p:grpSpPr>
          <a:xfrm>
            <a:off x="10661076" y="5708238"/>
            <a:ext cx="2615865" cy="1174034"/>
            <a:chOff x="0" y="0"/>
            <a:chExt cx="2521067" cy="1131487"/>
          </a:xfrm>
        </p:grpSpPr>
        <p:sp>
          <p:nvSpPr>
            <p:cNvPr id="43" name="Freeform 43">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44" name="Group 44"/>
          <p:cNvGrpSpPr/>
          <p:nvPr/>
        </p:nvGrpSpPr>
        <p:grpSpPr>
          <a:xfrm>
            <a:off x="10661076" y="7013907"/>
            <a:ext cx="2615865" cy="1174034"/>
            <a:chOff x="0" y="0"/>
            <a:chExt cx="2521067" cy="1131487"/>
          </a:xfrm>
        </p:grpSpPr>
        <p:sp>
          <p:nvSpPr>
            <p:cNvPr id="45" name="Freeform 45">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46" name="Group 46"/>
          <p:cNvGrpSpPr/>
          <p:nvPr/>
        </p:nvGrpSpPr>
        <p:grpSpPr>
          <a:xfrm>
            <a:off x="10661076" y="8387965"/>
            <a:ext cx="2615865" cy="1174034"/>
            <a:chOff x="0" y="0"/>
            <a:chExt cx="2521067" cy="1131487"/>
          </a:xfrm>
        </p:grpSpPr>
        <p:sp>
          <p:nvSpPr>
            <p:cNvPr id="47" name="Freeform 47">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48" name="Group 48"/>
          <p:cNvGrpSpPr/>
          <p:nvPr/>
        </p:nvGrpSpPr>
        <p:grpSpPr>
          <a:xfrm>
            <a:off x="13526450" y="3077572"/>
            <a:ext cx="2615865" cy="1174034"/>
            <a:chOff x="0" y="0"/>
            <a:chExt cx="2521067" cy="1131487"/>
          </a:xfrm>
        </p:grpSpPr>
        <p:sp>
          <p:nvSpPr>
            <p:cNvPr id="49" name="Freeform 49">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50" name="Group 50"/>
          <p:cNvGrpSpPr/>
          <p:nvPr/>
        </p:nvGrpSpPr>
        <p:grpSpPr>
          <a:xfrm>
            <a:off x="13526450" y="4381256"/>
            <a:ext cx="2615865" cy="1174034"/>
            <a:chOff x="0" y="0"/>
            <a:chExt cx="2521067" cy="1131487"/>
          </a:xfrm>
        </p:grpSpPr>
        <p:sp>
          <p:nvSpPr>
            <p:cNvPr id="51" name="Freeform 51">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52" name="Group 52"/>
          <p:cNvGrpSpPr/>
          <p:nvPr/>
        </p:nvGrpSpPr>
        <p:grpSpPr>
          <a:xfrm>
            <a:off x="13526450" y="5708238"/>
            <a:ext cx="2615865" cy="1174034"/>
            <a:chOff x="0" y="0"/>
            <a:chExt cx="2521067" cy="1131487"/>
          </a:xfrm>
        </p:grpSpPr>
        <p:sp>
          <p:nvSpPr>
            <p:cNvPr id="53" name="Freeform 53">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54" name="Group 54"/>
          <p:cNvGrpSpPr/>
          <p:nvPr/>
        </p:nvGrpSpPr>
        <p:grpSpPr>
          <a:xfrm>
            <a:off x="13526450" y="7013907"/>
            <a:ext cx="2615865" cy="1174034"/>
            <a:chOff x="0" y="0"/>
            <a:chExt cx="2521067" cy="1131487"/>
          </a:xfrm>
        </p:grpSpPr>
        <p:sp>
          <p:nvSpPr>
            <p:cNvPr id="55" name="Freeform 55">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56" name="Group 56"/>
          <p:cNvGrpSpPr/>
          <p:nvPr/>
        </p:nvGrpSpPr>
        <p:grpSpPr>
          <a:xfrm>
            <a:off x="13526450" y="8387965"/>
            <a:ext cx="2615865" cy="1174034"/>
            <a:chOff x="0" y="0"/>
            <a:chExt cx="2521067" cy="1131487"/>
          </a:xfrm>
        </p:grpSpPr>
        <p:sp>
          <p:nvSpPr>
            <p:cNvPr id="57" name="Freeform 57">
              <a:extLst>
                <a:ext uri="{C183D7F6-B498-43B3-948B-1728B52AA6E4}">
                  <adec:decorative xmlns:adec="http://schemas.microsoft.com/office/drawing/2017/decorative" val="1"/>
                </a:ext>
              </a:extLst>
            </p:cNvPr>
            <p:cNvSpPr/>
            <p:nvPr/>
          </p:nvSpPr>
          <p:spPr>
            <a:xfrm>
              <a:off x="0" y="0"/>
              <a:ext cx="2521067" cy="1131487"/>
            </a:xfrm>
            <a:custGeom>
              <a:avLst/>
              <a:gdLst/>
              <a:ahLst/>
              <a:cxnLst/>
              <a:rect l="l" t="t" r="r" b="b"/>
              <a:pathLst>
                <a:path w="2521067" h="1131487">
                  <a:moveTo>
                    <a:pt x="2396607" y="1131487"/>
                  </a:moveTo>
                  <a:lnTo>
                    <a:pt x="124460" y="1131487"/>
                  </a:lnTo>
                  <a:cubicBezTo>
                    <a:pt x="55880" y="1131487"/>
                    <a:pt x="0" y="1075607"/>
                    <a:pt x="0" y="1007027"/>
                  </a:cubicBezTo>
                  <a:lnTo>
                    <a:pt x="0" y="124460"/>
                  </a:lnTo>
                  <a:cubicBezTo>
                    <a:pt x="0" y="55880"/>
                    <a:pt x="55880" y="0"/>
                    <a:pt x="124460" y="0"/>
                  </a:cubicBezTo>
                  <a:lnTo>
                    <a:pt x="2396607" y="0"/>
                  </a:lnTo>
                  <a:cubicBezTo>
                    <a:pt x="2465187" y="0"/>
                    <a:pt x="2521067" y="55880"/>
                    <a:pt x="2521067" y="124460"/>
                  </a:cubicBezTo>
                  <a:lnTo>
                    <a:pt x="2521067" y="1007027"/>
                  </a:lnTo>
                  <a:cubicBezTo>
                    <a:pt x="2521067" y="1075607"/>
                    <a:pt x="2465187" y="1131487"/>
                    <a:pt x="2396607" y="1131487"/>
                  </a:cubicBezTo>
                  <a:close/>
                </a:path>
              </a:pathLst>
            </a:custGeom>
            <a:solidFill>
              <a:srgbClr val="EDF0F2"/>
            </a:solidFill>
          </p:spPr>
          <p:txBody>
            <a:bodyPr/>
            <a:lstStyle/>
            <a:p>
              <a:endParaRPr lang="en-ID"/>
            </a:p>
          </p:txBody>
        </p:sp>
      </p:grpSp>
      <p:grpSp>
        <p:nvGrpSpPr>
          <p:cNvPr id="58" name="Group 58"/>
          <p:cNvGrpSpPr/>
          <p:nvPr/>
        </p:nvGrpSpPr>
        <p:grpSpPr>
          <a:xfrm>
            <a:off x="4979259" y="2327575"/>
            <a:ext cx="2615865" cy="466812"/>
            <a:chOff x="0" y="0"/>
            <a:chExt cx="2277336" cy="406400"/>
          </a:xfrm>
        </p:grpSpPr>
        <p:sp>
          <p:nvSpPr>
            <p:cNvPr id="59" name="Freeform 59">
              <a:extLst>
                <a:ext uri="{C183D7F6-B498-43B3-948B-1728B52AA6E4}">
                  <adec:decorative xmlns:adec="http://schemas.microsoft.com/office/drawing/2017/decorative" val="1"/>
                </a:ext>
              </a:extLst>
            </p:cNvPr>
            <p:cNvSpPr/>
            <p:nvPr/>
          </p:nvSpPr>
          <p:spPr>
            <a:xfrm>
              <a:off x="17780" y="22860"/>
              <a:ext cx="2251936" cy="360680"/>
            </a:xfrm>
            <a:custGeom>
              <a:avLst/>
              <a:gdLst/>
              <a:ahLst/>
              <a:cxnLst/>
              <a:rect l="l" t="t" r="r" b="b"/>
              <a:pathLst>
                <a:path w="2251936" h="360680">
                  <a:moveTo>
                    <a:pt x="2251936" y="180340"/>
                  </a:moveTo>
                  <a:cubicBezTo>
                    <a:pt x="2251936" y="81280"/>
                    <a:pt x="2171926" y="0"/>
                    <a:pt x="2071596" y="0"/>
                  </a:cubicBezTo>
                  <a:lnTo>
                    <a:pt x="172720" y="0"/>
                  </a:lnTo>
                  <a:lnTo>
                    <a:pt x="172720" y="1270"/>
                  </a:lnTo>
                  <a:cubicBezTo>
                    <a:pt x="76200" y="5080"/>
                    <a:pt x="0" y="83820"/>
                    <a:pt x="0" y="180340"/>
                  </a:cubicBezTo>
                  <a:cubicBezTo>
                    <a:pt x="0" y="276860"/>
                    <a:pt x="77470" y="355600"/>
                    <a:pt x="172720" y="359410"/>
                  </a:cubicBezTo>
                  <a:lnTo>
                    <a:pt x="172720" y="360680"/>
                  </a:lnTo>
                  <a:lnTo>
                    <a:pt x="2071596" y="360680"/>
                  </a:lnTo>
                  <a:cubicBezTo>
                    <a:pt x="2170656" y="360680"/>
                    <a:pt x="2251936" y="279400"/>
                    <a:pt x="2251936" y="180340"/>
                  </a:cubicBezTo>
                  <a:close/>
                </a:path>
              </a:pathLst>
            </a:custGeom>
            <a:solidFill>
              <a:srgbClr val="B4F2BC"/>
            </a:solidFill>
          </p:spPr>
          <p:txBody>
            <a:bodyPr/>
            <a:lstStyle/>
            <a:p>
              <a:endParaRPr lang="en-ID"/>
            </a:p>
          </p:txBody>
        </p:sp>
      </p:grpSp>
      <p:grpSp>
        <p:nvGrpSpPr>
          <p:cNvPr id="60" name="Group 60"/>
          <p:cNvGrpSpPr/>
          <p:nvPr/>
        </p:nvGrpSpPr>
        <p:grpSpPr>
          <a:xfrm>
            <a:off x="7842789" y="2327575"/>
            <a:ext cx="2615865" cy="466812"/>
            <a:chOff x="0" y="0"/>
            <a:chExt cx="2277336" cy="406400"/>
          </a:xfrm>
        </p:grpSpPr>
        <p:sp>
          <p:nvSpPr>
            <p:cNvPr id="61" name="Freeform 61">
              <a:extLst>
                <a:ext uri="{C183D7F6-B498-43B3-948B-1728B52AA6E4}">
                  <adec:decorative xmlns:adec="http://schemas.microsoft.com/office/drawing/2017/decorative" val="1"/>
                </a:ext>
              </a:extLst>
            </p:cNvPr>
            <p:cNvSpPr/>
            <p:nvPr/>
          </p:nvSpPr>
          <p:spPr>
            <a:xfrm>
              <a:off x="17780" y="22860"/>
              <a:ext cx="2251936" cy="360680"/>
            </a:xfrm>
            <a:custGeom>
              <a:avLst/>
              <a:gdLst/>
              <a:ahLst/>
              <a:cxnLst/>
              <a:rect l="l" t="t" r="r" b="b"/>
              <a:pathLst>
                <a:path w="2251936" h="360680">
                  <a:moveTo>
                    <a:pt x="2251936" y="180340"/>
                  </a:moveTo>
                  <a:cubicBezTo>
                    <a:pt x="2251936" y="81280"/>
                    <a:pt x="2171926" y="0"/>
                    <a:pt x="2071596" y="0"/>
                  </a:cubicBezTo>
                  <a:lnTo>
                    <a:pt x="172720" y="0"/>
                  </a:lnTo>
                  <a:lnTo>
                    <a:pt x="172720" y="1270"/>
                  </a:lnTo>
                  <a:cubicBezTo>
                    <a:pt x="76200" y="5080"/>
                    <a:pt x="0" y="83820"/>
                    <a:pt x="0" y="180340"/>
                  </a:cubicBezTo>
                  <a:cubicBezTo>
                    <a:pt x="0" y="276860"/>
                    <a:pt x="77470" y="355600"/>
                    <a:pt x="172720" y="359410"/>
                  </a:cubicBezTo>
                  <a:lnTo>
                    <a:pt x="172720" y="360680"/>
                  </a:lnTo>
                  <a:lnTo>
                    <a:pt x="2071596" y="360680"/>
                  </a:lnTo>
                  <a:cubicBezTo>
                    <a:pt x="2170656" y="360680"/>
                    <a:pt x="2251936" y="279400"/>
                    <a:pt x="2251936" y="180340"/>
                  </a:cubicBezTo>
                  <a:close/>
                </a:path>
              </a:pathLst>
            </a:custGeom>
            <a:solidFill>
              <a:srgbClr val="B4F2BC"/>
            </a:solidFill>
          </p:spPr>
          <p:txBody>
            <a:bodyPr/>
            <a:lstStyle/>
            <a:p>
              <a:endParaRPr lang="en-ID"/>
            </a:p>
          </p:txBody>
        </p:sp>
      </p:grpSp>
      <p:grpSp>
        <p:nvGrpSpPr>
          <p:cNvPr id="62" name="Group 62"/>
          <p:cNvGrpSpPr/>
          <p:nvPr/>
        </p:nvGrpSpPr>
        <p:grpSpPr>
          <a:xfrm>
            <a:off x="10661076" y="2327575"/>
            <a:ext cx="2615865" cy="466812"/>
            <a:chOff x="0" y="0"/>
            <a:chExt cx="2277336" cy="406400"/>
          </a:xfrm>
        </p:grpSpPr>
        <p:sp>
          <p:nvSpPr>
            <p:cNvPr id="63" name="Freeform 63">
              <a:extLst>
                <a:ext uri="{C183D7F6-B498-43B3-948B-1728B52AA6E4}">
                  <adec:decorative xmlns:adec="http://schemas.microsoft.com/office/drawing/2017/decorative" val="1"/>
                </a:ext>
              </a:extLst>
            </p:cNvPr>
            <p:cNvSpPr/>
            <p:nvPr/>
          </p:nvSpPr>
          <p:spPr>
            <a:xfrm>
              <a:off x="17780" y="22860"/>
              <a:ext cx="2251936" cy="360680"/>
            </a:xfrm>
            <a:custGeom>
              <a:avLst/>
              <a:gdLst/>
              <a:ahLst/>
              <a:cxnLst/>
              <a:rect l="l" t="t" r="r" b="b"/>
              <a:pathLst>
                <a:path w="2251936" h="360680">
                  <a:moveTo>
                    <a:pt x="2251936" y="180340"/>
                  </a:moveTo>
                  <a:cubicBezTo>
                    <a:pt x="2251936" y="81280"/>
                    <a:pt x="2171926" y="0"/>
                    <a:pt x="2071596" y="0"/>
                  </a:cubicBezTo>
                  <a:lnTo>
                    <a:pt x="172720" y="0"/>
                  </a:lnTo>
                  <a:lnTo>
                    <a:pt x="172720" y="1270"/>
                  </a:lnTo>
                  <a:cubicBezTo>
                    <a:pt x="76200" y="5080"/>
                    <a:pt x="0" y="83820"/>
                    <a:pt x="0" y="180340"/>
                  </a:cubicBezTo>
                  <a:cubicBezTo>
                    <a:pt x="0" y="276860"/>
                    <a:pt x="77470" y="355600"/>
                    <a:pt x="172720" y="359410"/>
                  </a:cubicBezTo>
                  <a:lnTo>
                    <a:pt x="172720" y="360680"/>
                  </a:lnTo>
                  <a:lnTo>
                    <a:pt x="2071596" y="360680"/>
                  </a:lnTo>
                  <a:cubicBezTo>
                    <a:pt x="2170656" y="360680"/>
                    <a:pt x="2251936" y="279400"/>
                    <a:pt x="2251936" y="180340"/>
                  </a:cubicBezTo>
                  <a:close/>
                </a:path>
              </a:pathLst>
            </a:custGeom>
            <a:solidFill>
              <a:srgbClr val="B4F2BC"/>
            </a:solidFill>
          </p:spPr>
          <p:txBody>
            <a:bodyPr/>
            <a:lstStyle/>
            <a:p>
              <a:endParaRPr lang="en-ID"/>
            </a:p>
          </p:txBody>
        </p:sp>
      </p:grpSp>
      <p:grpSp>
        <p:nvGrpSpPr>
          <p:cNvPr id="64" name="Group 64"/>
          <p:cNvGrpSpPr/>
          <p:nvPr/>
        </p:nvGrpSpPr>
        <p:grpSpPr>
          <a:xfrm>
            <a:off x="13526450" y="2327575"/>
            <a:ext cx="2615865" cy="466812"/>
            <a:chOff x="0" y="0"/>
            <a:chExt cx="2277336" cy="406400"/>
          </a:xfrm>
        </p:grpSpPr>
        <p:sp>
          <p:nvSpPr>
            <p:cNvPr id="65" name="Freeform 65">
              <a:extLst>
                <a:ext uri="{C183D7F6-B498-43B3-948B-1728B52AA6E4}">
                  <adec:decorative xmlns:adec="http://schemas.microsoft.com/office/drawing/2017/decorative" val="1"/>
                </a:ext>
              </a:extLst>
            </p:cNvPr>
            <p:cNvSpPr/>
            <p:nvPr/>
          </p:nvSpPr>
          <p:spPr>
            <a:xfrm>
              <a:off x="17780" y="22860"/>
              <a:ext cx="2251936" cy="360680"/>
            </a:xfrm>
            <a:custGeom>
              <a:avLst/>
              <a:gdLst/>
              <a:ahLst/>
              <a:cxnLst/>
              <a:rect l="l" t="t" r="r" b="b"/>
              <a:pathLst>
                <a:path w="2251936" h="360680">
                  <a:moveTo>
                    <a:pt x="2251936" y="180340"/>
                  </a:moveTo>
                  <a:cubicBezTo>
                    <a:pt x="2251936" y="81280"/>
                    <a:pt x="2171926" y="0"/>
                    <a:pt x="2071596" y="0"/>
                  </a:cubicBezTo>
                  <a:lnTo>
                    <a:pt x="172720" y="0"/>
                  </a:lnTo>
                  <a:lnTo>
                    <a:pt x="172720" y="1270"/>
                  </a:lnTo>
                  <a:cubicBezTo>
                    <a:pt x="76200" y="5080"/>
                    <a:pt x="0" y="83820"/>
                    <a:pt x="0" y="180340"/>
                  </a:cubicBezTo>
                  <a:cubicBezTo>
                    <a:pt x="0" y="276860"/>
                    <a:pt x="77470" y="355600"/>
                    <a:pt x="172720" y="359410"/>
                  </a:cubicBezTo>
                  <a:lnTo>
                    <a:pt x="172720" y="360680"/>
                  </a:lnTo>
                  <a:lnTo>
                    <a:pt x="2071596" y="360680"/>
                  </a:lnTo>
                  <a:cubicBezTo>
                    <a:pt x="2170656" y="360680"/>
                    <a:pt x="2251936" y="279400"/>
                    <a:pt x="2251936" y="180340"/>
                  </a:cubicBezTo>
                  <a:close/>
                </a:path>
              </a:pathLst>
            </a:custGeom>
            <a:solidFill>
              <a:srgbClr val="B4F2BC"/>
            </a:solidFill>
          </p:spPr>
          <p:txBody>
            <a:bodyPr/>
            <a:lstStyle/>
            <a:p>
              <a:endParaRPr lang="en-ID"/>
            </a:p>
          </p:txBody>
        </p:sp>
      </p:grpSp>
      <p:sp>
        <p:nvSpPr>
          <p:cNvPr id="66" name="TextBox 66"/>
          <p:cNvSpPr txBox="1"/>
          <p:nvPr/>
        </p:nvSpPr>
        <p:spPr>
          <a:xfrm>
            <a:off x="5198830" y="2413431"/>
            <a:ext cx="2220130" cy="288649"/>
          </a:xfrm>
          <a:prstGeom prst="rect">
            <a:avLst/>
          </a:prstGeom>
        </p:spPr>
        <p:txBody>
          <a:bodyPr lIns="0" tIns="0" rIns="0" bIns="0" rtlCol="0" anchor="t">
            <a:spAutoFit/>
          </a:bodyPr>
          <a:lstStyle/>
          <a:p>
            <a:pPr algn="ctr">
              <a:lnSpc>
                <a:spcPts val="2325"/>
              </a:lnSpc>
              <a:spcBef>
                <a:spcPct val="0"/>
              </a:spcBef>
            </a:pPr>
            <a:r>
              <a:rPr lang="en-US" sz="1661">
                <a:solidFill>
                  <a:srgbClr val="03209B"/>
                </a:solidFill>
                <a:latin typeface="Brice SemiExpanded"/>
              </a:rPr>
              <a:t>Accuracy</a:t>
            </a:r>
          </a:p>
        </p:txBody>
      </p:sp>
      <p:sp>
        <p:nvSpPr>
          <p:cNvPr id="67" name="TextBox 67"/>
          <p:cNvSpPr txBox="1"/>
          <p:nvPr/>
        </p:nvSpPr>
        <p:spPr>
          <a:xfrm>
            <a:off x="2441845" y="3370665"/>
            <a:ext cx="2003018" cy="581395"/>
          </a:xfrm>
          <a:prstGeom prst="rect">
            <a:avLst/>
          </a:prstGeom>
        </p:spPr>
        <p:txBody>
          <a:bodyPr lIns="0" tIns="0" rIns="0" bIns="0" rtlCol="0" anchor="t">
            <a:spAutoFit/>
          </a:bodyPr>
          <a:lstStyle/>
          <a:p>
            <a:pPr>
              <a:lnSpc>
                <a:spcPts val="2325"/>
              </a:lnSpc>
            </a:pPr>
            <a:r>
              <a:rPr lang="en-US" sz="1661">
                <a:solidFill>
                  <a:srgbClr val="03209B"/>
                </a:solidFill>
                <a:latin typeface="Brice SemiExpanded"/>
              </a:rPr>
              <a:t>MultinomialNB</a:t>
            </a:r>
          </a:p>
          <a:p>
            <a:pPr>
              <a:lnSpc>
                <a:spcPts val="2325"/>
              </a:lnSpc>
              <a:spcBef>
                <a:spcPct val="0"/>
              </a:spcBef>
            </a:pPr>
            <a:endParaRPr lang="en-US" sz="1661">
              <a:solidFill>
                <a:srgbClr val="03209B"/>
              </a:solidFill>
              <a:latin typeface="Brice SemiExpanded"/>
            </a:endParaRPr>
          </a:p>
        </p:txBody>
      </p:sp>
      <p:sp>
        <p:nvSpPr>
          <p:cNvPr id="68" name="TextBox 68"/>
          <p:cNvSpPr txBox="1"/>
          <p:nvPr/>
        </p:nvSpPr>
        <p:spPr>
          <a:xfrm>
            <a:off x="2441845" y="4860102"/>
            <a:ext cx="2162984" cy="288649"/>
          </a:xfrm>
          <a:prstGeom prst="rect">
            <a:avLst/>
          </a:prstGeom>
        </p:spPr>
        <p:txBody>
          <a:bodyPr lIns="0" tIns="0" rIns="0" bIns="0" rtlCol="0" anchor="t">
            <a:spAutoFit/>
          </a:bodyPr>
          <a:lstStyle/>
          <a:p>
            <a:pPr>
              <a:lnSpc>
                <a:spcPts val="2325"/>
              </a:lnSpc>
              <a:spcBef>
                <a:spcPct val="0"/>
              </a:spcBef>
            </a:pPr>
            <a:r>
              <a:rPr lang="en-US" sz="1661">
                <a:solidFill>
                  <a:srgbClr val="03209B"/>
                </a:solidFill>
                <a:latin typeface="Brice SemiExpanded"/>
              </a:rPr>
              <a:t>Random Forest</a:t>
            </a:r>
          </a:p>
        </p:txBody>
      </p:sp>
      <p:sp>
        <p:nvSpPr>
          <p:cNvPr id="69" name="TextBox 69"/>
          <p:cNvSpPr txBox="1"/>
          <p:nvPr/>
        </p:nvSpPr>
        <p:spPr>
          <a:xfrm>
            <a:off x="2598802" y="5056227"/>
            <a:ext cx="2223499" cy="1670188"/>
          </a:xfrm>
          <a:prstGeom prst="rect">
            <a:avLst/>
          </a:prstGeom>
        </p:spPr>
        <p:txBody>
          <a:bodyPr lIns="0" tIns="0" rIns="0" bIns="0" rtlCol="0" anchor="t">
            <a:spAutoFit/>
          </a:bodyPr>
          <a:lstStyle/>
          <a:p>
            <a:pPr>
              <a:lnSpc>
                <a:spcPts val="1917"/>
              </a:lnSpc>
            </a:pPr>
            <a:endParaRPr/>
          </a:p>
          <a:p>
            <a:pPr>
              <a:lnSpc>
                <a:spcPts val="1917"/>
              </a:lnSpc>
            </a:pPr>
            <a:endParaRPr/>
          </a:p>
          <a:p>
            <a:pPr>
              <a:lnSpc>
                <a:spcPts val="1917"/>
              </a:lnSpc>
            </a:pPr>
            <a:endParaRPr/>
          </a:p>
          <a:p>
            <a:pPr>
              <a:lnSpc>
                <a:spcPts val="1917"/>
              </a:lnSpc>
            </a:pPr>
            <a:endParaRPr/>
          </a:p>
          <a:p>
            <a:pPr>
              <a:lnSpc>
                <a:spcPts val="1917"/>
              </a:lnSpc>
            </a:pPr>
            <a:r>
              <a:rPr lang="en-US" sz="1369">
                <a:solidFill>
                  <a:srgbClr val="03209B"/>
                </a:solidFill>
                <a:latin typeface="Brice SemiExpanded"/>
              </a:rPr>
              <a:t>Support Vector Machine (SVM)</a:t>
            </a:r>
          </a:p>
          <a:p>
            <a:pPr>
              <a:lnSpc>
                <a:spcPts val="1917"/>
              </a:lnSpc>
              <a:spcBef>
                <a:spcPct val="0"/>
              </a:spcBef>
            </a:pPr>
            <a:endParaRPr lang="en-US" sz="1369">
              <a:solidFill>
                <a:srgbClr val="03209B"/>
              </a:solidFill>
              <a:latin typeface="Brice SemiExpanded"/>
            </a:endParaRPr>
          </a:p>
        </p:txBody>
      </p:sp>
      <p:sp>
        <p:nvSpPr>
          <p:cNvPr id="70" name="TextBox 70"/>
          <p:cNvSpPr txBox="1"/>
          <p:nvPr/>
        </p:nvSpPr>
        <p:spPr>
          <a:xfrm>
            <a:off x="2597096" y="7307000"/>
            <a:ext cx="1847768" cy="581395"/>
          </a:xfrm>
          <a:prstGeom prst="rect">
            <a:avLst/>
          </a:prstGeom>
        </p:spPr>
        <p:txBody>
          <a:bodyPr lIns="0" tIns="0" rIns="0" bIns="0" rtlCol="0" anchor="t">
            <a:spAutoFit/>
          </a:bodyPr>
          <a:lstStyle/>
          <a:p>
            <a:pPr>
              <a:lnSpc>
                <a:spcPts val="2325"/>
              </a:lnSpc>
              <a:spcBef>
                <a:spcPct val="0"/>
              </a:spcBef>
            </a:pPr>
            <a:r>
              <a:rPr lang="en-US" sz="1661">
                <a:solidFill>
                  <a:srgbClr val="03209B"/>
                </a:solidFill>
                <a:latin typeface="Brice SemiExpanded"/>
              </a:rPr>
              <a:t>Gradient Boosting</a:t>
            </a:r>
          </a:p>
        </p:txBody>
      </p:sp>
      <p:sp>
        <p:nvSpPr>
          <p:cNvPr id="71" name="TextBox 71"/>
          <p:cNvSpPr txBox="1"/>
          <p:nvPr/>
        </p:nvSpPr>
        <p:spPr>
          <a:xfrm>
            <a:off x="2597096" y="8827432"/>
            <a:ext cx="1847768" cy="288649"/>
          </a:xfrm>
          <a:prstGeom prst="rect">
            <a:avLst/>
          </a:prstGeom>
        </p:spPr>
        <p:txBody>
          <a:bodyPr lIns="0" tIns="0" rIns="0" bIns="0" rtlCol="0" anchor="t">
            <a:spAutoFit/>
          </a:bodyPr>
          <a:lstStyle/>
          <a:p>
            <a:pPr>
              <a:lnSpc>
                <a:spcPts val="2325"/>
              </a:lnSpc>
              <a:spcBef>
                <a:spcPct val="0"/>
              </a:spcBef>
            </a:pPr>
            <a:r>
              <a:rPr lang="en-US" sz="1661">
                <a:solidFill>
                  <a:srgbClr val="03209B"/>
                </a:solidFill>
                <a:latin typeface="Brice SemiExpanded"/>
              </a:rPr>
              <a:t>CNN</a:t>
            </a:r>
          </a:p>
        </p:txBody>
      </p:sp>
      <p:sp>
        <p:nvSpPr>
          <p:cNvPr id="72" name="TextBox 72"/>
          <p:cNvSpPr txBox="1"/>
          <p:nvPr/>
        </p:nvSpPr>
        <p:spPr>
          <a:xfrm>
            <a:off x="5245111" y="3604890"/>
            <a:ext cx="2042575" cy="517524"/>
          </a:xfrm>
          <a:prstGeom prst="rect">
            <a:avLst/>
          </a:prstGeom>
        </p:spPr>
        <p:txBody>
          <a:bodyPr lIns="0" tIns="0" rIns="0" bIns="0" rtlCol="0" anchor="t">
            <a:spAutoFit/>
          </a:bodyPr>
          <a:lstStyle/>
          <a:p>
            <a:pPr algn="ctr">
              <a:lnSpc>
                <a:spcPts val="1249"/>
              </a:lnSpc>
            </a:pPr>
            <a:r>
              <a:rPr lang="en-US" sz="2499">
                <a:solidFill>
                  <a:srgbClr val="000000"/>
                </a:solidFill>
                <a:latin typeface="Clear Sans"/>
              </a:rPr>
              <a:t>0.984</a:t>
            </a:r>
          </a:p>
          <a:p>
            <a:pPr algn="ctr">
              <a:lnSpc>
                <a:spcPts val="1249"/>
              </a:lnSpc>
            </a:pPr>
            <a:endParaRPr lang="en-US" sz="2499">
              <a:solidFill>
                <a:srgbClr val="000000"/>
              </a:solidFill>
              <a:latin typeface="Clear Sans"/>
            </a:endParaRPr>
          </a:p>
          <a:p>
            <a:pPr algn="ctr">
              <a:lnSpc>
                <a:spcPts val="1249"/>
              </a:lnSpc>
            </a:pPr>
            <a:endParaRPr lang="en-US" sz="2499">
              <a:solidFill>
                <a:srgbClr val="000000"/>
              </a:solidFill>
              <a:latin typeface="Clear Sans"/>
            </a:endParaRPr>
          </a:p>
        </p:txBody>
      </p:sp>
      <p:sp>
        <p:nvSpPr>
          <p:cNvPr id="73" name="TextBox 73"/>
          <p:cNvSpPr txBox="1"/>
          <p:nvPr/>
        </p:nvSpPr>
        <p:spPr>
          <a:xfrm>
            <a:off x="5287607" y="4718062"/>
            <a:ext cx="2042575" cy="260391"/>
          </a:xfrm>
          <a:prstGeom prst="rect">
            <a:avLst/>
          </a:prstGeom>
        </p:spPr>
        <p:txBody>
          <a:bodyPr lIns="0" tIns="0" rIns="0" bIns="0" rtlCol="0" anchor="t">
            <a:spAutoFit/>
          </a:bodyPr>
          <a:lstStyle/>
          <a:p>
            <a:pPr algn="ctr">
              <a:lnSpc>
                <a:spcPts val="1250"/>
              </a:lnSpc>
            </a:pPr>
            <a:r>
              <a:rPr lang="en-US" sz="2500">
                <a:solidFill>
                  <a:srgbClr val="000000"/>
                </a:solidFill>
                <a:latin typeface="Clear Sans"/>
              </a:rPr>
              <a:t>0.921</a:t>
            </a:r>
          </a:p>
          <a:p>
            <a:pPr>
              <a:lnSpc>
                <a:spcPts val="1395"/>
              </a:lnSpc>
            </a:pPr>
            <a:endParaRPr lang="en-US" sz="2500">
              <a:solidFill>
                <a:srgbClr val="000000"/>
              </a:solidFill>
              <a:latin typeface="Clear Sans"/>
            </a:endParaRPr>
          </a:p>
        </p:txBody>
      </p:sp>
      <p:sp>
        <p:nvSpPr>
          <p:cNvPr id="74" name="TextBox 74"/>
          <p:cNvSpPr txBox="1"/>
          <p:nvPr/>
        </p:nvSpPr>
        <p:spPr>
          <a:xfrm>
            <a:off x="5287607" y="6045044"/>
            <a:ext cx="2042575" cy="212725"/>
          </a:xfrm>
          <a:prstGeom prst="rect">
            <a:avLst/>
          </a:prstGeom>
        </p:spPr>
        <p:txBody>
          <a:bodyPr lIns="0" tIns="0" rIns="0" bIns="0" rtlCol="0" anchor="t">
            <a:spAutoFit/>
          </a:bodyPr>
          <a:lstStyle/>
          <a:p>
            <a:pPr algn="ctr">
              <a:lnSpc>
                <a:spcPts val="1250"/>
              </a:lnSpc>
            </a:pPr>
            <a:r>
              <a:rPr lang="en-US" sz="2500">
                <a:solidFill>
                  <a:srgbClr val="000000"/>
                </a:solidFill>
                <a:latin typeface="Clear Sans"/>
              </a:rPr>
              <a:t>0.913</a:t>
            </a:r>
          </a:p>
        </p:txBody>
      </p:sp>
      <p:sp>
        <p:nvSpPr>
          <p:cNvPr id="75" name="TextBox 75"/>
          <p:cNvSpPr txBox="1"/>
          <p:nvPr/>
        </p:nvSpPr>
        <p:spPr>
          <a:xfrm>
            <a:off x="5287607" y="7147462"/>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0.842</a:t>
            </a:r>
          </a:p>
        </p:txBody>
      </p:sp>
      <p:sp>
        <p:nvSpPr>
          <p:cNvPr id="76" name="TextBox 76"/>
          <p:cNvSpPr txBox="1"/>
          <p:nvPr/>
        </p:nvSpPr>
        <p:spPr>
          <a:xfrm>
            <a:off x="5287607" y="8521521"/>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0.303</a:t>
            </a:r>
          </a:p>
        </p:txBody>
      </p:sp>
      <p:sp>
        <p:nvSpPr>
          <p:cNvPr id="77" name="TextBox 77"/>
          <p:cNvSpPr txBox="1"/>
          <p:nvPr/>
        </p:nvSpPr>
        <p:spPr>
          <a:xfrm>
            <a:off x="8040657" y="2413431"/>
            <a:ext cx="2220130" cy="288649"/>
          </a:xfrm>
          <a:prstGeom prst="rect">
            <a:avLst/>
          </a:prstGeom>
        </p:spPr>
        <p:txBody>
          <a:bodyPr lIns="0" tIns="0" rIns="0" bIns="0" rtlCol="0" anchor="t">
            <a:spAutoFit/>
          </a:bodyPr>
          <a:lstStyle/>
          <a:p>
            <a:pPr marL="0" lvl="0" indent="0" algn="ctr">
              <a:lnSpc>
                <a:spcPts val="2325"/>
              </a:lnSpc>
              <a:spcBef>
                <a:spcPct val="0"/>
              </a:spcBef>
            </a:pPr>
            <a:r>
              <a:rPr lang="en-US" sz="1661">
                <a:solidFill>
                  <a:srgbClr val="03209B"/>
                </a:solidFill>
                <a:latin typeface="Brice SemiExpanded"/>
              </a:rPr>
              <a:t>Precision</a:t>
            </a:r>
          </a:p>
        </p:txBody>
      </p:sp>
      <p:sp>
        <p:nvSpPr>
          <p:cNvPr id="78" name="TextBox 78"/>
          <p:cNvSpPr txBox="1"/>
          <p:nvPr/>
        </p:nvSpPr>
        <p:spPr>
          <a:xfrm>
            <a:off x="8129435" y="4718062"/>
            <a:ext cx="2042575" cy="212725"/>
          </a:xfrm>
          <a:prstGeom prst="rect">
            <a:avLst/>
          </a:prstGeom>
        </p:spPr>
        <p:txBody>
          <a:bodyPr lIns="0" tIns="0" rIns="0" bIns="0" rtlCol="0" anchor="t">
            <a:spAutoFit/>
          </a:bodyPr>
          <a:lstStyle/>
          <a:p>
            <a:pPr algn="ctr">
              <a:lnSpc>
                <a:spcPts val="1250"/>
              </a:lnSpc>
            </a:pPr>
            <a:r>
              <a:rPr lang="en-US" sz="2500">
                <a:solidFill>
                  <a:srgbClr val="000000"/>
                </a:solidFill>
                <a:latin typeface="Clear Sans"/>
              </a:rPr>
              <a:t>0.928</a:t>
            </a:r>
          </a:p>
        </p:txBody>
      </p:sp>
      <p:sp>
        <p:nvSpPr>
          <p:cNvPr id="79" name="TextBox 79"/>
          <p:cNvSpPr txBox="1"/>
          <p:nvPr/>
        </p:nvSpPr>
        <p:spPr>
          <a:xfrm>
            <a:off x="8129435" y="5825969"/>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0.926</a:t>
            </a:r>
          </a:p>
        </p:txBody>
      </p:sp>
      <p:sp>
        <p:nvSpPr>
          <p:cNvPr id="80" name="TextBox 80"/>
          <p:cNvSpPr txBox="1"/>
          <p:nvPr/>
        </p:nvSpPr>
        <p:spPr>
          <a:xfrm>
            <a:off x="8129435" y="7156987"/>
            <a:ext cx="2042575" cy="422275"/>
          </a:xfrm>
          <a:prstGeom prst="rect">
            <a:avLst/>
          </a:prstGeom>
        </p:spPr>
        <p:txBody>
          <a:bodyPr lIns="0" tIns="0" rIns="0" bIns="0" rtlCol="0" anchor="t">
            <a:spAutoFit/>
          </a:bodyPr>
          <a:lstStyle/>
          <a:p>
            <a:pPr algn="ctr">
              <a:lnSpc>
                <a:spcPts val="3499"/>
              </a:lnSpc>
            </a:pPr>
            <a:r>
              <a:rPr lang="en-US" sz="2499">
                <a:solidFill>
                  <a:srgbClr val="000000"/>
                </a:solidFill>
                <a:latin typeface="Clear Sans"/>
              </a:rPr>
              <a:t>0.883</a:t>
            </a:r>
          </a:p>
        </p:txBody>
      </p:sp>
      <p:sp>
        <p:nvSpPr>
          <p:cNvPr id="81" name="TextBox 81"/>
          <p:cNvSpPr txBox="1"/>
          <p:nvPr/>
        </p:nvSpPr>
        <p:spPr>
          <a:xfrm>
            <a:off x="8129435" y="8531046"/>
            <a:ext cx="2042575" cy="422275"/>
          </a:xfrm>
          <a:prstGeom prst="rect">
            <a:avLst/>
          </a:prstGeom>
        </p:spPr>
        <p:txBody>
          <a:bodyPr lIns="0" tIns="0" rIns="0" bIns="0" rtlCol="0" anchor="t">
            <a:spAutoFit/>
          </a:bodyPr>
          <a:lstStyle/>
          <a:p>
            <a:pPr algn="ctr">
              <a:lnSpc>
                <a:spcPts val="3499"/>
              </a:lnSpc>
            </a:pPr>
            <a:r>
              <a:rPr lang="en-US" sz="2499">
                <a:solidFill>
                  <a:srgbClr val="000000"/>
                </a:solidFill>
                <a:latin typeface="Clear Sans"/>
              </a:rPr>
              <a:t>0.092</a:t>
            </a:r>
          </a:p>
        </p:txBody>
      </p:sp>
      <p:sp>
        <p:nvSpPr>
          <p:cNvPr id="82" name="TextBox 82"/>
          <p:cNvSpPr txBox="1"/>
          <p:nvPr/>
        </p:nvSpPr>
        <p:spPr>
          <a:xfrm>
            <a:off x="10858944" y="2413431"/>
            <a:ext cx="2220130" cy="288649"/>
          </a:xfrm>
          <a:prstGeom prst="rect">
            <a:avLst/>
          </a:prstGeom>
        </p:spPr>
        <p:txBody>
          <a:bodyPr lIns="0" tIns="0" rIns="0" bIns="0" rtlCol="0" anchor="t">
            <a:spAutoFit/>
          </a:bodyPr>
          <a:lstStyle/>
          <a:p>
            <a:pPr marL="0" lvl="0" indent="0" algn="ctr">
              <a:lnSpc>
                <a:spcPts val="2325"/>
              </a:lnSpc>
              <a:spcBef>
                <a:spcPct val="0"/>
              </a:spcBef>
            </a:pPr>
            <a:r>
              <a:rPr lang="en-US" sz="1661">
                <a:solidFill>
                  <a:srgbClr val="03209B"/>
                </a:solidFill>
                <a:latin typeface="Brice SemiExpanded"/>
              </a:rPr>
              <a:t>Recall</a:t>
            </a:r>
          </a:p>
        </p:txBody>
      </p:sp>
      <p:sp>
        <p:nvSpPr>
          <p:cNvPr id="83" name="TextBox 83"/>
          <p:cNvSpPr txBox="1"/>
          <p:nvPr/>
        </p:nvSpPr>
        <p:spPr>
          <a:xfrm>
            <a:off x="10947721" y="4498987"/>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0.921</a:t>
            </a:r>
          </a:p>
        </p:txBody>
      </p:sp>
      <p:sp>
        <p:nvSpPr>
          <p:cNvPr id="84" name="TextBox 84"/>
          <p:cNvSpPr txBox="1"/>
          <p:nvPr/>
        </p:nvSpPr>
        <p:spPr>
          <a:xfrm>
            <a:off x="10947721" y="5825969"/>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0.913</a:t>
            </a:r>
          </a:p>
        </p:txBody>
      </p:sp>
      <p:sp>
        <p:nvSpPr>
          <p:cNvPr id="85" name="TextBox 85"/>
          <p:cNvSpPr txBox="1"/>
          <p:nvPr/>
        </p:nvSpPr>
        <p:spPr>
          <a:xfrm>
            <a:off x="10947721" y="7147462"/>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0.842</a:t>
            </a:r>
          </a:p>
        </p:txBody>
      </p:sp>
      <p:sp>
        <p:nvSpPr>
          <p:cNvPr id="86" name="TextBox 86"/>
          <p:cNvSpPr txBox="1"/>
          <p:nvPr/>
        </p:nvSpPr>
        <p:spPr>
          <a:xfrm>
            <a:off x="10947721" y="8521521"/>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0.303</a:t>
            </a:r>
          </a:p>
        </p:txBody>
      </p:sp>
      <p:sp>
        <p:nvSpPr>
          <p:cNvPr id="87" name="TextBox 87"/>
          <p:cNvSpPr txBox="1"/>
          <p:nvPr/>
        </p:nvSpPr>
        <p:spPr>
          <a:xfrm>
            <a:off x="13724318" y="2413431"/>
            <a:ext cx="2220130" cy="288649"/>
          </a:xfrm>
          <a:prstGeom prst="rect">
            <a:avLst/>
          </a:prstGeom>
        </p:spPr>
        <p:txBody>
          <a:bodyPr lIns="0" tIns="0" rIns="0" bIns="0" rtlCol="0" anchor="t">
            <a:spAutoFit/>
          </a:bodyPr>
          <a:lstStyle/>
          <a:p>
            <a:pPr marL="0" lvl="0" indent="0" algn="ctr">
              <a:lnSpc>
                <a:spcPts val="2325"/>
              </a:lnSpc>
              <a:spcBef>
                <a:spcPct val="0"/>
              </a:spcBef>
            </a:pPr>
            <a:r>
              <a:rPr lang="en-US" sz="1661">
                <a:solidFill>
                  <a:srgbClr val="03209B"/>
                </a:solidFill>
                <a:latin typeface="Brice SemiExpanded"/>
              </a:rPr>
              <a:t>F1-Score</a:t>
            </a:r>
          </a:p>
        </p:txBody>
      </p:sp>
      <p:sp>
        <p:nvSpPr>
          <p:cNvPr id="88" name="TextBox 88"/>
          <p:cNvSpPr txBox="1"/>
          <p:nvPr/>
        </p:nvSpPr>
        <p:spPr>
          <a:xfrm>
            <a:off x="13882823" y="3373893"/>
            <a:ext cx="2042575" cy="422275"/>
          </a:xfrm>
          <a:prstGeom prst="rect">
            <a:avLst/>
          </a:prstGeom>
        </p:spPr>
        <p:txBody>
          <a:bodyPr lIns="0" tIns="0" rIns="0" bIns="0" rtlCol="0" anchor="t">
            <a:spAutoFit/>
          </a:bodyPr>
          <a:lstStyle/>
          <a:p>
            <a:pPr algn="ctr">
              <a:lnSpc>
                <a:spcPts val="3499"/>
              </a:lnSpc>
            </a:pPr>
            <a:r>
              <a:rPr lang="en-US" sz="2499">
                <a:solidFill>
                  <a:srgbClr val="000000"/>
                </a:solidFill>
                <a:latin typeface="Clear Sans"/>
              </a:rPr>
              <a:t>0.984</a:t>
            </a:r>
          </a:p>
        </p:txBody>
      </p:sp>
      <p:sp>
        <p:nvSpPr>
          <p:cNvPr id="89" name="TextBox 89"/>
          <p:cNvSpPr txBox="1"/>
          <p:nvPr/>
        </p:nvSpPr>
        <p:spPr>
          <a:xfrm>
            <a:off x="13813095" y="4498987"/>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0.922</a:t>
            </a:r>
          </a:p>
        </p:txBody>
      </p:sp>
      <p:sp>
        <p:nvSpPr>
          <p:cNvPr id="90" name="TextBox 90"/>
          <p:cNvSpPr txBox="1"/>
          <p:nvPr/>
        </p:nvSpPr>
        <p:spPr>
          <a:xfrm>
            <a:off x="13791392" y="5825969"/>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0.914</a:t>
            </a:r>
          </a:p>
        </p:txBody>
      </p:sp>
      <p:sp>
        <p:nvSpPr>
          <p:cNvPr id="91" name="TextBox 91"/>
          <p:cNvSpPr txBox="1"/>
          <p:nvPr/>
        </p:nvSpPr>
        <p:spPr>
          <a:xfrm>
            <a:off x="13813095" y="7147462"/>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0.845</a:t>
            </a:r>
          </a:p>
        </p:txBody>
      </p:sp>
      <p:sp>
        <p:nvSpPr>
          <p:cNvPr id="92" name="TextBox 92"/>
          <p:cNvSpPr txBox="1"/>
          <p:nvPr/>
        </p:nvSpPr>
        <p:spPr>
          <a:xfrm>
            <a:off x="13813095" y="8521521"/>
            <a:ext cx="2042575" cy="431800"/>
          </a:xfrm>
          <a:prstGeom prst="rect">
            <a:avLst/>
          </a:prstGeom>
        </p:spPr>
        <p:txBody>
          <a:bodyPr lIns="0" tIns="0" rIns="0" bIns="0" rtlCol="0" anchor="t">
            <a:spAutoFit/>
          </a:bodyPr>
          <a:lstStyle/>
          <a:p>
            <a:pPr algn="ctr">
              <a:lnSpc>
                <a:spcPts val="3500"/>
              </a:lnSpc>
            </a:pPr>
            <a:r>
              <a:rPr lang="en-US" sz="2500">
                <a:solidFill>
                  <a:srgbClr val="000000"/>
                </a:solidFill>
                <a:latin typeface="Clear Sans"/>
              </a:rPr>
              <a:t>0.141</a:t>
            </a:r>
          </a:p>
        </p:txBody>
      </p:sp>
      <p:sp>
        <p:nvSpPr>
          <p:cNvPr id="93" name="TextBox 93"/>
          <p:cNvSpPr txBox="1"/>
          <p:nvPr/>
        </p:nvSpPr>
        <p:spPr>
          <a:xfrm>
            <a:off x="8106813" y="3592968"/>
            <a:ext cx="2042575" cy="517524"/>
          </a:xfrm>
          <a:prstGeom prst="rect">
            <a:avLst/>
          </a:prstGeom>
        </p:spPr>
        <p:txBody>
          <a:bodyPr lIns="0" tIns="0" rIns="0" bIns="0" rtlCol="0" anchor="t">
            <a:spAutoFit/>
          </a:bodyPr>
          <a:lstStyle/>
          <a:p>
            <a:pPr algn="ctr">
              <a:lnSpc>
                <a:spcPts val="1249"/>
              </a:lnSpc>
            </a:pPr>
            <a:r>
              <a:rPr lang="en-US" sz="2499">
                <a:solidFill>
                  <a:srgbClr val="000000"/>
                </a:solidFill>
                <a:latin typeface="Clear Sans"/>
              </a:rPr>
              <a:t>0.984</a:t>
            </a:r>
          </a:p>
          <a:p>
            <a:pPr algn="ctr">
              <a:lnSpc>
                <a:spcPts val="1249"/>
              </a:lnSpc>
            </a:pPr>
            <a:endParaRPr lang="en-US" sz="2499">
              <a:solidFill>
                <a:srgbClr val="000000"/>
              </a:solidFill>
              <a:latin typeface="Clear Sans"/>
            </a:endParaRPr>
          </a:p>
          <a:p>
            <a:pPr algn="ctr">
              <a:lnSpc>
                <a:spcPts val="1249"/>
              </a:lnSpc>
            </a:pPr>
            <a:endParaRPr lang="en-US" sz="2499">
              <a:solidFill>
                <a:srgbClr val="000000"/>
              </a:solidFill>
              <a:latin typeface="Clear Sans"/>
            </a:endParaRPr>
          </a:p>
        </p:txBody>
      </p:sp>
      <p:sp>
        <p:nvSpPr>
          <p:cNvPr id="94" name="TextBox 94"/>
          <p:cNvSpPr txBox="1"/>
          <p:nvPr/>
        </p:nvSpPr>
        <p:spPr>
          <a:xfrm>
            <a:off x="10951353" y="3360332"/>
            <a:ext cx="2042575" cy="422357"/>
          </a:xfrm>
          <a:prstGeom prst="rect">
            <a:avLst/>
          </a:prstGeom>
        </p:spPr>
        <p:txBody>
          <a:bodyPr lIns="0" tIns="0" rIns="0" bIns="0" rtlCol="0" anchor="t">
            <a:spAutoFit/>
          </a:bodyPr>
          <a:lstStyle/>
          <a:p>
            <a:pPr algn="ctr">
              <a:lnSpc>
                <a:spcPts val="3495"/>
              </a:lnSpc>
            </a:pPr>
            <a:r>
              <a:rPr lang="en-US" sz="2496">
                <a:solidFill>
                  <a:srgbClr val="000000"/>
                </a:solidFill>
                <a:latin typeface="Clear Sans"/>
              </a:rPr>
              <a:t>0.984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flipH="1">
            <a:off x="-753778" y="-808404"/>
            <a:ext cx="4947445" cy="1942997"/>
          </a:xfrm>
          <a:custGeom>
            <a:avLst/>
            <a:gdLst/>
            <a:ahLst/>
            <a:cxnLst/>
            <a:rect l="l" t="t" r="r" b="b"/>
            <a:pathLst>
              <a:path w="4947445" h="1942997">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5400000">
            <a:off x="4969627" y="-2806335"/>
            <a:ext cx="8222286" cy="16104140"/>
          </a:xfrm>
          <a:custGeom>
            <a:avLst/>
            <a:gdLst/>
            <a:ahLst/>
            <a:cxnLst/>
            <a:rect l="l" t="t" r="r" b="b"/>
            <a:pathLst>
              <a:path w="8222286" h="16104140">
                <a:moveTo>
                  <a:pt x="0" y="0"/>
                </a:moveTo>
                <a:lnTo>
                  <a:pt x="8222286" y="0"/>
                </a:lnTo>
                <a:lnTo>
                  <a:pt x="8222286" y="16104140"/>
                </a:lnTo>
                <a:lnTo>
                  <a:pt x="0" y="16104140"/>
                </a:lnTo>
                <a:lnTo>
                  <a:pt x="0" y="0"/>
                </a:lnTo>
                <a:close/>
              </a:path>
            </a:pathLst>
          </a:custGeom>
          <a:blipFill>
            <a:blip r:embed="rId5"/>
            <a:stretch>
              <a:fillRect l="-6229" r="-44582"/>
            </a:stretch>
          </a:blipFill>
          <a:ln cap="sq">
            <a:noFill/>
            <a:prstDash val="lgDash"/>
            <a:miter/>
          </a:ln>
        </p:spPr>
        <p:txBody>
          <a:bodyPr/>
          <a:lstStyle/>
          <a:p>
            <a:endParaRPr lang="en-ID"/>
          </a:p>
        </p:txBody>
      </p:sp>
      <p:sp>
        <p:nvSpPr>
          <p:cNvPr id="5" name="TextBox 5"/>
          <p:cNvSpPr txBox="1"/>
          <p:nvPr/>
        </p:nvSpPr>
        <p:spPr>
          <a:xfrm>
            <a:off x="3542714" y="1784728"/>
            <a:ext cx="10955286" cy="1032086"/>
          </a:xfrm>
          <a:prstGeom prst="rect">
            <a:avLst/>
          </a:prstGeom>
        </p:spPr>
        <p:txBody>
          <a:bodyPr lIns="0" tIns="0" rIns="0" bIns="0" rtlCol="0" anchor="t">
            <a:spAutoFit/>
          </a:bodyPr>
          <a:lstStyle/>
          <a:p>
            <a:pPr algn="ctr">
              <a:lnSpc>
                <a:spcPts val="7331"/>
              </a:lnSpc>
            </a:pPr>
            <a:r>
              <a:rPr lang="en-US" sz="8940">
                <a:solidFill>
                  <a:srgbClr val="000000"/>
                </a:solidFill>
                <a:latin typeface="Quicksand Bold"/>
              </a:rPr>
              <a:t>Project Result</a:t>
            </a:r>
          </a:p>
        </p:txBody>
      </p:sp>
      <p:sp>
        <p:nvSpPr>
          <p:cNvPr id="6" name="Freeform 6"/>
          <p:cNvSpPr/>
          <p:nvPr/>
        </p:nvSpPr>
        <p:spPr>
          <a:xfrm rot="-820966">
            <a:off x="15680547" y="482016"/>
            <a:ext cx="1128957" cy="1305152"/>
          </a:xfrm>
          <a:custGeom>
            <a:avLst/>
            <a:gdLst/>
            <a:ahLst/>
            <a:cxnLst/>
            <a:rect l="l" t="t" r="r" b="b"/>
            <a:pathLst>
              <a:path w="1128957" h="1305152">
                <a:moveTo>
                  <a:pt x="0" y="0"/>
                </a:moveTo>
                <a:lnTo>
                  <a:pt x="1128957" y="0"/>
                </a:lnTo>
                <a:lnTo>
                  <a:pt x="1128957" y="1305152"/>
                </a:lnTo>
                <a:lnTo>
                  <a:pt x="0" y="1305152"/>
                </a:lnTo>
                <a:lnTo>
                  <a:pt x="0" y="0"/>
                </a:lnTo>
                <a:close/>
              </a:path>
            </a:pathLst>
          </a:custGeom>
          <a:blipFill>
            <a:blip r:embed="rId6"/>
            <a:stretch>
              <a:fillRect/>
            </a:stretch>
          </a:blipFill>
        </p:spPr>
        <p:txBody>
          <a:bodyPr/>
          <a:lstStyle/>
          <a:p>
            <a:endParaRPr lang="en-ID"/>
          </a:p>
        </p:txBody>
      </p:sp>
      <p:sp>
        <p:nvSpPr>
          <p:cNvPr id="7" name="Freeform 7"/>
          <p:cNvSpPr/>
          <p:nvPr/>
        </p:nvSpPr>
        <p:spPr>
          <a:xfrm rot="4730892">
            <a:off x="-78308" y="5009128"/>
            <a:ext cx="2176024" cy="2490442"/>
          </a:xfrm>
          <a:custGeom>
            <a:avLst/>
            <a:gdLst/>
            <a:ahLst/>
            <a:cxnLst/>
            <a:rect l="l" t="t" r="r" b="b"/>
            <a:pathLst>
              <a:path w="2176024" h="2490442">
                <a:moveTo>
                  <a:pt x="0" y="0"/>
                </a:moveTo>
                <a:lnTo>
                  <a:pt x="2176024" y="0"/>
                </a:lnTo>
                <a:lnTo>
                  <a:pt x="2176024" y="2490443"/>
                </a:lnTo>
                <a:lnTo>
                  <a:pt x="0" y="2490443"/>
                </a:lnTo>
                <a:lnTo>
                  <a:pt x="0" y="0"/>
                </a:lnTo>
                <a:close/>
              </a:path>
            </a:pathLst>
          </a:custGeom>
          <a:blipFill>
            <a:blip r:embed="rId7"/>
            <a:stretch>
              <a:fillRect/>
            </a:stretch>
          </a:blipFill>
        </p:spPr>
        <p:txBody>
          <a:bodyPr/>
          <a:lstStyle/>
          <a:p>
            <a:endParaRPr lang="en-ID"/>
          </a:p>
        </p:txBody>
      </p:sp>
      <p:sp>
        <p:nvSpPr>
          <p:cNvPr id="8" name="Freeform 8"/>
          <p:cNvSpPr/>
          <p:nvPr/>
        </p:nvSpPr>
        <p:spPr>
          <a:xfrm rot="877202">
            <a:off x="16050202" y="6312856"/>
            <a:ext cx="2165277" cy="2499598"/>
          </a:xfrm>
          <a:custGeom>
            <a:avLst/>
            <a:gdLst/>
            <a:ahLst/>
            <a:cxnLst/>
            <a:rect l="l" t="t" r="r" b="b"/>
            <a:pathLst>
              <a:path w="2165277" h="2499598">
                <a:moveTo>
                  <a:pt x="0" y="0"/>
                </a:moveTo>
                <a:lnTo>
                  <a:pt x="2165277" y="0"/>
                </a:lnTo>
                <a:lnTo>
                  <a:pt x="2165277" y="2499598"/>
                </a:lnTo>
                <a:lnTo>
                  <a:pt x="0" y="2499598"/>
                </a:lnTo>
                <a:lnTo>
                  <a:pt x="0" y="0"/>
                </a:lnTo>
                <a:close/>
              </a:path>
            </a:pathLst>
          </a:custGeom>
          <a:blipFill>
            <a:blip r:embed="rId8"/>
            <a:stretch>
              <a:fillRect/>
            </a:stretch>
          </a:blipFill>
        </p:spPr>
        <p:txBody>
          <a:bodyPr/>
          <a:lstStyle/>
          <a:p>
            <a:endParaRPr lang="en-ID"/>
          </a:p>
        </p:txBody>
      </p:sp>
      <p:sp>
        <p:nvSpPr>
          <p:cNvPr id="9" name="TextBox 9"/>
          <p:cNvSpPr txBox="1"/>
          <p:nvPr/>
        </p:nvSpPr>
        <p:spPr>
          <a:xfrm>
            <a:off x="2265897" y="3355836"/>
            <a:ext cx="13756206" cy="5002764"/>
          </a:xfrm>
          <a:prstGeom prst="rect">
            <a:avLst/>
          </a:prstGeom>
        </p:spPr>
        <p:txBody>
          <a:bodyPr lIns="0" tIns="0" rIns="0" bIns="0" rtlCol="0" anchor="t">
            <a:spAutoFit/>
          </a:bodyPr>
          <a:lstStyle/>
          <a:p>
            <a:pPr algn="ctr">
              <a:lnSpc>
                <a:spcPts val="4993"/>
              </a:lnSpc>
            </a:pPr>
            <a:r>
              <a:rPr lang="en-US" sz="3566">
                <a:solidFill>
                  <a:srgbClr val="000000"/>
                </a:solidFill>
                <a:latin typeface="Canva Sans"/>
              </a:rPr>
              <a:t>Based on the test results, Multinomial Naive Bayes showed the best performance with an accuracy, precision, recall, and F1 score of 0.984. Additionally, the Random Forest and Support Vector Machine (SVM) methods also performed well, with almost identical values for accuracy, precision, recall, and F1 score around 0.92-0.93. Gradient Boosting yielded slightly lower performance compared to the others, with an accuracy of around 0.84 and an F1 score of around 0.84-0.85.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flipH="1">
            <a:off x="-753778" y="-808404"/>
            <a:ext cx="4947445" cy="1942997"/>
          </a:xfrm>
          <a:custGeom>
            <a:avLst/>
            <a:gdLst/>
            <a:ahLst/>
            <a:cxnLst/>
            <a:rect l="l" t="t" r="r" b="b"/>
            <a:pathLst>
              <a:path w="4947445" h="1942997">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5400000">
            <a:off x="4593476" y="-2430184"/>
            <a:ext cx="8974589" cy="16104140"/>
          </a:xfrm>
          <a:custGeom>
            <a:avLst/>
            <a:gdLst/>
            <a:ahLst/>
            <a:cxnLst/>
            <a:rect l="l" t="t" r="r" b="b"/>
            <a:pathLst>
              <a:path w="8974589" h="16104140">
                <a:moveTo>
                  <a:pt x="0" y="0"/>
                </a:moveTo>
                <a:lnTo>
                  <a:pt x="8974588" y="0"/>
                </a:lnTo>
                <a:lnTo>
                  <a:pt x="8974588" y="16104141"/>
                </a:lnTo>
                <a:lnTo>
                  <a:pt x="0" y="16104141"/>
                </a:lnTo>
                <a:lnTo>
                  <a:pt x="0" y="0"/>
                </a:lnTo>
                <a:close/>
              </a:path>
            </a:pathLst>
          </a:custGeom>
          <a:blipFill>
            <a:blip r:embed="rId5"/>
            <a:stretch>
              <a:fillRect t="-1374" r="-41968" b="-1374"/>
            </a:stretch>
          </a:blipFill>
          <a:ln cap="sq">
            <a:noFill/>
            <a:prstDash val="lgDash"/>
            <a:miter/>
          </a:ln>
        </p:spPr>
        <p:txBody>
          <a:bodyPr/>
          <a:lstStyle/>
          <a:p>
            <a:endParaRPr lang="en-ID"/>
          </a:p>
        </p:txBody>
      </p:sp>
      <p:sp>
        <p:nvSpPr>
          <p:cNvPr id="5" name="TextBox 5"/>
          <p:cNvSpPr txBox="1"/>
          <p:nvPr/>
        </p:nvSpPr>
        <p:spPr>
          <a:xfrm>
            <a:off x="3426480" y="1458442"/>
            <a:ext cx="10955286" cy="1032086"/>
          </a:xfrm>
          <a:prstGeom prst="rect">
            <a:avLst/>
          </a:prstGeom>
        </p:spPr>
        <p:txBody>
          <a:bodyPr lIns="0" tIns="0" rIns="0" bIns="0" rtlCol="0" anchor="t">
            <a:spAutoFit/>
          </a:bodyPr>
          <a:lstStyle/>
          <a:p>
            <a:pPr algn="ctr">
              <a:lnSpc>
                <a:spcPts val="7331"/>
              </a:lnSpc>
            </a:pPr>
            <a:r>
              <a:rPr lang="en-US" sz="8940">
                <a:solidFill>
                  <a:srgbClr val="000000"/>
                </a:solidFill>
                <a:latin typeface="Quicksand Bold"/>
              </a:rPr>
              <a:t>Conclusion </a:t>
            </a:r>
          </a:p>
        </p:txBody>
      </p:sp>
      <p:sp>
        <p:nvSpPr>
          <p:cNvPr id="6" name="Freeform 6"/>
          <p:cNvSpPr/>
          <p:nvPr/>
        </p:nvSpPr>
        <p:spPr>
          <a:xfrm rot="-820966">
            <a:off x="15680547" y="482016"/>
            <a:ext cx="1128957" cy="1305152"/>
          </a:xfrm>
          <a:custGeom>
            <a:avLst/>
            <a:gdLst/>
            <a:ahLst/>
            <a:cxnLst/>
            <a:rect l="l" t="t" r="r" b="b"/>
            <a:pathLst>
              <a:path w="1128957" h="1305152">
                <a:moveTo>
                  <a:pt x="0" y="0"/>
                </a:moveTo>
                <a:lnTo>
                  <a:pt x="1128957" y="0"/>
                </a:lnTo>
                <a:lnTo>
                  <a:pt x="1128957" y="1305152"/>
                </a:lnTo>
                <a:lnTo>
                  <a:pt x="0" y="1305152"/>
                </a:lnTo>
                <a:lnTo>
                  <a:pt x="0" y="0"/>
                </a:lnTo>
                <a:close/>
              </a:path>
            </a:pathLst>
          </a:custGeom>
          <a:blipFill>
            <a:blip r:embed="rId6"/>
            <a:stretch>
              <a:fillRect/>
            </a:stretch>
          </a:blipFill>
        </p:spPr>
        <p:txBody>
          <a:bodyPr/>
          <a:lstStyle/>
          <a:p>
            <a:endParaRPr lang="en-ID"/>
          </a:p>
        </p:txBody>
      </p:sp>
      <p:sp>
        <p:nvSpPr>
          <p:cNvPr id="7" name="Freeform 7"/>
          <p:cNvSpPr/>
          <p:nvPr/>
        </p:nvSpPr>
        <p:spPr>
          <a:xfrm rot="4730892">
            <a:off x="-78308" y="5009128"/>
            <a:ext cx="2176024" cy="2490442"/>
          </a:xfrm>
          <a:custGeom>
            <a:avLst/>
            <a:gdLst/>
            <a:ahLst/>
            <a:cxnLst/>
            <a:rect l="l" t="t" r="r" b="b"/>
            <a:pathLst>
              <a:path w="2176024" h="2490442">
                <a:moveTo>
                  <a:pt x="0" y="0"/>
                </a:moveTo>
                <a:lnTo>
                  <a:pt x="2176024" y="0"/>
                </a:lnTo>
                <a:lnTo>
                  <a:pt x="2176024" y="2490443"/>
                </a:lnTo>
                <a:lnTo>
                  <a:pt x="0" y="2490443"/>
                </a:lnTo>
                <a:lnTo>
                  <a:pt x="0" y="0"/>
                </a:lnTo>
                <a:close/>
              </a:path>
            </a:pathLst>
          </a:custGeom>
          <a:blipFill>
            <a:blip r:embed="rId7"/>
            <a:stretch>
              <a:fillRect/>
            </a:stretch>
          </a:blipFill>
        </p:spPr>
        <p:txBody>
          <a:bodyPr/>
          <a:lstStyle/>
          <a:p>
            <a:endParaRPr lang="en-ID"/>
          </a:p>
        </p:txBody>
      </p:sp>
      <p:sp>
        <p:nvSpPr>
          <p:cNvPr id="8" name="Freeform 8"/>
          <p:cNvSpPr/>
          <p:nvPr/>
        </p:nvSpPr>
        <p:spPr>
          <a:xfrm rot="877202">
            <a:off x="16050202" y="6312856"/>
            <a:ext cx="2165277" cy="2499598"/>
          </a:xfrm>
          <a:custGeom>
            <a:avLst/>
            <a:gdLst/>
            <a:ahLst/>
            <a:cxnLst/>
            <a:rect l="l" t="t" r="r" b="b"/>
            <a:pathLst>
              <a:path w="2165277" h="2499598">
                <a:moveTo>
                  <a:pt x="0" y="0"/>
                </a:moveTo>
                <a:lnTo>
                  <a:pt x="2165277" y="0"/>
                </a:lnTo>
                <a:lnTo>
                  <a:pt x="2165277" y="2499598"/>
                </a:lnTo>
                <a:lnTo>
                  <a:pt x="0" y="2499598"/>
                </a:lnTo>
                <a:lnTo>
                  <a:pt x="0" y="0"/>
                </a:lnTo>
                <a:close/>
              </a:path>
            </a:pathLst>
          </a:custGeom>
          <a:blipFill>
            <a:blip r:embed="rId8"/>
            <a:stretch>
              <a:fillRect/>
            </a:stretch>
          </a:blipFill>
        </p:spPr>
        <p:txBody>
          <a:bodyPr/>
          <a:lstStyle/>
          <a:p>
            <a:endParaRPr lang="en-ID"/>
          </a:p>
        </p:txBody>
      </p:sp>
      <p:sp>
        <p:nvSpPr>
          <p:cNvPr id="9" name="TextBox 9"/>
          <p:cNvSpPr txBox="1"/>
          <p:nvPr/>
        </p:nvSpPr>
        <p:spPr>
          <a:xfrm>
            <a:off x="2265897" y="2769189"/>
            <a:ext cx="13756206" cy="6556375"/>
          </a:xfrm>
          <a:prstGeom prst="rect">
            <a:avLst/>
          </a:prstGeom>
        </p:spPr>
        <p:txBody>
          <a:bodyPr lIns="0" tIns="0" rIns="0" bIns="0" rtlCol="0" anchor="t">
            <a:spAutoFit/>
          </a:bodyPr>
          <a:lstStyle/>
          <a:p>
            <a:pPr>
              <a:lnSpc>
                <a:spcPts val="3499"/>
              </a:lnSpc>
            </a:pPr>
            <a:r>
              <a:rPr lang="en-US" sz="2499">
                <a:solidFill>
                  <a:srgbClr val="000000"/>
                </a:solidFill>
                <a:latin typeface="Canva Sans"/>
              </a:rPr>
              <a:t>From this project, it can be concluded that:</a:t>
            </a:r>
          </a:p>
          <a:p>
            <a:pPr marL="539748" lvl="1" indent="-269874">
              <a:lnSpc>
                <a:spcPts val="3499"/>
              </a:lnSpc>
              <a:buFont typeface="Arial"/>
              <a:buChar char="•"/>
            </a:pPr>
            <a:r>
              <a:rPr lang="en-US" sz="2499">
                <a:solidFill>
                  <a:srgbClr val="000000"/>
                </a:solidFill>
                <a:latin typeface="Canva Sans"/>
              </a:rPr>
              <a:t>Multinomial Naive Bayes outperformed other machine learning algorithms, achieving the highest accuracy, precision, recall, and F1 score.</a:t>
            </a:r>
          </a:p>
          <a:p>
            <a:pPr marL="539748" lvl="1" indent="-269874">
              <a:lnSpc>
                <a:spcPts val="3499"/>
              </a:lnSpc>
              <a:buFont typeface="Arial"/>
              <a:buChar char="•"/>
            </a:pPr>
            <a:r>
              <a:rPr lang="en-US" sz="2499">
                <a:solidFill>
                  <a:srgbClr val="000000"/>
                </a:solidFill>
                <a:latin typeface="Canva Sans"/>
              </a:rPr>
              <a:t>Random Forest and Support Vector Machine (SVM) also demonstrated good performance, with similar metrics to each other, but slightly lower than Multinomial Naive Bayes.</a:t>
            </a:r>
          </a:p>
          <a:p>
            <a:pPr marL="539748" lvl="1" indent="-269874">
              <a:lnSpc>
                <a:spcPts val="3499"/>
              </a:lnSpc>
              <a:buFont typeface="Arial"/>
              <a:buChar char="•"/>
            </a:pPr>
            <a:r>
              <a:rPr lang="en-US" sz="2499">
                <a:solidFill>
                  <a:srgbClr val="000000"/>
                </a:solidFill>
                <a:latin typeface="Canva Sans"/>
              </a:rPr>
              <a:t>Gradient Boosting exhibited slightly lower performance compared to the other algorithms.</a:t>
            </a:r>
          </a:p>
          <a:p>
            <a:pPr marL="539748" lvl="1" indent="-269874">
              <a:lnSpc>
                <a:spcPts val="3499"/>
              </a:lnSpc>
              <a:buFont typeface="Arial"/>
              <a:buChar char="•"/>
            </a:pPr>
            <a:r>
              <a:rPr lang="en-US" sz="2499">
                <a:solidFill>
                  <a:srgbClr val="000000"/>
                </a:solidFill>
                <a:latin typeface="Canva Sans"/>
              </a:rPr>
              <a:t>The CNN model showed significantly lower performance compared to traditional machine learning algorithms, indicating the need for further optimization or alternative approaches.</a:t>
            </a:r>
          </a:p>
          <a:p>
            <a:pPr marL="539748" lvl="1" indent="-269874">
              <a:lnSpc>
                <a:spcPts val="3499"/>
              </a:lnSpc>
              <a:buFont typeface="Arial"/>
              <a:buChar char="•"/>
            </a:pPr>
            <a:r>
              <a:rPr lang="en-US" sz="2499">
                <a:solidFill>
                  <a:srgbClr val="000000"/>
                </a:solidFill>
                <a:latin typeface="Canva Sans"/>
              </a:rPr>
              <a:t>Overall, the study highlights the effectiveness of classical machine learning algorithms such as Multinomial Naive Bayes, Random Forest, and SVM in DNA sequence classification tasks, while also emphasizing the importance of careful selection and evaluation of models to achieve optimal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a:off x="3865723" y="1942381"/>
            <a:ext cx="10556554" cy="6402239"/>
          </a:xfrm>
          <a:custGeom>
            <a:avLst/>
            <a:gdLst/>
            <a:ahLst/>
            <a:cxnLst/>
            <a:rect l="l" t="t" r="r" b="b"/>
            <a:pathLst>
              <a:path w="10556554" h="6402239">
                <a:moveTo>
                  <a:pt x="0" y="0"/>
                </a:moveTo>
                <a:lnTo>
                  <a:pt x="10556554" y="0"/>
                </a:lnTo>
                <a:lnTo>
                  <a:pt x="10556554" y="6402238"/>
                </a:lnTo>
                <a:lnTo>
                  <a:pt x="0" y="6402238"/>
                </a:lnTo>
                <a:lnTo>
                  <a:pt x="0" y="0"/>
                </a:lnTo>
                <a:close/>
              </a:path>
            </a:pathLst>
          </a:custGeom>
          <a:blipFill>
            <a:blip r:embed="rId3"/>
            <a:stretch>
              <a:fillRect t="-54253" r="-40325"/>
            </a:stretch>
          </a:blipFill>
          <a:ln w="133350" cap="sq">
            <a:solidFill>
              <a:srgbClr val="000000"/>
            </a:solidFill>
            <a:prstDash val="lgDash"/>
            <a:miter/>
          </a:ln>
        </p:spPr>
        <p:txBody>
          <a:bodyPr/>
          <a:lstStyle/>
          <a:p>
            <a:endParaRPr lang="en-ID"/>
          </a:p>
        </p:txBody>
      </p:sp>
      <p:sp>
        <p:nvSpPr>
          <p:cNvPr id="4" name="Freeform 4"/>
          <p:cNvSpPr/>
          <p:nvPr/>
        </p:nvSpPr>
        <p:spPr>
          <a:xfrm rot="1945000">
            <a:off x="9535196" y="6549305"/>
            <a:ext cx="2891663" cy="3212959"/>
          </a:xfrm>
          <a:custGeom>
            <a:avLst/>
            <a:gdLst/>
            <a:ahLst/>
            <a:cxnLst/>
            <a:rect l="l" t="t" r="r" b="b"/>
            <a:pathLst>
              <a:path w="2891663" h="3212959">
                <a:moveTo>
                  <a:pt x="0" y="0"/>
                </a:moveTo>
                <a:lnTo>
                  <a:pt x="2891663" y="0"/>
                </a:lnTo>
                <a:lnTo>
                  <a:pt x="2891663" y="3212959"/>
                </a:lnTo>
                <a:lnTo>
                  <a:pt x="0" y="3212959"/>
                </a:lnTo>
                <a:lnTo>
                  <a:pt x="0" y="0"/>
                </a:lnTo>
                <a:close/>
              </a:path>
            </a:pathLst>
          </a:custGeom>
          <a:blipFill>
            <a:blip r:embed="rId4"/>
            <a:stretch>
              <a:fillRect/>
            </a:stretch>
          </a:blipFill>
        </p:spPr>
        <p:txBody>
          <a:bodyPr/>
          <a:lstStyle/>
          <a:p>
            <a:endParaRPr lang="en-ID"/>
          </a:p>
        </p:txBody>
      </p:sp>
      <p:sp>
        <p:nvSpPr>
          <p:cNvPr id="5" name="Freeform 5"/>
          <p:cNvSpPr/>
          <p:nvPr/>
        </p:nvSpPr>
        <p:spPr>
          <a:xfrm rot="-1393229">
            <a:off x="2843386" y="3984965"/>
            <a:ext cx="2439021" cy="2317070"/>
          </a:xfrm>
          <a:custGeom>
            <a:avLst/>
            <a:gdLst/>
            <a:ahLst/>
            <a:cxnLst/>
            <a:rect l="l" t="t" r="r" b="b"/>
            <a:pathLst>
              <a:path w="2439021" h="2317070">
                <a:moveTo>
                  <a:pt x="0" y="0"/>
                </a:moveTo>
                <a:lnTo>
                  <a:pt x="2439021" y="0"/>
                </a:lnTo>
                <a:lnTo>
                  <a:pt x="2439021" y="2317070"/>
                </a:lnTo>
                <a:lnTo>
                  <a:pt x="0" y="2317070"/>
                </a:lnTo>
                <a:lnTo>
                  <a:pt x="0" y="0"/>
                </a:lnTo>
                <a:close/>
              </a:path>
            </a:pathLst>
          </a:custGeom>
          <a:blipFill>
            <a:blip r:embed="rId5"/>
            <a:stretch>
              <a:fillRect/>
            </a:stretch>
          </a:blipFill>
        </p:spPr>
        <p:txBody>
          <a:bodyPr/>
          <a:lstStyle/>
          <a:p>
            <a:endParaRPr lang="en-ID"/>
          </a:p>
        </p:txBody>
      </p:sp>
      <p:sp>
        <p:nvSpPr>
          <p:cNvPr id="6" name="TextBox 6"/>
          <p:cNvSpPr txBox="1"/>
          <p:nvPr/>
        </p:nvSpPr>
        <p:spPr>
          <a:xfrm>
            <a:off x="5225252" y="3886598"/>
            <a:ext cx="7837495" cy="3056729"/>
          </a:xfrm>
          <a:prstGeom prst="rect">
            <a:avLst/>
          </a:prstGeom>
        </p:spPr>
        <p:txBody>
          <a:bodyPr lIns="0" tIns="0" rIns="0" bIns="0" rtlCol="0" anchor="t">
            <a:spAutoFit/>
          </a:bodyPr>
          <a:lstStyle/>
          <a:p>
            <a:pPr marL="0" lvl="1" indent="0" algn="ctr">
              <a:lnSpc>
                <a:spcPts val="11387"/>
              </a:lnSpc>
            </a:pPr>
            <a:r>
              <a:rPr lang="en-US" sz="14234">
                <a:solidFill>
                  <a:srgbClr val="000000"/>
                </a:solidFill>
                <a:latin typeface="Quicksand Bold"/>
              </a:rPr>
              <a:t>Thank you</a:t>
            </a:r>
          </a:p>
        </p:txBody>
      </p:sp>
      <p:sp>
        <p:nvSpPr>
          <p:cNvPr id="7" name="Freeform 7"/>
          <p:cNvSpPr/>
          <p:nvPr/>
        </p:nvSpPr>
        <p:spPr>
          <a:xfrm rot="6019434">
            <a:off x="11973071" y="5664614"/>
            <a:ext cx="2252927" cy="1430608"/>
          </a:xfrm>
          <a:custGeom>
            <a:avLst/>
            <a:gdLst/>
            <a:ahLst/>
            <a:cxnLst/>
            <a:rect l="l" t="t" r="r" b="b"/>
            <a:pathLst>
              <a:path w="2252927" h="1430608">
                <a:moveTo>
                  <a:pt x="0" y="0"/>
                </a:moveTo>
                <a:lnTo>
                  <a:pt x="2252926" y="0"/>
                </a:lnTo>
                <a:lnTo>
                  <a:pt x="2252926" y="1430608"/>
                </a:lnTo>
                <a:lnTo>
                  <a:pt x="0" y="14306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8" name="Freeform 8"/>
          <p:cNvSpPr/>
          <p:nvPr/>
        </p:nvSpPr>
        <p:spPr>
          <a:xfrm rot="-4607957">
            <a:off x="4248176" y="2840141"/>
            <a:ext cx="1954152" cy="1240887"/>
          </a:xfrm>
          <a:custGeom>
            <a:avLst/>
            <a:gdLst/>
            <a:ahLst/>
            <a:cxnLst/>
            <a:rect l="l" t="t" r="r" b="b"/>
            <a:pathLst>
              <a:path w="1954152" h="1240887">
                <a:moveTo>
                  <a:pt x="0" y="0"/>
                </a:moveTo>
                <a:lnTo>
                  <a:pt x="1954153" y="0"/>
                </a:lnTo>
                <a:lnTo>
                  <a:pt x="1954153" y="1240887"/>
                </a:lnTo>
                <a:lnTo>
                  <a:pt x="0" y="12408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9" name="Freeform 9"/>
          <p:cNvSpPr/>
          <p:nvPr/>
        </p:nvSpPr>
        <p:spPr>
          <a:xfrm>
            <a:off x="12972230" y="2689358"/>
            <a:ext cx="2900094" cy="2805841"/>
          </a:xfrm>
          <a:custGeom>
            <a:avLst/>
            <a:gdLst/>
            <a:ahLst/>
            <a:cxnLst/>
            <a:rect l="l" t="t" r="r" b="b"/>
            <a:pathLst>
              <a:path w="2900094" h="2805841">
                <a:moveTo>
                  <a:pt x="0" y="0"/>
                </a:moveTo>
                <a:lnTo>
                  <a:pt x="2900094" y="0"/>
                </a:lnTo>
                <a:lnTo>
                  <a:pt x="2900094" y="2805841"/>
                </a:lnTo>
                <a:lnTo>
                  <a:pt x="0" y="2805841"/>
                </a:lnTo>
                <a:lnTo>
                  <a:pt x="0" y="0"/>
                </a:lnTo>
                <a:close/>
              </a:path>
            </a:pathLst>
          </a:custGeom>
          <a:blipFill>
            <a:blip r:embed="rId8"/>
            <a:stretch>
              <a:fillRect/>
            </a:stretch>
          </a:blipFill>
        </p:spPr>
        <p:txBody>
          <a:bodyPr/>
          <a:lstStyle/>
          <a:p>
            <a:endParaRPr lang="en-ID"/>
          </a:p>
        </p:txBody>
      </p:sp>
      <p:sp>
        <p:nvSpPr>
          <p:cNvPr id="10" name="Freeform 10"/>
          <p:cNvSpPr/>
          <p:nvPr/>
        </p:nvSpPr>
        <p:spPr>
          <a:xfrm rot="1334314">
            <a:off x="6271829" y="1226798"/>
            <a:ext cx="1325947" cy="1420023"/>
          </a:xfrm>
          <a:custGeom>
            <a:avLst/>
            <a:gdLst/>
            <a:ahLst/>
            <a:cxnLst/>
            <a:rect l="l" t="t" r="r" b="b"/>
            <a:pathLst>
              <a:path w="1325947" h="1420023">
                <a:moveTo>
                  <a:pt x="0" y="0"/>
                </a:moveTo>
                <a:lnTo>
                  <a:pt x="1325946" y="0"/>
                </a:lnTo>
                <a:lnTo>
                  <a:pt x="1325946" y="1420023"/>
                </a:lnTo>
                <a:lnTo>
                  <a:pt x="0" y="1420023"/>
                </a:lnTo>
                <a:lnTo>
                  <a:pt x="0" y="0"/>
                </a:lnTo>
                <a:close/>
              </a:path>
            </a:pathLst>
          </a:custGeom>
          <a:blipFill>
            <a:blip r:embed="rId9"/>
            <a:stretch>
              <a:fillRect/>
            </a:stretch>
          </a:blipFill>
        </p:spPr>
        <p:txBody>
          <a:bodyPr/>
          <a:lstStyle/>
          <a:p>
            <a:endParaRPr lang="en-ID"/>
          </a:p>
        </p:txBody>
      </p:sp>
      <p:sp>
        <p:nvSpPr>
          <p:cNvPr id="11" name="Freeform 11"/>
          <p:cNvSpPr/>
          <p:nvPr/>
        </p:nvSpPr>
        <p:spPr>
          <a:xfrm>
            <a:off x="4581540" y="6876025"/>
            <a:ext cx="2117713" cy="2112418"/>
          </a:xfrm>
          <a:custGeom>
            <a:avLst/>
            <a:gdLst/>
            <a:ahLst/>
            <a:cxnLst/>
            <a:rect l="l" t="t" r="r" b="b"/>
            <a:pathLst>
              <a:path w="2117713" h="2112418">
                <a:moveTo>
                  <a:pt x="0" y="0"/>
                </a:moveTo>
                <a:lnTo>
                  <a:pt x="2117713" y="0"/>
                </a:lnTo>
                <a:lnTo>
                  <a:pt x="2117713" y="2112418"/>
                </a:lnTo>
                <a:lnTo>
                  <a:pt x="0" y="2112418"/>
                </a:lnTo>
                <a:lnTo>
                  <a:pt x="0" y="0"/>
                </a:lnTo>
                <a:close/>
              </a:path>
            </a:pathLst>
          </a:custGeom>
          <a:blipFill>
            <a:blip r:embed="rId10"/>
            <a:stretch>
              <a:fillRect/>
            </a:stretch>
          </a:blipFill>
        </p:spPr>
        <p:txBody>
          <a:bodyPr/>
          <a:lstStyle/>
          <a:p>
            <a:endParaRPr lang="en-ID"/>
          </a:p>
        </p:txBody>
      </p:sp>
      <p:sp>
        <p:nvSpPr>
          <p:cNvPr id="12" name="Freeform 12"/>
          <p:cNvSpPr/>
          <p:nvPr/>
        </p:nvSpPr>
        <p:spPr>
          <a:xfrm>
            <a:off x="11125879" y="467138"/>
            <a:ext cx="2136109" cy="2222220"/>
          </a:xfrm>
          <a:custGeom>
            <a:avLst/>
            <a:gdLst/>
            <a:ahLst/>
            <a:cxnLst/>
            <a:rect l="l" t="t" r="r" b="b"/>
            <a:pathLst>
              <a:path w="2136109" h="2222220">
                <a:moveTo>
                  <a:pt x="0" y="0"/>
                </a:moveTo>
                <a:lnTo>
                  <a:pt x="2136109" y="0"/>
                </a:lnTo>
                <a:lnTo>
                  <a:pt x="2136109" y="2222220"/>
                </a:lnTo>
                <a:lnTo>
                  <a:pt x="0" y="2222220"/>
                </a:lnTo>
                <a:lnTo>
                  <a:pt x="0" y="0"/>
                </a:lnTo>
                <a:close/>
              </a:path>
            </a:pathLst>
          </a:custGeom>
          <a:blipFill>
            <a:blip r:embed="rId11"/>
            <a:stretch>
              <a:fillRect/>
            </a:stretch>
          </a:blipFill>
        </p:spPr>
        <p:txBody>
          <a:bodyPr/>
          <a:lstStyle/>
          <a:p>
            <a:endParaRPr lang="en-ID"/>
          </a:p>
        </p:txBody>
      </p:sp>
      <p:sp>
        <p:nvSpPr>
          <p:cNvPr id="13" name="Freeform 13"/>
          <p:cNvSpPr/>
          <p:nvPr/>
        </p:nvSpPr>
        <p:spPr>
          <a:xfrm>
            <a:off x="716033" y="-1425442"/>
            <a:ext cx="3538728" cy="4114800"/>
          </a:xfrm>
          <a:custGeom>
            <a:avLst/>
            <a:gdLst/>
            <a:ahLst/>
            <a:cxnLst/>
            <a:rect l="l" t="t" r="r" b="b"/>
            <a:pathLst>
              <a:path w="3538728" h="4114800">
                <a:moveTo>
                  <a:pt x="0" y="0"/>
                </a:moveTo>
                <a:lnTo>
                  <a:pt x="3538728" y="0"/>
                </a:lnTo>
                <a:lnTo>
                  <a:pt x="353872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897D"/>
        </a:solidFill>
        <a:effectLst/>
      </p:bgPr>
    </p:bg>
    <p:spTree>
      <p:nvGrpSpPr>
        <p:cNvPr id="1" name=""/>
        <p:cNvGrpSpPr/>
        <p:nvPr/>
      </p:nvGrpSpPr>
      <p:grpSpPr>
        <a:xfrm>
          <a:off x="0" y="0"/>
          <a:ext cx="0" cy="0"/>
          <a:chOff x="0" y="0"/>
          <a:chExt cx="0" cy="0"/>
        </a:xfrm>
      </p:grpSpPr>
      <p:sp>
        <p:nvSpPr>
          <p:cNvPr id="2" name="Freeform 2"/>
          <p:cNvSpPr/>
          <p:nvPr/>
        </p:nvSpPr>
        <p:spPr>
          <a:xfrm>
            <a:off x="1850412" y="1693282"/>
            <a:ext cx="14587175" cy="6900436"/>
          </a:xfrm>
          <a:custGeom>
            <a:avLst/>
            <a:gdLst/>
            <a:ahLst/>
            <a:cxnLst/>
            <a:rect l="l" t="t" r="r" b="b"/>
            <a:pathLst>
              <a:path w="14587175" h="6900436">
                <a:moveTo>
                  <a:pt x="0" y="0"/>
                </a:moveTo>
                <a:lnTo>
                  <a:pt x="14587176" y="0"/>
                </a:lnTo>
                <a:lnTo>
                  <a:pt x="14587176" y="6900436"/>
                </a:lnTo>
                <a:lnTo>
                  <a:pt x="0" y="6900436"/>
                </a:lnTo>
                <a:lnTo>
                  <a:pt x="0" y="0"/>
                </a:lnTo>
                <a:close/>
              </a:path>
            </a:pathLst>
          </a:custGeom>
          <a:blipFill>
            <a:blip r:embed="rId2"/>
            <a:stretch>
              <a:fillRect t="-43116" r="-11018" b="-13342"/>
            </a:stretch>
          </a:blipFill>
          <a:ln w="200025" cap="sq">
            <a:solidFill>
              <a:srgbClr val="000000"/>
            </a:solidFill>
            <a:prstDash val="lgDash"/>
            <a:miter/>
          </a:ln>
        </p:spPr>
        <p:txBody>
          <a:bodyPr/>
          <a:lstStyle/>
          <a:p>
            <a:endParaRPr lang="en-ID"/>
          </a:p>
        </p:txBody>
      </p:sp>
      <p:sp>
        <p:nvSpPr>
          <p:cNvPr id="3" name="TextBox 3"/>
          <p:cNvSpPr txBox="1"/>
          <p:nvPr/>
        </p:nvSpPr>
        <p:spPr>
          <a:xfrm>
            <a:off x="4323686" y="3085905"/>
            <a:ext cx="9640627" cy="866775"/>
          </a:xfrm>
          <a:prstGeom prst="rect">
            <a:avLst/>
          </a:prstGeom>
        </p:spPr>
        <p:txBody>
          <a:bodyPr lIns="0" tIns="0" rIns="0" bIns="0" rtlCol="0" anchor="t">
            <a:spAutoFit/>
          </a:bodyPr>
          <a:lstStyle/>
          <a:p>
            <a:pPr algn="ctr">
              <a:lnSpc>
                <a:spcPts val="6600"/>
              </a:lnSpc>
            </a:pPr>
            <a:r>
              <a:rPr lang="en-US" sz="6000">
                <a:solidFill>
                  <a:srgbClr val="000000"/>
                </a:solidFill>
                <a:latin typeface="Quicksand Bold"/>
              </a:rPr>
              <a:t>Project overview</a:t>
            </a:r>
          </a:p>
        </p:txBody>
      </p:sp>
      <p:sp>
        <p:nvSpPr>
          <p:cNvPr id="4" name="Freeform 4"/>
          <p:cNvSpPr/>
          <p:nvPr/>
        </p:nvSpPr>
        <p:spPr>
          <a:xfrm flipH="1">
            <a:off x="1850412" y="721784"/>
            <a:ext cx="4947445" cy="1942997"/>
          </a:xfrm>
          <a:custGeom>
            <a:avLst/>
            <a:gdLst/>
            <a:ahLst/>
            <a:cxnLst/>
            <a:rect l="l" t="t" r="r" b="b"/>
            <a:pathLst>
              <a:path w="4947445" h="1942997">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7" name="TextBox 7"/>
          <p:cNvSpPr txBox="1"/>
          <p:nvPr/>
        </p:nvSpPr>
        <p:spPr>
          <a:xfrm>
            <a:off x="4806340" y="4197546"/>
            <a:ext cx="8675320" cy="3124253"/>
          </a:xfrm>
          <a:prstGeom prst="rect">
            <a:avLst/>
          </a:prstGeom>
        </p:spPr>
        <p:txBody>
          <a:bodyPr lIns="0" tIns="0" rIns="0" bIns="0" rtlCol="0" anchor="t">
            <a:spAutoFit/>
          </a:bodyPr>
          <a:lstStyle/>
          <a:p>
            <a:pPr marL="539754" lvl="1" indent="-269877">
              <a:lnSpc>
                <a:spcPts val="3500"/>
              </a:lnSpc>
              <a:buFont typeface="Arial"/>
              <a:buChar char="•"/>
            </a:pPr>
            <a:r>
              <a:rPr lang="en-US" sz="2500" dirty="0">
                <a:solidFill>
                  <a:srgbClr val="000000"/>
                </a:solidFill>
                <a:latin typeface="Now"/>
              </a:rPr>
              <a:t>Week 1 &amp; 2: Literature Review, Deciding Top Two Datasets, analyze state of the art ,and 4 metrics for Evaluation</a:t>
            </a:r>
          </a:p>
          <a:p>
            <a:pPr marL="539754" lvl="1" indent="-269877">
              <a:lnSpc>
                <a:spcPts val="3500"/>
              </a:lnSpc>
              <a:buFont typeface="Arial"/>
              <a:buChar char="•"/>
            </a:pPr>
            <a:r>
              <a:rPr lang="en-US" sz="2500" dirty="0">
                <a:solidFill>
                  <a:srgbClr val="000000"/>
                </a:solidFill>
                <a:latin typeface="Now"/>
              </a:rPr>
              <a:t>Week 3: Problem statement &amp; Methods used</a:t>
            </a:r>
          </a:p>
          <a:p>
            <a:pPr marL="539754" lvl="1" indent="-269877">
              <a:lnSpc>
                <a:spcPts val="3500"/>
              </a:lnSpc>
              <a:buFont typeface="Arial"/>
              <a:buChar char="•"/>
            </a:pPr>
            <a:r>
              <a:rPr lang="en-US" sz="2500" dirty="0">
                <a:solidFill>
                  <a:srgbClr val="000000"/>
                </a:solidFill>
                <a:latin typeface="Now"/>
              </a:rPr>
              <a:t>Week 4: Code, Parameter, &amp; Evaluation</a:t>
            </a:r>
          </a:p>
          <a:p>
            <a:pPr marL="539754" lvl="1" indent="-269877">
              <a:lnSpc>
                <a:spcPts val="3500"/>
              </a:lnSpc>
              <a:buFont typeface="Arial"/>
              <a:buChar char="•"/>
            </a:pPr>
            <a:r>
              <a:rPr lang="en-US" sz="2500" dirty="0">
                <a:solidFill>
                  <a:srgbClr val="000000"/>
                </a:solidFill>
                <a:latin typeface="Now"/>
              </a:rPr>
              <a:t>Week 5: Comparing with Three Additional Models</a:t>
            </a:r>
          </a:p>
          <a:p>
            <a:pPr marL="539754" lvl="1" indent="-269877">
              <a:lnSpc>
                <a:spcPts val="3500"/>
              </a:lnSpc>
              <a:buFont typeface="Arial"/>
              <a:buChar char="•"/>
            </a:pPr>
            <a:r>
              <a:rPr lang="en-US" sz="2500" dirty="0">
                <a:solidFill>
                  <a:srgbClr val="000000"/>
                </a:solidFill>
                <a:latin typeface="Now"/>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897D"/>
        </a:solidFill>
        <a:effectLst/>
      </p:bgPr>
    </p:bg>
    <p:spTree>
      <p:nvGrpSpPr>
        <p:cNvPr id="1" name=""/>
        <p:cNvGrpSpPr/>
        <p:nvPr/>
      </p:nvGrpSpPr>
      <p:grpSpPr>
        <a:xfrm>
          <a:off x="0" y="0"/>
          <a:ext cx="0" cy="0"/>
          <a:chOff x="0" y="0"/>
          <a:chExt cx="0" cy="0"/>
        </a:xfrm>
      </p:grpSpPr>
      <p:sp>
        <p:nvSpPr>
          <p:cNvPr id="3" name="Freeform 3"/>
          <p:cNvSpPr/>
          <p:nvPr/>
        </p:nvSpPr>
        <p:spPr>
          <a:xfrm rot="-5400000">
            <a:off x="5888283" y="-1029552"/>
            <a:ext cx="6511435" cy="12346104"/>
          </a:xfrm>
          <a:custGeom>
            <a:avLst/>
            <a:gdLst/>
            <a:ahLst/>
            <a:cxnLst/>
            <a:rect l="l" t="t" r="r" b="b"/>
            <a:pathLst>
              <a:path w="6511435" h="12346104">
                <a:moveTo>
                  <a:pt x="0" y="0"/>
                </a:moveTo>
                <a:lnTo>
                  <a:pt x="6511434" y="0"/>
                </a:lnTo>
                <a:lnTo>
                  <a:pt x="6511434" y="12346104"/>
                </a:lnTo>
                <a:lnTo>
                  <a:pt x="0" y="12346104"/>
                </a:lnTo>
                <a:lnTo>
                  <a:pt x="0" y="0"/>
                </a:lnTo>
                <a:close/>
              </a:path>
            </a:pathLst>
          </a:custGeom>
          <a:blipFill>
            <a:blip r:embed="rId2"/>
            <a:stretch>
              <a:fillRect r="-45997"/>
            </a:stretch>
          </a:blipFill>
          <a:ln cap="sq">
            <a:noFill/>
            <a:prstDash val="lgDash"/>
            <a:miter/>
          </a:ln>
        </p:spPr>
        <p:txBody>
          <a:bodyPr/>
          <a:lstStyle/>
          <a:p>
            <a:endParaRPr lang="en-ID"/>
          </a:p>
        </p:txBody>
      </p:sp>
      <p:sp>
        <p:nvSpPr>
          <p:cNvPr id="4" name="TextBox 4"/>
          <p:cNvSpPr txBox="1"/>
          <p:nvPr/>
        </p:nvSpPr>
        <p:spPr>
          <a:xfrm>
            <a:off x="4422837" y="5382088"/>
            <a:ext cx="9442325" cy="966034"/>
          </a:xfrm>
          <a:prstGeom prst="rect">
            <a:avLst/>
          </a:prstGeom>
        </p:spPr>
        <p:txBody>
          <a:bodyPr lIns="0" tIns="0" rIns="0" bIns="0" rtlCol="0" anchor="t">
            <a:spAutoFit/>
          </a:bodyPr>
          <a:lstStyle/>
          <a:p>
            <a:pPr algn="ctr">
              <a:lnSpc>
                <a:spcPts val="3864"/>
              </a:lnSpc>
            </a:pPr>
            <a:r>
              <a:rPr lang="en-US" sz="2400" dirty="0">
                <a:solidFill>
                  <a:srgbClr val="000000"/>
                </a:solidFill>
                <a:latin typeface="Now"/>
              </a:rPr>
              <a:t>https://docs.google.com/spreadsheets/d/184SZHzTy1Ct6M9VNIxyUcyIzhDFJ6nioPz0D8sNj9Qk/edit?usp=sharing</a:t>
            </a:r>
          </a:p>
        </p:txBody>
      </p:sp>
      <p:sp>
        <p:nvSpPr>
          <p:cNvPr id="5" name="TextBox 5"/>
          <p:cNvSpPr txBox="1"/>
          <p:nvPr/>
        </p:nvSpPr>
        <p:spPr>
          <a:xfrm>
            <a:off x="4224712" y="3248707"/>
            <a:ext cx="9838576" cy="814096"/>
          </a:xfrm>
          <a:prstGeom prst="rect">
            <a:avLst/>
          </a:prstGeom>
        </p:spPr>
        <p:txBody>
          <a:bodyPr lIns="0" tIns="0" rIns="0" bIns="0" rtlCol="0" anchor="t">
            <a:spAutoFit/>
          </a:bodyPr>
          <a:lstStyle/>
          <a:p>
            <a:pPr algn="ctr">
              <a:lnSpc>
                <a:spcPts val="5740"/>
              </a:lnSpc>
            </a:pPr>
            <a:r>
              <a:rPr lang="en-US" sz="7000">
                <a:solidFill>
                  <a:srgbClr val="000000"/>
                </a:solidFill>
                <a:latin typeface="Quicksand Bold"/>
              </a:rPr>
              <a:t>Literature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flipH="1">
            <a:off x="-422436" y="-345093"/>
            <a:ext cx="4947445" cy="1942997"/>
          </a:xfrm>
          <a:custGeom>
            <a:avLst/>
            <a:gdLst/>
            <a:ahLst/>
            <a:cxnLst/>
            <a:rect l="l" t="t" r="r" b="b"/>
            <a:pathLst>
              <a:path w="4947445" h="1942997">
                <a:moveTo>
                  <a:pt x="4947445" y="0"/>
                </a:moveTo>
                <a:lnTo>
                  <a:pt x="0" y="0"/>
                </a:lnTo>
                <a:lnTo>
                  <a:pt x="0" y="1942997"/>
                </a:lnTo>
                <a:lnTo>
                  <a:pt x="4947445" y="1942997"/>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5400000">
            <a:off x="5888283" y="-1029552"/>
            <a:ext cx="6511435" cy="12346104"/>
          </a:xfrm>
          <a:custGeom>
            <a:avLst/>
            <a:gdLst/>
            <a:ahLst/>
            <a:cxnLst/>
            <a:rect l="l" t="t" r="r" b="b"/>
            <a:pathLst>
              <a:path w="6511435" h="12346104">
                <a:moveTo>
                  <a:pt x="0" y="0"/>
                </a:moveTo>
                <a:lnTo>
                  <a:pt x="6511434" y="0"/>
                </a:lnTo>
                <a:lnTo>
                  <a:pt x="6511434" y="12346104"/>
                </a:lnTo>
                <a:lnTo>
                  <a:pt x="0" y="12346104"/>
                </a:lnTo>
                <a:lnTo>
                  <a:pt x="0" y="0"/>
                </a:lnTo>
                <a:close/>
              </a:path>
            </a:pathLst>
          </a:custGeom>
          <a:blipFill>
            <a:blip r:embed="rId5"/>
            <a:stretch>
              <a:fillRect r="-45997"/>
            </a:stretch>
          </a:blipFill>
          <a:ln cap="sq">
            <a:noFill/>
            <a:prstDash val="lgDash"/>
            <a:miter/>
          </a:ln>
        </p:spPr>
        <p:txBody>
          <a:bodyPr/>
          <a:lstStyle/>
          <a:p>
            <a:endParaRPr lang="en-ID"/>
          </a:p>
        </p:txBody>
      </p:sp>
      <p:sp>
        <p:nvSpPr>
          <p:cNvPr id="5" name="TextBox 5"/>
          <p:cNvSpPr txBox="1"/>
          <p:nvPr/>
        </p:nvSpPr>
        <p:spPr>
          <a:xfrm>
            <a:off x="2970948" y="4789382"/>
            <a:ext cx="12564661" cy="1032086"/>
          </a:xfrm>
          <a:prstGeom prst="rect">
            <a:avLst/>
          </a:prstGeom>
        </p:spPr>
        <p:txBody>
          <a:bodyPr lIns="0" tIns="0" rIns="0" bIns="0" rtlCol="0" anchor="t">
            <a:spAutoFit/>
          </a:bodyPr>
          <a:lstStyle/>
          <a:p>
            <a:pPr algn="ctr">
              <a:lnSpc>
                <a:spcPts val="7331"/>
              </a:lnSpc>
            </a:pPr>
            <a:r>
              <a:rPr lang="en-US" sz="8940">
                <a:solidFill>
                  <a:srgbClr val="000000"/>
                </a:solidFill>
                <a:latin typeface="Quicksand Bold"/>
              </a:rPr>
              <a:t>Datasets &amp; Metrics</a:t>
            </a:r>
          </a:p>
        </p:txBody>
      </p:sp>
      <p:sp>
        <p:nvSpPr>
          <p:cNvPr id="6" name="Freeform 6"/>
          <p:cNvSpPr/>
          <p:nvPr/>
        </p:nvSpPr>
        <p:spPr>
          <a:xfrm rot="-820966">
            <a:off x="13300684" y="1249597"/>
            <a:ext cx="1128957" cy="1305152"/>
          </a:xfrm>
          <a:custGeom>
            <a:avLst/>
            <a:gdLst/>
            <a:ahLst/>
            <a:cxnLst/>
            <a:rect l="l" t="t" r="r" b="b"/>
            <a:pathLst>
              <a:path w="1128957" h="1305152">
                <a:moveTo>
                  <a:pt x="0" y="0"/>
                </a:moveTo>
                <a:lnTo>
                  <a:pt x="1128957" y="0"/>
                </a:lnTo>
                <a:lnTo>
                  <a:pt x="1128957" y="1305153"/>
                </a:lnTo>
                <a:lnTo>
                  <a:pt x="0" y="1305153"/>
                </a:lnTo>
                <a:lnTo>
                  <a:pt x="0" y="0"/>
                </a:lnTo>
                <a:close/>
              </a:path>
            </a:pathLst>
          </a:custGeom>
          <a:blipFill>
            <a:blip r:embed="rId6"/>
            <a:stretch>
              <a:fillRect/>
            </a:stretch>
          </a:blipFill>
        </p:spPr>
        <p:txBody>
          <a:bodyPr/>
          <a:lstStyle/>
          <a:p>
            <a:endParaRPr lang="en-ID"/>
          </a:p>
        </p:txBody>
      </p:sp>
      <p:sp>
        <p:nvSpPr>
          <p:cNvPr id="7" name="Freeform 7"/>
          <p:cNvSpPr/>
          <p:nvPr/>
        </p:nvSpPr>
        <p:spPr>
          <a:xfrm rot="4730892">
            <a:off x="2382554" y="2414770"/>
            <a:ext cx="2176024" cy="2490442"/>
          </a:xfrm>
          <a:custGeom>
            <a:avLst/>
            <a:gdLst/>
            <a:ahLst/>
            <a:cxnLst/>
            <a:rect l="l" t="t" r="r" b="b"/>
            <a:pathLst>
              <a:path w="2176024" h="2490442">
                <a:moveTo>
                  <a:pt x="0" y="0"/>
                </a:moveTo>
                <a:lnTo>
                  <a:pt x="2176024" y="0"/>
                </a:lnTo>
                <a:lnTo>
                  <a:pt x="2176024" y="2490443"/>
                </a:lnTo>
                <a:lnTo>
                  <a:pt x="0" y="2490443"/>
                </a:lnTo>
                <a:lnTo>
                  <a:pt x="0" y="0"/>
                </a:lnTo>
                <a:close/>
              </a:path>
            </a:pathLst>
          </a:custGeom>
          <a:blipFill>
            <a:blip r:embed="rId7"/>
            <a:stretch>
              <a:fillRect/>
            </a:stretch>
          </a:blipFill>
        </p:spPr>
        <p:txBody>
          <a:bodyPr/>
          <a:lstStyle/>
          <a:p>
            <a:endParaRPr lang="en-ID"/>
          </a:p>
        </p:txBody>
      </p:sp>
      <p:sp>
        <p:nvSpPr>
          <p:cNvPr id="8" name="Freeform 8"/>
          <p:cNvSpPr/>
          <p:nvPr/>
        </p:nvSpPr>
        <p:spPr>
          <a:xfrm rot="877202">
            <a:off x="14343692" y="5004550"/>
            <a:ext cx="2165277" cy="2499598"/>
          </a:xfrm>
          <a:custGeom>
            <a:avLst/>
            <a:gdLst/>
            <a:ahLst/>
            <a:cxnLst/>
            <a:rect l="l" t="t" r="r" b="b"/>
            <a:pathLst>
              <a:path w="2165277" h="2499598">
                <a:moveTo>
                  <a:pt x="0" y="0"/>
                </a:moveTo>
                <a:lnTo>
                  <a:pt x="2165277" y="0"/>
                </a:lnTo>
                <a:lnTo>
                  <a:pt x="2165277" y="2499599"/>
                </a:lnTo>
                <a:lnTo>
                  <a:pt x="0" y="2499599"/>
                </a:lnTo>
                <a:lnTo>
                  <a:pt x="0" y="0"/>
                </a:lnTo>
                <a:close/>
              </a:path>
            </a:pathLst>
          </a:custGeom>
          <a:blipFill>
            <a:blip r:embed="rId8"/>
            <a:stretch>
              <a:fillRect/>
            </a:stretch>
          </a:blipFill>
        </p:spPr>
        <p:txBody>
          <a:bodyPr/>
          <a:lstStyle/>
          <a:p>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ID"/>
          </a:p>
        </p:txBody>
      </p:sp>
      <p:sp>
        <p:nvSpPr>
          <p:cNvPr id="3" name="Freeform 3"/>
          <p:cNvSpPr/>
          <p:nvPr/>
        </p:nvSpPr>
        <p:spPr>
          <a:xfrm rot="-1391118">
            <a:off x="13368894" y="-2941338"/>
            <a:ext cx="3665666" cy="3796829"/>
          </a:xfrm>
          <a:custGeom>
            <a:avLst/>
            <a:gdLst/>
            <a:ahLst/>
            <a:cxnLst/>
            <a:rect l="l" t="t" r="r" b="b"/>
            <a:pathLst>
              <a:path w="3665666" h="3796829">
                <a:moveTo>
                  <a:pt x="0" y="0"/>
                </a:moveTo>
                <a:lnTo>
                  <a:pt x="3665666" y="0"/>
                </a:lnTo>
                <a:lnTo>
                  <a:pt x="3665666" y="3796829"/>
                </a:lnTo>
                <a:lnTo>
                  <a:pt x="0" y="37968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6979330">
            <a:off x="-712187" y="8552632"/>
            <a:ext cx="3453702" cy="1902676"/>
          </a:xfrm>
          <a:custGeom>
            <a:avLst/>
            <a:gdLst/>
            <a:ahLst/>
            <a:cxnLst/>
            <a:rect l="l" t="t" r="r" b="b"/>
            <a:pathLst>
              <a:path w="3453702" h="1902676">
                <a:moveTo>
                  <a:pt x="0" y="0"/>
                </a:moveTo>
                <a:lnTo>
                  <a:pt x="3453703" y="0"/>
                </a:lnTo>
                <a:lnTo>
                  <a:pt x="3453703" y="1902676"/>
                </a:lnTo>
                <a:lnTo>
                  <a:pt x="0" y="19026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5" name="Freeform 5"/>
          <p:cNvSpPr/>
          <p:nvPr/>
        </p:nvSpPr>
        <p:spPr>
          <a:xfrm>
            <a:off x="2511709" y="1423766"/>
            <a:ext cx="13264582" cy="7608136"/>
          </a:xfrm>
          <a:custGeom>
            <a:avLst/>
            <a:gdLst/>
            <a:ahLst/>
            <a:cxnLst/>
            <a:rect l="l" t="t" r="r" b="b"/>
            <a:pathLst>
              <a:path w="13264582" h="7608136">
                <a:moveTo>
                  <a:pt x="0" y="0"/>
                </a:moveTo>
                <a:lnTo>
                  <a:pt x="13264582" y="0"/>
                </a:lnTo>
                <a:lnTo>
                  <a:pt x="13264582" y="7608136"/>
                </a:lnTo>
                <a:lnTo>
                  <a:pt x="0" y="7608136"/>
                </a:lnTo>
                <a:lnTo>
                  <a:pt x="0" y="0"/>
                </a:lnTo>
                <a:close/>
              </a:path>
            </a:pathLst>
          </a:custGeom>
          <a:blipFill>
            <a:blip r:embed="rId7"/>
            <a:stretch>
              <a:fillRect l="-7715" t="-88171" r="-7715"/>
            </a:stretch>
          </a:blipFill>
          <a:ln cap="sq">
            <a:noFill/>
            <a:prstDash val="lgDash"/>
            <a:miter/>
          </a:ln>
        </p:spPr>
        <p:txBody>
          <a:bodyPr/>
          <a:lstStyle/>
          <a:p>
            <a:endParaRPr lang="en-ID"/>
          </a:p>
        </p:txBody>
      </p:sp>
      <p:sp>
        <p:nvSpPr>
          <p:cNvPr id="6" name="Freeform 6"/>
          <p:cNvSpPr/>
          <p:nvPr/>
        </p:nvSpPr>
        <p:spPr>
          <a:xfrm rot="-2521647">
            <a:off x="3805129" y="771189"/>
            <a:ext cx="1128957" cy="1305152"/>
          </a:xfrm>
          <a:custGeom>
            <a:avLst/>
            <a:gdLst/>
            <a:ahLst/>
            <a:cxnLst/>
            <a:rect l="l" t="t" r="r" b="b"/>
            <a:pathLst>
              <a:path w="1128957" h="1305152">
                <a:moveTo>
                  <a:pt x="0" y="0"/>
                </a:moveTo>
                <a:lnTo>
                  <a:pt x="1128957" y="0"/>
                </a:lnTo>
                <a:lnTo>
                  <a:pt x="1128957" y="1305153"/>
                </a:lnTo>
                <a:lnTo>
                  <a:pt x="0" y="1305153"/>
                </a:lnTo>
                <a:lnTo>
                  <a:pt x="0" y="0"/>
                </a:lnTo>
                <a:close/>
              </a:path>
            </a:pathLst>
          </a:custGeom>
          <a:blipFill>
            <a:blip r:embed="rId8"/>
            <a:stretch>
              <a:fillRect/>
            </a:stretch>
          </a:blipFill>
        </p:spPr>
        <p:txBody>
          <a:bodyPr/>
          <a:lstStyle/>
          <a:p>
            <a:endParaRPr lang="en-ID"/>
          </a:p>
        </p:txBody>
      </p:sp>
      <p:sp>
        <p:nvSpPr>
          <p:cNvPr id="7" name="Freeform 7"/>
          <p:cNvSpPr/>
          <p:nvPr/>
        </p:nvSpPr>
        <p:spPr>
          <a:xfrm rot="1962839">
            <a:off x="9546622" y="4418451"/>
            <a:ext cx="2449383" cy="1205395"/>
          </a:xfrm>
          <a:custGeom>
            <a:avLst/>
            <a:gdLst/>
            <a:ahLst/>
            <a:cxnLst/>
            <a:rect l="l" t="t" r="r" b="b"/>
            <a:pathLst>
              <a:path w="2449383" h="1205395">
                <a:moveTo>
                  <a:pt x="0" y="0"/>
                </a:moveTo>
                <a:lnTo>
                  <a:pt x="2449383" y="0"/>
                </a:lnTo>
                <a:lnTo>
                  <a:pt x="2449383" y="1205395"/>
                </a:lnTo>
                <a:lnTo>
                  <a:pt x="0" y="120539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D"/>
          </a:p>
        </p:txBody>
      </p:sp>
      <p:sp>
        <p:nvSpPr>
          <p:cNvPr id="10" name="TextBox 10"/>
          <p:cNvSpPr txBox="1"/>
          <p:nvPr/>
        </p:nvSpPr>
        <p:spPr>
          <a:xfrm>
            <a:off x="4224712" y="2769466"/>
            <a:ext cx="9838576" cy="814096"/>
          </a:xfrm>
          <a:prstGeom prst="rect">
            <a:avLst/>
          </a:prstGeom>
        </p:spPr>
        <p:txBody>
          <a:bodyPr lIns="0" tIns="0" rIns="0" bIns="0" rtlCol="0" anchor="t">
            <a:spAutoFit/>
          </a:bodyPr>
          <a:lstStyle/>
          <a:p>
            <a:pPr algn="ctr">
              <a:lnSpc>
                <a:spcPts val="5740"/>
              </a:lnSpc>
            </a:pPr>
            <a:r>
              <a:rPr lang="en-US" sz="7000">
                <a:solidFill>
                  <a:srgbClr val="000000"/>
                </a:solidFill>
                <a:latin typeface="Quicksand Bold"/>
              </a:rPr>
              <a:t>Datasets</a:t>
            </a:r>
          </a:p>
        </p:txBody>
      </p:sp>
      <p:sp>
        <p:nvSpPr>
          <p:cNvPr id="11" name="TextBox 11"/>
          <p:cNvSpPr txBox="1"/>
          <p:nvPr/>
        </p:nvSpPr>
        <p:spPr>
          <a:xfrm>
            <a:off x="4369607" y="3588627"/>
            <a:ext cx="5329628" cy="3636567"/>
          </a:xfrm>
          <a:prstGeom prst="rect">
            <a:avLst/>
          </a:prstGeom>
        </p:spPr>
        <p:txBody>
          <a:bodyPr lIns="0" tIns="0" rIns="0" bIns="0" rtlCol="0" anchor="t">
            <a:spAutoFit/>
          </a:bodyPr>
          <a:lstStyle/>
          <a:p>
            <a:pPr>
              <a:lnSpc>
                <a:spcPts val="3683"/>
              </a:lnSpc>
              <a:spcBef>
                <a:spcPct val="0"/>
              </a:spcBef>
            </a:pPr>
            <a:r>
              <a:rPr lang="en-US" sz="2631">
                <a:solidFill>
                  <a:srgbClr val="000000"/>
                </a:solidFill>
                <a:latin typeface="Quicksand Bold"/>
              </a:rPr>
              <a:t>NCBIs GenBank</a:t>
            </a:r>
          </a:p>
          <a:p>
            <a:pPr>
              <a:lnSpc>
                <a:spcPts val="3263"/>
              </a:lnSpc>
              <a:spcBef>
                <a:spcPct val="0"/>
              </a:spcBef>
            </a:pPr>
            <a:r>
              <a:rPr lang="en-US" sz="2331">
                <a:solidFill>
                  <a:srgbClr val="000000"/>
                </a:solidFill>
                <a:latin typeface="Quicksand"/>
              </a:rPr>
              <a:t>The DNA sequence data in FASTA file format FASTA is a text-based format for representing nucleotide or peptide sequences https://www.ncbi.nlm.nih.gov/genbank.</a:t>
            </a:r>
          </a:p>
          <a:p>
            <a:pPr>
              <a:lnSpc>
                <a:spcPts val="5984"/>
              </a:lnSpc>
              <a:spcBef>
                <a:spcPct val="0"/>
              </a:spcBef>
            </a:pPr>
            <a:endParaRPr lang="en-US" sz="2331">
              <a:solidFill>
                <a:srgbClr val="000000"/>
              </a:solidFill>
              <a:latin typeface="Quicksand"/>
            </a:endParaRPr>
          </a:p>
        </p:txBody>
      </p:sp>
      <p:sp>
        <p:nvSpPr>
          <p:cNvPr id="12" name="TextBox 12"/>
          <p:cNvSpPr txBox="1"/>
          <p:nvPr/>
        </p:nvSpPr>
        <p:spPr>
          <a:xfrm>
            <a:off x="9010372" y="6003023"/>
            <a:ext cx="5314539" cy="1926890"/>
          </a:xfrm>
          <a:prstGeom prst="rect">
            <a:avLst/>
          </a:prstGeom>
        </p:spPr>
        <p:txBody>
          <a:bodyPr lIns="0" tIns="0" rIns="0" bIns="0" rtlCol="0" anchor="t">
            <a:spAutoFit/>
          </a:bodyPr>
          <a:lstStyle/>
          <a:p>
            <a:pPr algn="ctr">
              <a:lnSpc>
                <a:spcPts val="1907"/>
              </a:lnSpc>
            </a:pPr>
            <a:r>
              <a:rPr lang="en-US" sz="1362">
                <a:solidFill>
                  <a:srgbClr val="000000"/>
                </a:solidFill>
                <a:latin typeface="Canva Sans"/>
              </a:rPr>
              <a:t>Example of a FASTA file:</a:t>
            </a:r>
          </a:p>
          <a:p>
            <a:pPr algn="ctr">
              <a:lnSpc>
                <a:spcPts val="1907"/>
              </a:lnSpc>
            </a:pPr>
            <a:r>
              <a:rPr lang="en-US" sz="1362">
                <a:solidFill>
                  <a:srgbClr val="000000"/>
                </a:solidFill>
                <a:latin typeface="Canva Sans"/>
              </a:rPr>
              <a:t>&gt;sequence1</a:t>
            </a:r>
          </a:p>
          <a:p>
            <a:pPr algn="ctr">
              <a:lnSpc>
                <a:spcPts val="1907"/>
              </a:lnSpc>
            </a:pPr>
            <a:r>
              <a:rPr lang="en-US" sz="1362">
                <a:solidFill>
                  <a:srgbClr val="000000"/>
                </a:solidFill>
                <a:latin typeface="Canva Sans"/>
              </a:rPr>
              <a:t>ATCGTACGATCGATCGATCGCTAGACGTATCG</a:t>
            </a:r>
          </a:p>
          <a:p>
            <a:pPr algn="ctr">
              <a:lnSpc>
                <a:spcPts val="1907"/>
              </a:lnSpc>
            </a:pPr>
            <a:r>
              <a:rPr lang="en-US" sz="1362">
                <a:solidFill>
                  <a:srgbClr val="000000"/>
                </a:solidFill>
                <a:latin typeface="Canva Sans"/>
              </a:rPr>
              <a:t>&gt;sequence2</a:t>
            </a:r>
          </a:p>
          <a:p>
            <a:pPr algn="ctr">
              <a:lnSpc>
                <a:spcPts val="1907"/>
              </a:lnSpc>
            </a:pPr>
            <a:r>
              <a:rPr lang="en-US" sz="1362">
                <a:solidFill>
                  <a:srgbClr val="000000"/>
                </a:solidFill>
                <a:latin typeface="Canva Sans"/>
              </a:rPr>
              <a:t>ACTGATCGATCGATCGATCGATCGATCGATCG</a:t>
            </a:r>
          </a:p>
          <a:p>
            <a:pPr algn="ctr">
              <a:lnSpc>
                <a:spcPts val="1907"/>
              </a:lnSpc>
            </a:pPr>
            <a:r>
              <a:rPr lang="en-US" sz="1362">
                <a:solidFill>
                  <a:srgbClr val="000000"/>
                </a:solidFill>
                <a:latin typeface="Canva Sans"/>
              </a:rPr>
              <a:t>&gt;sequence3</a:t>
            </a:r>
          </a:p>
          <a:p>
            <a:pPr algn="ctr">
              <a:lnSpc>
                <a:spcPts val="1907"/>
              </a:lnSpc>
            </a:pPr>
            <a:r>
              <a:rPr lang="en-US" sz="1362">
                <a:solidFill>
                  <a:srgbClr val="000000"/>
                </a:solidFill>
                <a:latin typeface="Canva Sans"/>
              </a:rPr>
              <a:t>ATCGATGCTAGCTAGCATCGATCGATCGATCG</a:t>
            </a:r>
          </a:p>
          <a:p>
            <a:pPr algn="ctr">
              <a:lnSpc>
                <a:spcPts val="1907"/>
              </a:lnSpc>
            </a:pPr>
            <a:endParaRPr lang="en-US" sz="1362">
              <a:solidFill>
                <a:srgbClr val="000000"/>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ID"/>
          </a:p>
        </p:txBody>
      </p:sp>
      <p:sp>
        <p:nvSpPr>
          <p:cNvPr id="3" name="Freeform 3"/>
          <p:cNvSpPr/>
          <p:nvPr/>
        </p:nvSpPr>
        <p:spPr>
          <a:xfrm rot="-1391118">
            <a:off x="13368894" y="-2941338"/>
            <a:ext cx="3665666" cy="3796829"/>
          </a:xfrm>
          <a:custGeom>
            <a:avLst/>
            <a:gdLst/>
            <a:ahLst/>
            <a:cxnLst/>
            <a:rect l="l" t="t" r="r" b="b"/>
            <a:pathLst>
              <a:path w="3665666" h="3796829">
                <a:moveTo>
                  <a:pt x="0" y="0"/>
                </a:moveTo>
                <a:lnTo>
                  <a:pt x="3665666" y="0"/>
                </a:lnTo>
                <a:lnTo>
                  <a:pt x="3665666" y="3796829"/>
                </a:lnTo>
                <a:lnTo>
                  <a:pt x="0" y="37968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a:off x="1857651" y="1232820"/>
            <a:ext cx="15122242" cy="8673630"/>
          </a:xfrm>
          <a:custGeom>
            <a:avLst/>
            <a:gdLst/>
            <a:ahLst/>
            <a:cxnLst/>
            <a:rect l="l" t="t" r="r" b="b"/>
            <a:pathLst>
              <a:path w="15122242" h="8673630">
                <a:moveTo>
                  <a:pt x="0" y="0"/>
                </a:moveTo>
                <a:lnTo>
                  <a:pt x="15122242" y="0"/>
                </a:lnTo>
                <a:lnTo>
                  <a:pt x="15122242" y="8673630"/>
                </a:lnTo>
                <a:lnTo>
                  <a:pt x="0" y="8673630"/>
                </a:lnTo>
                <a:lnTo>
                  <a:pt x="0" y="0"/>
                </a:lnTo>
                <a:close/>
              </a:path>
            </a:pathLst>
          </a:custGeom>
          <a:blipFill>
            <a:blip r:embed="rId5"/>
            <a:stretch>
              <a:fillRect l="-7715" t="-88171" r="-7715"/>
            </a:stretch>
          </a:blipFill>
          <a:ln cap="sq">
            <a:noFill/>
            <a:prstDash val="lgDash"/>
            <a:miter/>
          </a:ln>
        </p:spPr>
        <p:txBody>
          <a:bodyPr/>
          <a:lstStyle/>
          <a:p>
            <a:endParaRPr lang="en-ID"/>
          </a:p>
        </p:txBody>
      </p:sp>
      <p:sp>
        <p:nvSpPr>
          <p:cNvPr id="5" name="Freeform 5"/>
          <p:cNvSpPr/>
          <p:nvPr/>
        </p:nvSpPr>
        <p:spPr>
          <a:xfrm rot="-6979330">
            <a:off x="-712187" y="8552632"/>
            <a:ext cx="3453702" cy="1902676"/>
          </a:xfrm>
          <a:custGeom>
            <a:avLst/>
            <a:gdLst/>
            <a:ahLst/>
            <a:cxnLst/>
            <a:rect l="l" t="t" r="r" b="b"/>
            <a:pathLst>
              <a:path w="3453702" h="1902676">
                <a:moveTo>
                  <a:pt x="0" y="0"/>
                </a:moveTo>
                <a:lnTo>
                  <a:pt x="3453703" y="0"/>
                </a:lnTo>
                <a:lnTo>
                  <a:pt x="3453703" y="1902676"/>
                </a:lnTo>
                <a:lnTo>
                  <a:pt x="0" y="19026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7" name="Freeform 7"/>
          <p:cNvSpPr/>
          <p:nvPr/>
        </p:nvSpPr>
        <p:spPr>
          <a:xfrm rot="-2521647">
            <a:off x="3805129" y="771189"/>
            <a:ext cx="1128957" cy="1305152"/>
          </a:xfrm>
          <a:custGeom>
            <a:avLst/>
            <a:gdLst/>
            <a:ahLst/>
            <a:cxnLst/>
            <a:rect l="l" t="t" r="r" b="b"/>
            <a:pathLst>
              <a:path w="1128957" h="1305152">
                <a:moveTo>
                  <a:pt x="0" y="0"/>
                </a:moveTo>
                <a:lnTo>
                  <a:pt x="1128957" y="0"/>
                </a:lnTo>
                <a:lnTo>
                  <a:pt x="1128957" y="1305153"/>
                </a:lnTo>
                <a:lnTo>
                  <a:pt x="0" y="1305153"/>
                </a:lnTo>
                <a:lnTo>
                  <a:pt x="0" y="0"/>
                </a:lnTo>
                <a:close/>
              </a:path>
            </a:pathLst>
          </a:custGeom>
          <a:blipFill>
            <a:blip r:embed="rId8"/>
            <a:stretch>
              <a:fillRect/>
            </a:stretch>
          </a:blipFill>
        </p:spPr>
        <p:txBody>
          <a:bodyPr/>
          <a:lstStyle/>
          <a:p>
            <a:endParaRPr lang="en-ID"/>
          </a:p>
        </p:txBody>
      </p:sp>
      <p:sp>
        <p:nvSpPr>
          <p:cNvPr id="9" name="TextBox 9"/>
          <p:cNvSpPr txBox="1"/>
          <p:nvPr/>
        </p:nvSpPr>
        <p:spPr>
          <a:xfrm>
            <a:off x="4274357" y="1671416"/>
            <a:ext cx="9838576" cy="814096"/>
          </a:xfrm>
          <a:prstGeom prst="rect">
            <a:avLst/>
          </a:prstGeom>
        </p:spPr>
        <p:txBody>
          <a:bodyPr lIns="0" tIns="0" rIns="0" bIns="0" rtlCol="0" anchor="t">
            <a:spAutoFit/>
          </a:bodyPr>
          <a:lstStyle/>
          <a:p>
            <a:pPr algn="ctr">
              <a:lnSpc>
                <a:spcPts val="5740"/>
              </a:lnSpc>
            </a:pPr>
            <a:r>
              <a:rPr lang="en-US" sz="7000">
                <a:solidFill>
                  <a:srgbClr val="000000"/>
                </a:solidFill>
                <a:latin typeface="Quicksand Bold"/>
              </a:rPr>
              <a:t>Evaluation Matrics</a:t>
            </a:r>
          </a:p>
        </p:txBody>
      </p:sp>
      <p:grpSp>
        <p:nvGrpSpPr>
          <p:cNvPr id="10" name="Group 10"/>
          <p:cNvGrpSpPr/>
          <p:nvPr/>
        </p:nvGrpSpPr>
        <p:grpSpPr>
          <a:xfrm>
            <a:off x="4013576" y="2731145"/>
            <a:ext cx="7158659" cy="1254164"/>
            <a:chOff x="0" y="0"/>
            <a:chExt cx="9544879" cy="1672219"/>
          </a:xfrm>
        </p:grpSpPr>
        <p:sp>
          <p:nvSpPr>
            <p:cNvPr id="11" name="TextBox 11"/>
            <p:cNvSpPr txBox="1"/>
            <p:nvPr/>
          </p:nvSpPr>
          <p:spPr>
            <a:xfrm>
              <a:off x="0" y="-85725"/>
              <a:ext cx="3306075" cy="956487"/>
            </a:xfrm>
            <a:prstGeom prst="rect">
              <a:avLst/>
            </a:prstGeom>
          </p:spPr>
          <p:txBody>
            <a:bodyPr lIns="0" tIns="0" rIns="0" bIns="0" rtlCol="0" anchor="t">
              <a:spAutoFit/>
            </a:bodyPr>
            <a:lstStyle/>
            <a:p>
              <a:pPr algn="ctr">
                <a:lnSpc>
                  <a:spcPts val="6004"/>
                </a:lnSpc>
              </a:pPr>
              <a:r>
                <a:rPr lang="en-US" sz="4288">
                  <a:solidFill>
                    <a:srgbClr val="000000"/>
                  </a:solidFill>
                  <a:latin typeface="Canva Sans Bold"/>
                </a:rPr>
                <a:t>Accuracy</a:t>
              </a:r>
            </a:p>
          </p:txBody>
        </p:sp>
        <p:sp>
          <p:nvSpPr>
            <p:cNvPr id="12" name="TextBox 12"/>
            <p:cNvSpPr txBox="1"/>
            <p:nvPr/>
          </p:nvSpPr>
          <p:spPr>
            <a:xfrm>
              <a:off x="0" y="842187"/>
              <a:ext cx="9544879" cy="830032"/>
            </a:xfrm>
            <a:prstGeom prst="rect">
              <a:avLst/>
            </a:prstGeom>
          </p:spPr>
          <p:txBody>
            <a:bodyPr lIns="0" tIns="0" rIns="0" bIns="0" rtlCol="0" anchor="t">
              <a:spAutoFit/>
            </a:bodyPr>
            <a:lstStyle/>
            <a:p>
              <a:pPr>
                <a:lnSpc>
                  <a:spcPts val="2568"/>
                </a:lnSpc>
              </a:pPr>
              <a:r>
                <a:rPr lang="en-US" sz="1834">
                  <a:solidFill>
                    <a:srgbClr val="000000"/>
                  </a:solidFill>
                  <a:latin typeface="Canva Sans"/>
                </a:rPr>
                <a:t>The proportion of correct predictions out of the total predictions made.</a:t>
              </a:r>
            </a:p>
          </p:txBody>
        </p:sp>
      </p:grpSp>
      <p:grpSp>
        <p:nvGrpSpPr>
          <p:cNvPr id="13" name="Group 13"/>
          <p:cNvGrpSpPr/>
          <p:nvPr/>
        </p:nvGrpSpPr>
        <p:grpSpPr>
          <a:xfrm>
            <a:off x="3946901" y="4013885"/>
            <a:ext cx="7187234" cy="1254164"/>
            <a:chOff x="0" y="0"/>
            <a:chExt cx="9582979" cy="1672219"/>
          </a:xfrm>
        </p:grpSpPr>
        <p:sp>
          <p:nvSpPr>
            <p:cNvPr id="14" name="TextBox 14"/>
            <p:cNvSpPr txBox="1"/>
            <p:nvPr/>
          </p:nvSpPr>
          <p:spPr>
            <a:xfrm>
              <a:off x="0" y="-85725"/>
              <a:ext cx="3319271" cy="956487"/>
            </a:xfrm>
            <a:prstGeom prst="rect">
              <a:avLst/>
            </a:prstGeom>
          </p:spPr>
          <p:txBody>
            <a:bodyPr lIns="0" tIns="0" rIns="0" bIns="0" rtlCol="0" anchor="t">
              <a:spAutoFit/>
            </a:bodyPr>
            <a:lstStyle/>
            <a:p>
              <a:pPr algn="ctr">
                <a:lnSpc>
                  <a:spcPts val="6004"/>
                </a:lnSpc>
              </a:pPr>
              <a:r>
                <a:rPr lang="en-US" sz="4288">
                  <a:solidFill>
                    <a:srgbClr val="000000"/>
                  </a:solidFill>
                  <a:latin typeface="Canva Sans Bold"/>
                </a:rPr>
                <a:t>Precision</a:t>
              </a:r>
            </a:p>
          </p:txBody>
        </p:sp>
        <p:sp>
          <p:nvSpPr>
            <p:cNvPr id="15" name="TextBox 15"/>
            <p:cNvSpPr txBox="1"/>
            <p:nvPr/>
          </p:nvSpPr>
          <p:spPr>
            <a:xfrm>
              <a:off x="0" y="842187"/>
              <a:ext cx="9582979" cy="830032"/>
            </a:xfrm>
            <a:prstGeom prst="rect">
              <a:avLst/>
            </a:prstGeom>
          </p:spPr>
          <p:txBody>
            <a:bodyPr lIns="0" tIns="0" rIns="0" bIns="0" rtlCol="0" anchor="t">
              <a:spAutoFit/>
            </a:bodyPr>
            <a:lstStyle/>
            <a:p>
              <a:pPr>
                <a:lnSpc>
                  <a:spcPts val="2568"/>
                </a:lnSpc>
              </a:pPr>
              <a:r>
                <a:rPr lang="en-US" sz="1834">
                  <a:solidFill>
                    <a:srgbClr val="000000"/>
                  </a:solidFill>
                  <a:latin typeface="Canva Sans"/>
                </a:rPr>
                <a:t>The proportion of true positive predictions out of all positive predictions made.</a:t>
              </a:r>
            </a:p>
          </p:txBody>
        </p:sp>
      </p:grpSp>
      <p:grpSp>
        <p:nvGrpSpPr>
          <p:cNvPr id="16" name="Group 16"/>
          <p:cNvGrpSpPr/>
          <p:nvPr/>
        </p:nvGrpSpPr>
        <p:grpSpPr>
          <a:xfrm>
            <a:off x="3946901" y="5363299"/>
            <a:ext cx="7158659" cy="1254161"/>
            <a:chOff x="0" y="0"/>
            <a:chExt cx="9544879" cy="1672214"/>
          </a:xfrm>
        </p:grpSpPr>
        <p:sp>
          <p:nvSpPr>
            <p:cNvPr id="17" name="TextBox 17"/>
            <p:cNvSpPr txBox="1"/>
            <p:nvPr/>
          </p:nvSpPr>
          <p:spPr>
            <a:xfrm>
              <a:off x="0" y="-85725"/>
              <a:ext cx="3306075" cy="956482"/>
            </a:xfrm>
            <a:prstGeom prst="rect">
              <a:avLst/>
            </a:prstGeom>
          </p:spPr>
          <p:txBody>
            <a:bodyPr lIns="0" tIns="0" rIns="0" bIns="0" rtlCol="0" anchor="t">
              <a:spAutoFit/>
            </a:bodyPr>
            <a:lstStyle/>
            <a:p>
              <a:pPr>
                <a:lnSpc>
                  <a:spcPts val="6004"/>
                </a:lnSpc>
              </a:pPr>
              <a:r>
                <a:rPr lang="en-US" sz="4288">
                  <a:solidFill>
                    <a:srgbClr val="000000"/>
                  </a:solidFill>
                  <a:latin typeface="Canva Sans Bold"/>
                </a:rPr>
                <a:t>Recall</a:t>
              </a:r>
            </a:p>
          </p:txBody>
        </p:sp>
        <p:sp>
          <p:nvSpPr>
            <p:cNvPr id="18" name="TextBox 18"/>
            <p:cNvSpPr txBox="1"/>
            <p:nvPr/>
          </p:nvSpPr>
          <p:spPr>
            <a:xfrm>
              <a:off x="0" y="842182"/>
              <a:ext cx="9544879" cy="830032"/>
            </a:xfrm>
            <a:prstGeom prst="rect">
              <a:avLst/>
            </a:prstGeom>
          </p:spPr>
          <p:txBody>
            <a:bodyPr lIns="0" tIns="0" rIns="0" bIns="0" rtlCol="0" anchor="t">
              <a:spAutoFit/>
            </a:bodyPr>
            <a:lstStyle/>
            <a:p>
              <a:pPr>
                <a:lnSpc>
                  <a:spcPts val="2568"/>
                </a:lnSpc>
              </a:pPr>
              <a:r>
                <a:rPr lang="en-US" sz="1834">
                  <a:solidFill>
                    <a:srgbClr val="000000"/>
                  </a:solidFill>
                  <a:latin typeface="Canva Sans"/>
                </a:rPr>
                <a:t>The proportion of true positive predictions out of all actual positive instances.</a:t>
              </a:r>
            </a:p>
          </p:txBody>
        </p:sp>
      </p:grpSp>
      <p:grpSp>
        <p:nvGrpSpPr>
          <p:cNvPr id="19" name="Group 19"/>
          <p:cNvGrpSpPr/>
          <p:nvPr/>
        </p:nvGrpSpPr>
        <p:grpSpPr>
          <a:xfrm>
            <a:off x="3946901" y="6839678"/>
            <a:ext cx="7158659" cy="1254164"/>
            <a:chOff x="0" y="0"/>
            <a:chExt cx="9544879" cy="1672219"/>
          </a:xfrm>
        </p:grpSpPr>
        <p:sp>
          <p:nvSpPr>
            <p:cNvPr id="20" name="TextBox 20"/>
            <p:cNvSpPr txBox="1"/>
            <p:nvPr/>
          </p:nvSpPr>
          <p:spPr>
            <a:xfrm>
              <a:off x="0" y="-85725"/>
              <a:ext cx="3306075" cy="956487"/>
            </a:xfrm>
            <a:prstGeom prst="rect">
              <a:avLst/>
            </a:prstGeom>
          </p:spPr>
          <p:txBody>
            <a:bodyPr lIns="0" tIns="0" rIns="0" bIns="0" rtlCol="0" anchor="t">
              <a:spAutoFit/>
            </a:bodyPr>
            <a:lstStyle/>
            <a:p>
              <a:pPr algn="ctr">
                <a:lnSpc>
                  <a:spcPts val="6004"/>
                </a:lnSpc>
              </a:pPr>
              <a:r>
                <a:rPr lang="en-US" sz="4288">
                  <a:solidFill>
                    <a:srgbClr val="000000"/>
                  </a:solidFill>
                  <a:latin typeface="Canva Sans Bold"/>
                </a:rPr>
                <a:t>F1-score</a:t>
              </a:r>
            </a:p>
          </p:txBody>
        </p:sp>
        <p:sp>
          <p:nvSpPr>
            <p:cNvPr id="21" name="TextBox 21"/>
            <p:cNvSpPr txBox="1"/>
            <p:nvPr/>
          </p:nvSpPr>
          <p:spPr>
            <a:xfrm>
              <a:off x="0" y="842187"/>
              <a:ext cx="9544879" cy="830032"/>
            </a:xfrm>
            <a:prstGeom prst="rect">
              <a:avLst/>
            </a:prstGeom>
          </p:spPr>
          <p:txBody>
            <a:bodyPr lIns="0" tIns="0" rIns="0" bIns="0" rtlCol="0" anchor="t">
              <a:spAutoFit/>
            </a:bodyPr>
            <a:lstStyle/>
            <a:p>
              <a:pPr>
                <a:lnSpc>
                  <a:spcPts val="2568"/>
                </a:lnSpc>
              </a:pPr>
              <a:r>
                <a:rPr lang="en-US" sz="1834">
                  <a:solidFill>
                    <a:srgbClr val="000000"/>
                  </a:solidFill>
                  <a:latin typeface="Canva Sans"/>
                </a:rPr>
                <a:t>The harmonic mean of precision and recall, providing a balance between the two metrics.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4" name="Freeform 4"/>
          <p:cNvSpPr/>
          <p:nvPr/>
        </p:nvSpPr>
        <p:spPr>
          <a:xfrm rot="-5400000">
            <a:off x="5888283" y="-1029552"/>
            <a:ext cx="6511435" cy="12346104"/>
          </a:xfrm>
          <a:custGeom>
            <a:avLst/>
            <a:gdLst/>
            <a:ahLst/>
            <a:cxnLst/>
            <a:rect l="l" t="t" r="r" b="b"/>
            <a:pathLst>
              <a:path w="6511435" h="12346104">
                <a:moveTo>
                  <a:pt x="0" y="0"/>
                </a:moveTo>
                <a:lnTo>
                  <a:pt x="6511434" y="0"/>
                </a:lnTo>
                <a:lnTo>
                  <a:pt x="6511434" y="12346104"/>
                </a:lnTo>
                <a:lnTo>
                  <a:pt x="0" y="12346104"/>
                </a:lnTo>
                <a:lnTo>
                  <a:pt x="0" y="0"/>
                </a:lnTo>
                <a:close/>
              </a:path>
            </a:pathLst>
          </a:custGeom>
          <a:blipFill>
            <a:blip r:embed="rId3"/>
            <a:stretch>
              <a:fillRect r="-45997"/>
            </a:stretch>
          </a:blipFill>
          <a:ln cap="sq">
            <a:noFill/>
            <a:prstDash val="lgDash"/>
            <a:miter/>
          </a:ln>
        </p:spPr>
        <p:txBody>
          <a:bodyPr/>
          <a:lstStyle/>
          <a:p>
            <a:endParaRPr lang="en-ID"/>
          </a:p>
        </p:txBody>
      </p:sp>
      <p:sp>
        <p:nvSpPr>
          <p:cNvPr id="5" name="TextBox 5"/>
          <p:cNvSpPr txBox="1"/>
          <p:nvPr/>
        </p:nvSpPr>
        <p:spPr>
          <a:xfrm>
            <a:off x="2752391" y="2226024"/>
            <a:ext cx="12564661" cy="1032086"/>
          </a:xfrm>
          <a:prstGeom prst="rect">
            <a:avLst/>
          </a:prstGeom>
        </p:spPr>
        <p:txBody>
          <a:bodyPr lIns="0" tIns="0" rIns="0" bIns="0" rtlCol="0" anchor="t">
            <a:spAutoFit/>
          </a:bodyPr>
          <a:lstStyle/>
          <a:p>
            <a:pPr algn="ctr">
              <a:lnSpc>
                <a:spcPts val="7331"/>
              </a:lnSpc>
            </a:pPr>
            <a:r>
              <a:rPr lang="en-US" sz="8940">
                <a:solidFill>
                  <a:srgbClr val="000000"/>
                </a:solidFill>
                <a:latin typeface="Quicksand Bold"/>
              </a:rPr>
              <a:t>Workflow</a:t>
            </a:r>
          </a:p>
        </p:txBody>
      </p:sp>
      <p:sp>
        <p:nvSpPr>
          <p:cNvPr id="9" name="Freeform 9"/>
          <p:cNvSpPr/>
          <p:nvPr/>
        </p:nvSpPr>
        <p:spPr>
          <a:xfrm>
            <a:off x="6737894" y="3258109"/>
            <a:ext cx="4034683" cy="4897592"/>
          </a:xfrm>
          <a:custGeom>
            <a:avLst/>
            <a:gdLst/>
            <a:ahLst/>
            <a:cxnLst/>
            <a:rect l="l" t="t" r="r" b="b"/>
            <a:pathLst>
              <a:path w="4034683" h="4897592">
                <a:moveTo>
                  <a:pt x="0" y="0"/>
                </a:moveTo>
                <a:lnTo>
                  <a:pt x="4034683" y="0"/>
                </a:lnTo>
                <a:lnTo>
                  <a:pt x="4034683" y="4897592"/>
                </a:lnTo>
                <a:lnTo>
                  <a:pt x="0" y="4897592"/>
                </a:lnTo>
                <a:lnTo>
                  <a:pt x="0" y="0"/>
                </a:lnTo>
                <a:close/>
              </a:path>
            </a:pathLst>
          </a:custGeom>
          <a:blipFill>
            <a:blip r:embed="rId4"/>
            <a:stretch>
              <a:fillRect/>
            </a:stretch>
          </a:blipFill>
        </p:spPr>
        <p:txBody>
          <a:bodyPr/>
          <a:lstStyle/>
          <a:p>
            <a:endParaRPr lang="en-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3" name="Freeform 3"/>
          <p:cNvSpPr/>
          <p:nvPr/>
        </p:nvSpPr>
        <p:spPr>
          <a:xfrm flipH="1">
            <a:off x="-753778" y="-808404"/>
            <a:ext cx="4947445" cy="1942997"/>
          </a:xfrm>
          <a:custGeom>
            <a:avLst/>
            <a:gdLst/>
            <a:ahLst/>
            <a:cxnLst/>
            <a:rect l="l" t="t" r="r" b="b"/>
            <a:pathLst>
              <a:path w="4947445" h="1942997">
                <a:moveTo>
                  <a:pt x="4947445" y="0"/>
                </a:moveTo>
                <a:lnTo>
                  <a:pt x="0" y="0"/>
                </a:lnTo>
                <a:lnTo>
                  <a:pt x="0" y="1942996"/>
                </a:lnTo>
                <a:lnTo>
                  <a:pt x="4947445" y="1942996"/>
                </a:lnTo>
                <a:lnTo>
                  <a:pt x="494744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4" name="Freeform 4"/>
          <p:cNvSpPr/>
          <p:nvPr/>
        </p:nvSpPr>
        <p:spPr>
          <a:xfrm rot="-5400000">
            <a:off x="4969627" y="-2806335"/>
            <a:ext cx="8222286" cy="16104140"/>
          </a:xfrm>
          <a:custGeom>
            <a:avLst/>
            <a:gdLst/>
            <a:ahLst/>
            <a:cxnLst/>
            <a:rect l="l" t="t" r="r" b="b"/>
            <a:pathLst>
              <a:path w="8222286" h="16104140">
                <a:moveTo>
                  <a:pt x="0" y="0"/>
                </a:moveTo>
                <a:lnTo>
                  <a:pt x="8222286" y="0"/>
                </a:lnTo>
                <a:lnTo>
                  <a:pt x="8222286" y="16104140"/>
                </a:lnTo>
                <a:lnTo>
                  <a:pt x="0" y="16104140"/>
                </a:lnTo>
                <a:lnTo>
                  <a:pt x="0" y="0"/>
                </a:lnTo>
                <a:close/>
              </a:path>
            </a:pathLst>
          </a:custGeom>
          <a:blipFill>
            <a:blip r:embed="rId5"/>
            <a:stretch>
              <a:fillRect l="-6229" r="-44582"/>
            </a:stretch>
          </a:blipFill>
          <a:ln cap="sq">
            <a:noFill/>
            <a:prstDash val="lgDash"/>
            <a:miter/>
          </a:ln>
        </p:spPr>
        <p:txBody>
          <a:bodyPr/>
          <a:lstStyle/>
          <a:p>
            <a:endParaRPr lang="en-ID"/>
          </a:p>
        </p:txBody>
      </p:sp>
      <p:sp>
        <p:nvSpPr>
          <p:cNvPr id="5" name="TextBox 5"/>
          <p:cNvSpPr txBox="1"/>
          <p:nvPr/>
        </p:nvSpPr>
        <p:spPr>
          <a:xfrm>
            <a:off x="3542714" y="1784728"/>
            <a:ext cx="10955286" cy="1032086"/>
          </a:xfrm>
          <a:prstGeom prst="rect">
            <a:avLst/>
          </a:prstGeom>
        </p:spPr>
        <p:txBody>
          <a:bodyPr lIns="0" tIns="0" rIns="0" bIns="0" rtlCol="0" anchor="t">
            <a:spAutoFit/>
          </a:bodyPr>
          <a:lstStyle/>
          <a:p>
            <a:pPr algn="ctr">
              <a:lnSpc>
                <a:spcPts val="7331"/>
              </a:lnSpc>
            </a:pPr>
            <a:r>
              <a:rPr lang="en-US" sz="8940">
                <a:solidFill>
                  <a:srgbClr val="000000"/>
                </a:solidFill>
                <a:latin typeface="Quicksand Bold"/>
              </a:rPr>
              <a:t>Problem Statement</a:t>
            </a:r>
          </a:p>
        </p:txBody>
      </p:sp>
      <p:sp>
        <p:nvSpPr>
          <p:cNvPr id="6" name="Freeform 6"/>
          <p:cNvSpPr/>
          <p:nvPr/>
        </p:nvSpPr>
        <p:spPr>
          <a:xfrm rot="-820966">
            <a:off x="15680547" y="482016"/>
            <a:ext cx="1128957" cy="1305152"/>
          </a:xfrm>
          <a:custGeom>
            <a:avLst/>
            <a:gdLst/>
            <a:ahLst/>
            <a:cxnLst/>
            <a:rect l="l" t="t" r="r" b="b"/>
            <a:pathLst>
              <a:path w="1128957" h="1305152">
                <a:moveTo>
                  <a:pt x="0" y="0"/>
                </a:moveTo>
                <a:lnTo>
                  <a:pt x="1128957" y="0"/>
                </a:lnTo>
                <a:lnTo>
                  <a:pt x="1128957" y="1305152"/>
                </a:lnTo>
                <a:lnTo>
                  <a:pt x="0" y="1305152"/>
                </a:lnTo>
                <a:lnTo>
                  <a:pt x="0" y="0"/>
                </a:lnTo>
                <a:close/>
              </a:path>
            </a:pathLst>
          </a:custGeom>
          <a:blipFill>
            <a:blip r:embed="rId6"/>
            <a:stretch>
              <a:fillRect/>
            </a:stretch>
          </a:blipFill>
        </p:spPr>
        <p:txBody>
          <a:bodyPr/>
          <a:lstStyle/>
          <a:p>
            <a:endParaRPr lang="en-ID"/>
          </a:p>
        </p:txBody>
      </p:sp>
      <p:sp>
        <p:nvSpPr>
          <p:cNvPr id="7" name="Freeform 7"/>
          <p:cNvSpPr/>
          <p:nvPr/>
        </p:nvSpPr>
        <p:spPr>
          <a:xfrm rot="4730892">
            <a:off x="-78308" y="5009128"/>
            <a:ext cx="2176024" cy="2490442"/>
          </a:xfrm>
          <a:custGeom>
            <a:avLst/>
            <a:gdLst/>
            <a:ahLst/>
            <a:cxnLst/>
            <a:rect l="l" t="t" r="r" b="b"/>
            <a:pathLst>
              <a:path w="2176024" h="2490442">
                <a:moveTo>
                  <a:pt x="0" y="0"/>
                </a:moveTo>
                <a:lnTo>
                  <a:pt x="2176024" y="0"/>
                </a:lnTo>
                <a:lnTo>
                  <a:pt x="2176024" y="2490443"/>
                </a:lnTo>
                <a:lnTo>
                  <a:pt x="0" y="2490443"/>
                </a:lnTo>
                <a:lnTo>
                  <a:pt x="0" y="0"/>
                </a:lnTo>
                <a:close/>
              </a:path>
            </a:pathLst>
          </a:custGeom>
          <a:blipFill>
            <a:blip r:embed="rId7"/>
            <a:stretch>
              <a:fillRect/>
            </a:stretch>
          </a:blipFill>
        </p:spPr>
        <p:txBody>
          <a:bodyPr/>
          <a:lstStyle/>
          <a:p>
            <a:endParaRPr lang="en-ID"/>
          </a:p>
        </p:txBody>
      </p:sp>
      <p:sp>
        <p:nvSpPr>
          <p:cNvPr id="8" name="Freeform 8"/>
          <p:cNvSpPr/>
          <p:nvPr/>
        </p:nvSpPr>
        <p:spPr>
          <a:xfrm rot="877202">
            <a:off x="16050202" y="6312856"/>
            <a:ext cx="2165277" cy="2499598"/>
          </a:xfrm>
          <a:custGeom>
            <a:avLst/>
            <a:gdLst/>
            <a:ahLst/>
            <a:cxnLst/>
            <a:rect l="l" t="t" r="r" b="b"/>
            <a:pathLst>
              <a:path w="2165277" h="2499598">
                <a:moveTo>
                  <a:pt x="0" y="0"/>
                </a:moveTo>
                <a:lnTo>
                  <a:pt x="2165277" y="0"/>
                </a:lnTo>
                <a:lnTo>
                  <a:pt x="2165277" y="2499598"/>
                </a:lnTo>
                <a:lnTo>
                  <a:pt x="0" y="2499598"/>
                </a:lnTo>
                <a:lnTo>
                  <a:pt x="0" y="0"/>
                </a:lnTo>
                <a:close/>
              </a:path>
            </a:pathLst>
          </a:custGeom>
          <a:blipFill>
            <a:blip r:embed="rId8"/>
            <a:stretch>
              <a:fillRect/>
            </a:stretch>
          </a:blipFill>
        </p:spPr>
        <p:txBody>
          <a:bodyPr/>
          <a:lstStyle/>
          <a:p>
            <a:endParaRPr lang="en-ID"/>
          </a:p>
        </p:txBody>
      </p:sp>
      <p:sp>
        <p:nvSpPr>
          <p:cNvPr id="9" name="TextBox 9"/>
          <p:cNvSpPr txBox="1"/>
          <p:nvPr/>
        </p:nvSpPr>
        <p:spPr>
          <a:xfrm>
            <a:off x="3666357" y="3422015"/>
            <a:ext cx="10708001" cy="3580765"/>
          </a:xfrm>
          <a:prstGeom prst="rect">
            <a:avLst/>
          </a:prstGeom>
        </p:spPr>
        <p:txBody>
          <a:bodyPr lIns="0" tIns="0" rIns="0" bIns="0" rtlCol="0" anchor="t">
            <a:spAutoFit/>
          </a:bodyPr>
          <a:lstStyle/>
          <a:p>
            <a:pPr algn="ctr">
              <a:lnSpc>
                <a:spcPts val="4759"/>
              </a:lnSpc>
            </a:pPr>
            <a:r>
              <a:rPr lang="en-US" sz="3399">
                <a:solidFill>
                  <a:srgbClr val="040606"/>
                </a:solidFill>
                <a:latin typeface="Canva Sans"/>
              </a:rPr>
              <a:t>Despite advancements in machine learning for DNA sequence classification, there is a need to further enhance the accuracy and efficiency of classification models to better understand and interpret genetic information encoded in DNA sequences.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D"/>
          </a:p>
        </p:txBody>
      </p:sp>
      <p:sp>
        <p:nvSpPr>
          <p:cNvPr id="4" name="Freeform 4"/>
          <p:cNvSpPr/>
          <p:nvPr/>
        </p:nvSpPr>
        <p:spPr>
          <a:xfrm rot="-5400000">
            <a:off x="4969627" y="-2806335"/>
            <a:ext cx="8222286" cy="16104140"/>
          </a:xfrm>
          <a:custGeom>
            <a:avLst/>
            <a:gdLst/>
            <a:ahLst/>
            <a:cxnLst/>
            <a:rect l="l" t="t" r="r" b="b"/>
            <a:pathLst>
              <a:path w="8222286" h="16104140">
                <a:moveTo>
                  <a:pt x="0" y="0"/>
                </a:moveTo>
                <a:lnTo>
                  <a:pt x="8222286" y="0"/>
                </a:lnTo>
                <a:lnTo>
                  <a:pt x="8222286" y="16104140"/>
                </a:lnTo>
                <a:lnTo>
                  <a:pt x="0" y="16104140"/>
                </a:lnTo>
                <a:lnTo>
                  <a:pt x="0" y="0"/>
                </a:lnTo>
                <a:close/>
              </a:path>
            </a:pathLst>
          </a:custGeom>
          <a:blipFill>
            <a:blip r:embed="rId3"/>
            <a:stretch>
              <a:fillRect l="-6229" r="-44582"/>
            </a:stretch>
          </a:blipFill>
          <a:ln cap="sq">
            <a:noFill/>
            <a:prstDash val="lgDash"/>
            <a:miter/>
          </a:ln>
        </p:spPr>
        <p:txBody>
          <a:bodyPr/>
          <a:lstStyle/>
          <a:p>
            <a:endParaRPr lang="en-ID"/>
          </a:p>
        </p:txBody>
      </p:sp>
      <p:sp>
        <p:nvSpPr>
          <p:cNvPr id="5" name="TextBox 5"/>
          <p:cNvSpPr txBox="1"/>
          <p:nvPr/>
        </p:nvSpPr>
        <p:spPr>
          <a:xfrm>
            <a:off x="3542714" y="1367302"/>
            <a:ext cx="10955286" cy="974006"/>
          </a:xfrm>
          <a:prstGeom prst="rect">
            <a:avLst/>
          </a:prstGeom>
        </p:spPr>
        <p:txBody>
          <a:bodyPr lIns="0" tIns="0" rIns="0" bIns="0" rtlCol="0" anchor="t">
            <a:spAutoFit/>
          </a:bodyPr>
          <a:lstStyle/>
          <a:p>
            <a:pPr algn="ctr">
              <a:lnSpc>
                <a:spcPts val="6839"/>
              </a:lnSpc>
            </a:pPr>
            <a:r>
              <a:rPr lang="en-US" sz="8340">
                <a:solidFill>
                  <a:srgbClr val="000000"/>
                </a:solidFill>
                <a:latin typeface="Quicksand Bold"/>
              </a:rPr>
              <a:t>Methodology</a:t>
            </a:r>
          </a:p>
        </p:txBody>
      </p:sp>
      <p:sp>
        <p:nvSpPr>
          <p:cNvPr id="9" name="TextBox 9"/>
          <p:cNvSpPr txBox="1"/>
          <p:nvPr/>
        </p:nvSpPr>
        <p:spPr>
          <a:xfrm>
            <a:off x="1599325" y="2171963"/>
            <a:ext cx="14555255" cy="7086337"/>
          </a:xfrm>
          <a:prstGeom prst="rect">
            <a:avLst/>
          </a:prstGeom>
        </p:spPr>
        <p:txBody>
          <a:bodyPr lIns="0" tIns="0" rIns="0" bIns="0" rtlCol="0" anchor="t">
            <a:spAutoFit/>
          </a:bodyPr>
          <a:lstStyle/>
          <a:p>
            <a:pPr marL="353557" lvl="1" indent="-176778">
              <a:lnSpc>
                <a:spcPts val="2292"/>
              </a:lnSpc>
              <a:buAutoNum type="arabicPeriod"/>
            </a:pPr>
            <a:r>
              <a:rPr lang="en-US" sz="1637">
                <a:solidFill>
                  <a:srgbClr val="040606"/>
                </a:solidFill>
                <a:latin typeface="Canva Sans Bold"/>
              </a:rPr>
              <a:t>Data Collection:</a:t>
            </a:r>
          </a:p>
          <a:p>
            <a:pPr marL="707114" lvl="2" indent="-235705">
              <a:lnSpc>
                <a:spcPts val="2292"/>
              </a:lnSpc>
              <a:buFont typeface="Arial"/>
              <a:buChar char="⚬"/>
            </a:pPr>
            <a:r>
              <a:rPr lang="en-US" sz="1637">
                <a:solidFill>
                  <a:srgbClr val="040606"/>
                </a:solidFill>
                <a:latin typeface="Canva Sans"/>
              </a:rPr>
              <a:t>Downloading DNA sequence data from the NCBI GenBank database.</a:t>
            </a:r>
          </a:p>
          <a:p>
            <a:pPr marL="707114" lvl="2" indent="-235705">
              <a:lnSpc>
                <a:spcPts val="2292"/>
              </a:lnSpc>
              <a:buFont typeface="Arial"/>
              <a:buChar char="⚬"/>
            </a:pPr>
            <a:r>
              <a:rPr lang="en-US" sz="1637">
                <a:solidFill>
                  <a:srgbClr val="040606"/>
                </a:solidFill>
                <a:latin typeface="Canva Sans"/>
              </a:rPr>
              <a:t>Parsing the data into FASTA format using Biopython.</a:t>
            </a:r>
          </a:p>
          <a:p>
            <a:pPr marL="707114" lvl="2" indent="-235705">
              <a:lnSpc>
                <a:spcPts val="2292"/>
              </a:lnSpc>
              <a:buFont typeface="Arial"/>
              <a:buChar char="⚬"/>
            </a:pPr>
            <a:r>
              <a:rPr lang="en-US" sz="1637">
                <a:solidFill>
                  <a:srgbClr val="040606"/>
                </a:solidFill>
                <a:latin typeface="Canva Sans"/>
              </a:rPr>
              <a:t>Preprocessing and splitting the dataset into training and testing sets.</a:t>
            </a:r>
          </a:p>
          <a:p>
            <a:pPr marL="353557" lvl="1" indent="-176778">
              <a:lnSpc>
                <a:spcPts val="2292"/>
              </a:lnSpc>
              <a:buAutoNum type="arabicPeriod"/>
            </a:pPr>
            <a:r>
              <a:rPr lang="en-US" sz="1637">
                <a:solidFill>
                  <a:srgbClr val="040606"/>
                </a:solidFill>
                <a:latin typeface="Canva Sans Bold"/>
              </a:rPr>
              <a:t>Data Preprocessing:</a:t>
            </a:r>
          </a:p>
          <a:p>
            <a:pPr marL="707114" lvl="2" indent="-235705">
              <a:lnSpc>
                <a:spcPts val="2292"/>
              </a:lnSpc>
              <a:buFont typeface="Arial"/>
              <a:buChar char="⚬"/>
            </a:pPr>
            <a:r>
              <a:rPr lang="en-US" sz="1637">
                <a:solidFill>
                  <a:srgbClr val="040606"/>
                </a:solidFill>
                <a:latin typeface="Canva Sans"/>
              </a:rPr>
              <a:t>Transforming DNA sequences into a numerical format using k-mer encoding.</a:t>
            </a:r>
          </a:p>
          <a:p>
            <a:pPr marL="707114" lvl="2" indent="-235705">
              <a:lnSpc>
                <a:spcPts val="2292"/>
              </a:lnSpc>
              <a:buFont typeface="Arial"/>
              <a:buChar char="⚬"/>
            </a:pPr>
            <a:r>
              <a:rPr lang="en-US" sz="1637">
                <a:solidFill>
                  <a:srgbClr val="040606"/>
                </a:solidFill>
                <a:latin typeface="Canva Sans"/>
              </a:rPr>
              <a:t>Implementing k-mer encoding using scikit-learn's CountVectorizer.</a:t>
            </a:r>
          </a:p>
          <a:p>
            <a:pPr marL="353557" lvl="1" indent="-176778">
              <a:lnSpc>
                <a:spcPts val="2292"/>
              </a:lnSpc>
              <a:buAutoNum type="arabicPeriod"/>
            </a:pPr>
            <a:r>
              <a:rPr lang="en-US" sz="1637">
                <a:solidFill>
                  <a:srgbClr val="040606"/>
                </a:solidFill>
                <a:latin typeface="Canva Sans Bold"/>
              </a:rPr>
              <a:t>Classification Model:</a:t>
            </a:r>
          </a:p>
          <a:p>
            <a:pPr marL="707114" lvl="2" indent="-235705">
              <a:lnSpc>
                <a:spcPts val="2292"/>
              </a:lnSpc>
              <a:buFont typeface="Arial"/>
              <a:buChar char="⚬"/>
            </a:pPr>
            <a:r>
              <a:rPr lang="en-US" sz="1637">
                <a:solidFill>
                  <a:srgbClr val="040606"/>
                </a:solidFill>
                <a:latin typeface="Canva Sans"/>
              </a:rPr>
              <a:t>Evaluating and comparing several classification models: Multinomial Naive Bayes, Random Forest, Support Vector Machine (SVM), and Gradient Boosting.</a:t>
            </a:r>
          </a:p>
          <a:p>
            <a:pPr marL="707114" lvl="2" indent="-235705">
              <a:lnSpc>
                <a:spcPts val="2292"/>
              </a:lnSpc>
              <a:buFont typeface="Arial"/>
              <a:buChar char="⚬"/>
            </a:pPr>
            <a:r>
              <a:rPr lang="en-US" sz="1637">
                <a:solidFill>
                  <a:srgbClr val="040606"/>
                </a:solidFill>
                <a:latin typeface="Canva Sans"/>
              </a:rPr>
              <a:t>Each model will use the k-mer encoded DNA sequences for training:</a:t>
            </a:r>
          </a:p>
          <a:p>
            <a:pPr marL="1060670" lvl="3" indent="-265168">
              <a:lnSpc>
                <a:spcPts val="2292"/>
              </a:lnSpc>
              <a:buFont typeface="Arial"/>
              <a:buChar char="￭"/>
            </a:pPr>
            <a:r>
              <a:rPr lang="en-US" sz="1637">
                <a:solidFill>
                  <a:srgbClr val="040606"/>
                </a:solidFill>
                <a:latin typeface="Canva Sans"/>
              </a:rPr>
              <a:t>Multinomial Naive Bayes: Suitable for classification with discrete features (e.g., word counts for text classification), making it a good fit for k-mer counts.</a:t>
            </a:r>
          </a:p>
          <a:p>
            <a:pPr marL="1060670" lvl="3" indent="-265168">
              <a:lnSpc>
                <a:spcPts val="2292"/>
              </a:lnSpc>
              <a:buFont typeface="Arial"/>
              <a:buChar char="￭"/>
            </a:pPr>
            <a:r>
              <a:rPr lang="en-US" sz="1637">
                <a:solidFill>
                  <a:srgbClr val="040606"/>
                </a:solidFill>
                <a:latin typeface="Canva Sans"/>
              </a:rPr>
              <a:t>Random Forest: An ensemble learning method for classification, which works well for complex datasets by reducing overfitting.</a:t>
            </a:r>
          </a:p>
          <a:p>
            <a:pPr marL="1060670" lvl="3" indent="-265168">
              <a:lnSpc>
                <a:spcPts val="2292"/>
              </a:lnSpc>
              <a:buFont typeface="Arial"/>
              <a:buChar char="￭"/>
            </a:pPr>
            <a:r>
              <a:rPr lang="en-US" sz="1637">
                <a:solidFill>
                  <a:srgbClr val="040606"/>
                </a:solidFill>
                <a:latin typeface="Canva Sans"/>
              </a:rPr>
              <a:t>Support Vector Machine (SVM): Effective in high dimensional spaces, and ideal for complex classification tasks that are not linearly separable.</a:t>
            </a:r>
          </a:p>
          <a:p>
            <a:pPr marL="1060670" lvl="3" indent="-265168">
              <a:lnSpc>
                <a:spcPts val="2292"/>
              </a:lnSpc>
              <a:buFont typeface="Arial"/>
              <a:buChar char="￭"/>
            </a:pPr>
            <a:r>
              <a:rPr lang="en-US" sz="1637">
                <a:solidFill>
                  <a:srgbClr val="040606"/>
                </a:solidFill>
                <a:latin typeface="Canva Sans"/>
              </a:rPr>
              <a:t>Gradient Boosting: A powerful boosting algorithm that builds models from weak learners sequentially to improve model performance.</a:t>
            </a:r>
          </a:p>
          <a:p>
            <a:pPr marL="707114" lvl="2" indent="-235705">
              <a:lnSpc>
                <a:spcPts val="2292"/>
              </a:lnSpc>
              <a:buFont typeface="Arial"/>
              <a:buChar char="⚬"/>
            </a:pPr>
            <a:r>
              <a:rPr lang="en-US" sz="1637">
                <a:solidFill>
                  <a:srgbClr val="040606"/>
                </a:solidFill>
                <a:latin typeface="Canva Sans"/>
              </a:rPr>
              <a:t>Training each model on the training dataset and evaluating its performance on the testing dataset.</a:t>
            </a:r>
          </a:p>
          <a:p>
            <a:pPr marL="353557" lvl="1" indent="-176778">
              <a:lnSpc>
                <a:spcPts val="2292"/>
              </a:lnSpc>
              <a:buAutoNum type="arabicPeriod"/>
            </a:pPr>
            <a:r>
              <a:rPr lang="en-US" sz="1637">
                <a:solidFill>
                  <a:srgbClr val="040606"/>
                </a:solidFill>
                <a:latin typeface="Canva Sans Bold"/>
              </a:rPr>
              <a:t>Workflow:</a:t>
            </a:r>
          </a:p>
          <a:p>
            <a:pPr marL="707114" lvl="2" indent="-235705">
              <a:lnSpc>
                <a:spcPts val="2292"/>
              </a:lnSpc>
              <a:buFont typeface="Arial"/>
              <a:buChar char="⚬"/>
            </a:pPr>
            <a:r>
              <a:rPr lang="en-US" sz="1637">
                <a:solidFill>
                  <a:srgbClr val="040606"/>
                </a:solidFill>
                <a:latin typeface="Canva Sans"/>
              </a:rPr>
              <a:t>Parsing DNA sequence data into FASTA format.</a:t>
            </a:r>
          </a:p>
          <a:p>
            <a:pPr marL="707114" lvl="2" indent="-235705">
              <a:lnSpc>
                <a:spcPts val="2292"/>
              </a:lnSpc>
              <a:buFont typeface="Arial"/>
              <a:buChar char="⚬"/>
            </a:pPr>
            <a:r>
              <a:rPr lang="en-US" sz="1637">
                <a:solidFill>
                  <a:srgbClr val="040606"/>
                </a:solidFill>
                <a:latin typeface="Canva Sans"/>
              </a:rPr>
              <a:t>Preprocessing the data through k-mer encoding.</a:t>
            </a:r>
          </a:p>
          <a:p>
            <a:pPr marL="707114" lvl="2" indent="-235705">
              <a:lnSpc>
                <a:spcPts val="2292"/>
              </a:lnSpc>
              <a:buFont typeface="Arial"/>
              <a:buChar char="⚬"/>
            </a:pPr>
            <a:r>
              <a:rPr lang="en-US" sz="1637">
                <a:solidFill>
                  <a:srgbClr val="040606"/>
                </a:solidFill>
                <a:latin typeface="Canva Sans"/>
              </a:rPr>
              <a:t>Constructing and training each classification model: MultinomialNB, Random Forest, SVM, and Gradient Boosting.</a:t>
            </a:r>
          </a:p>
          <a:p>
            <a:pPr marL="707114" lvl="2" indent="-235705">
              <a:lnSpc>
                <a:spcPts val="2292"/>
              </a:lnSpc>
              <a:buFont typeface="Arial"/>
              <a:buChar char="⚬"/>
            </a:pPr>
            <a:r>
              <a:rPr lang="en-US" sz="1637">
                <a:solidFill>
                  <a:srgbClr val="040606"/>
                </a:solidFill>
                <a:latin typeface="Canva Sans"/>
              </a:rPr>
              <a:t>Evaluating and comparing the model performances on the testing dataset to identify the most effective approach for classifying DNA sequences.</a:t>
            </a:r>
          </a:p>
          <a:p>
            <a:pPr>
              <a:lnSpc>
                <a:spcPts val="1936"/>
              </a:lnSpc>
            </a:pPr>
            <a:endParaRPr lang="en-US" sz="1637">
              <a:solidFill>
                <a:srgbClr val="040606"/>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485b963-82ba-4a6f-810f-b5cc226ff898}" enabled="0" method="" siteId="{3485b963-82ba-4a6f-810f-b5cc226ff898}" removed="1"/>
</clbl:labelList>
</file>

<file path=docProps/app.xml><?xml version="1.0" encoding="utf-8"?>
<Properties xmlns="http://schemas.openxmlformats.org/officeDocument/2006/extended-properties" xmlns:vt="http://schemas.openxmlformats.org/officeDocument/2006/docPropsVTypes">
  <TotalTime>4</TotalTime>
  <Words>767</Words>
  <Application>Microsoft Office PowerPoint</Application>
  <PresentationFormat>Custom</PresentationFormat>
  <Paragraphs>99</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Now</vt:lpstr>
      <vt:lpstr>Clear Sans</vt:lpstr>
      <vt:lpstr>Quicksand Bold</vt:lpstr>
      <vt:lpstr>Brice SemiExpanded</vt:lpstr>
      <vt:lpstr>Arial</vt:lpstr>
      <vt:lpstr>Calibri</vt:lpstr>
      <vt:lpstr>Helvetica World Bold</vt:lpstr>
      <vt:lpstr>Quicksand</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c:title>
  <cp:lastModifiedBy>KENNETH JOHANIS ALEXANDER LONGDONG</cp:lastModifiedBy>
  <cp:revision>2</cp:revision>
  <dcterms:created xsi:type="dcterms:W3CDTF">2006-08-16T00:00:00Z</dcterms:created>
  <dcterms:modified xsi:type="dcterms:W3CDTF">2024-11-05T02:41:37Z</dcterms:modified>
  <dc:identifier>DAGCRPJG-J0</dc:identifier>
</cp:coreProperties>
</file>